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31" r:id="rId1"/>
  </p:sldMasterIdLst>
  <p:notesMasterIdLst>
    <p:notesMasterId r:id="rId6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23" r:id="rId30"/>
    <p:sldId id="284" r:id="rId31"/>
    <p:sldId id="285" r:id="rId32"/>
    <p:sldId id="286" r:id="rId33"/>
    <p:sldId id="287" r:id="rId34"/>
    <p:sldId id="288" r:id="rId35"/>
    <p:sldId id="299" r:id="rId36"/>
    <p:sldId id="300" r:id="rId37"/>
    <p:sldId id="301" r:id="rId38"/>
    <p:sldId id="289" r:id="rId39"/>
    <p:sldId id="290" r:id="rId40"/>
    <p:sldId id="291" r:id="rId41"/>
    <p:sldId id="292" r:id="rId42"/>
    <p:sldId id="293" r:id="rId43"/>
    <p:sldId id="294" r:id="rId44"/>
    <p:sldId id="295" r:id="rId45"/>
    <p:sldId id="296" r:id="rId46"/>
    <p:sldId id="317" r:id="rId47"/>
    <p:sldId id="318" r:id="rId48"/>
    <p:sldId id="298" r:id="rId49"/>
    <p:sldId id="302" r:id="rId50"/>
    <p:sldId id="303" r:id="rId51"/>
    <p:sldId id="319" r:id="rId52"/>
    <p:sldId id="304" r:id="rId53"/>
    <p:sldId id="305" r:id="rId54"/>
    <p:sldId id="306" r:id="rId55"/>
    <p:sldId id="307" r:id="rId56"/>
    <p:sldId id="310" r:id="rId57"/>
    <p:sldId id="308" r:id="rId58"/>
    <p:sldId id="320" r:id="rId59"/>
    <p:sldId id="309" r:id="rId60"/>
    <p:sldId id="311" r:id="rId61"/>
    <p:sldId id="312" r:id="rId62"/>
    <p:sldId id="313" r:id="rId63"/>
    <p:sldId id="321" r:id="rId64"/>
    <p:sldId id="314" r:id="rId65"/>
    <p:sldId id="315" r:id="rId66"/>
    <p:sldId id="316" r:id="rId67"/>
    <p:sldId id="322" r:id="rId68"/>
  </p:sldIdLst>
  <p:sldSz cx="9144000" cy="6858000" type="screen4x3"/>
  <p:notesSz cx="6858000" cy="9144000"/>
  <p:embeddedFontLst>
    <p:embeddedFont>
      <p:font typeface="隶书" panose="02010509060101010101" pitchFamily="49" charset="-122"/>
      <p:regular r:id="rId70"/>
    </p:embeddedFont>
    <p:embeddedFont>
      <p:font typeface="华文新魏" panose="02010800040101010101" pitchFamily="2" charset="-122"/>
      <p:regular r:id="rId71"/>
    </p:embeddedFont>
    <p:embeddedFont>
      <p:font typeface="Cambria Math" panose="02040503050406030204" pitchFamily="18" charset="0"/>
      <p:regular r:id="rId72"/>
    </p:embeddedFont>
    <p:embeddedFont>
      <p:font typeface="华文中宋" panose="02010600040101010101" pitchFamily="2" charset="-122"/>
      <p:regular r:id="rId73"/>
    </p:embeddedFont>
    <p:embeddedFont>
      <p:font typeface="Calibri" panose="020F0502020204030204" pitchFamily="34" charset="0"/>
      <p:regular r:id="rId74"/>
      <p:bold r:id="rId75"/>
      <p:italic r:id="rId76"/>
      <p:boldItalic r:id="rId77"/>
    </p:embeddedFont>
    <p:embeddedFont>
      <p:font typeface="Wingdings 2" panose="05020102010507070707" pitchFamily="18" charset="2"/>
      <p:regular r:id="rId78"/>
    </p:embeddedFont>
    <p:embeddedFont>
      <p:font typeface="黑体" panose="02010609060101010101" pitchFamily="49" charset="-122"/>
      <p:regular r:id="rId79"/>
    </p:embeddedFont>
    <p:embeddedFont>
      <p:font typeface="Arial Unicode MS" panose="020B0604020202020204" pitchFamily="34" charset="-122"/>
      <p:regular r:id="rId80"/>
    </p:embeddedFont>
  </p:embeddedFont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27" autoAdjust="0"/>
  </p:normalViewPr>
  <p:slideViewPr>
    <p:cSldViewPr>
      <p:cViewPr varScale="1">
        <p:scale>
          <a:sx n="63" d="100"/>
          <a:sy n="63" d="100"/>
        </p:scale>
        <p:origin x="844" y="3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8" Type="http://schemas.openxmlformats.org/officeDocument/2006/relationships/slide" Target="slides/slide13.xml"/><Relationship Id="rId13" Type="http://schemas.openxmlformats.org/officeDocument/2006/relationships/slide" Target="slides/slide22.xml"/><Relationship Id="rId18" Type="http://schemas.openxmlformats.org/officeDocument/2006/relationships/slide" Target="slides/slide30.xml"/><Relationship Id="rId26" Type="http://schemas.openxmlformats.org/officeDocument/2006/relationships/slide" Target="slides/slide48.xml"/><Relationship Id="rId3" Type="http://schemas.openxmlformats.org/officeDocument/2006/relationships/slide" Target="slides/slide6.xml"/><Relationship Id="rId21" Type="http://schemas.openxmlformats.org/officeDocument/2006/relationships/slide" Target="slides/slide38.xml"/><Relationship Id="rId7" Type="http://schemas.openxmlformats.org/officeDocument/2006/relationships/slide" Target="slides/slide12.xml"/><Relationship Id="rId12" Type="http://schemas.openxmlformats.org/officeDocument/2006/relationships/slide" Target="slides/slide18.xml"/><Relationship Id="rId17" Type="http://schemas.openxmlformats.org/officeDocument/2006/relationships/slide" Target="slides/slide29.xml"/><Relationship Id="rId25" Type="http://schemas.openxmlformats.org/officeDocument/2006/relationships/slide" Target="slides/slide44.xml"/><Relationship Id="rId2" Type="http://schemas.openxmlformats.org/officeDocument/2006/relationships/slide" Target="slides/slide5.xml"/><Relationship Id="rId16" Type="http://schemas.openxmlformats.org/officeDocument/2006/relationships/slide" Target="slides/slide27.xml"/><Relationship Id="rId20" Type="http://schemas.openxmlformats.org/officeDocument/2006/relationships/slide" Target="slides/slide33.xml"/><Relationship Id="rId1" Type="http://schemas.openxmlformats.org/officeDocument/2006/relationships/slide" Target="slides/slide4.xml"/><Relationship Id="rId6" Type="http://schemas.openxmlformats.org/officeDocument/2006/relationships/slide" Target="slides/slide11.xml"/><Relationship Id="rId11" Type="http://schemas.openxmlformats.org/officeDocument/2006/relationships/slide" Target="slides/slide17.xml"/><Relationship Id="rId24" Type="http://schemas.openxmlformats.org/officeDocument/2006/relationships/slide" Target="slides/slide42.xml"/><Relationship Id="rId5" Type="http://schemas.openxmlformats.org/officeDocument/2006/relationships/slide" Target="slides/slide8.xml"/><Relationship Id="rId15" Type="http://schemas.openxmlformats.org/officeDocument/2006/relationships/slide" Target="slides/slide25.xml"/><Relationship Id="rId23" Type="http://schemas.openxmlformats.org/officeDocument/2006/relationships/slide" Target="slides/slide41.xml"/><Relationship Id="rId10" Type="http://schemas.openxmlformats.org/officeDocument/2006/relationships/slide" Target="slides/slide16.xml"/><Relationship Id="rId19" Type="http://schemas.openxmlformats.org/officeDocument/2006/relationships/slide" Target="slides/slide31.xml"/><Relationship Id="rId4" Type="http://schemas.openxmlformats.org/officeDocument/2006/relationships/slide" Target="slides/slide7.xml"/><Relationship Id="rId9" Type="http://schemas.openxmlformats.org/officeDocument/2006/relationships/slide" Target="slides/slide15.xml"/><Relationship Id="rId14" Type="http://schemas.openxmlformats.org/officeDocument/2006/relationships/slide" Target="slides/slide23.xml"/><Relationship Id="rId22"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w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wmf"/><Relationship Id="rId4" Type="http://schemas.openxmlformats.org/officeDocument/2006/relationships/image" Target="../media/image54.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 Id="rId4"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64F759C7-CF6D-4964-A49C-DFD88DFC1826}" type="datetimeFigureOut">
              <a:rPr lang="zh-CN" altLang="en-US"/>
              <a:pPr>
                <a:defRPr/>
              </a:pPr>
              <a:t>2015-11-01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12C1A9AA-C186-487D-BB9E-CF8FC5C83BB7}" type="slidenum">
              <a:rPr lang="zh-CN" altLang="en-US"/>
              <a:pPr>
                <a:defRPr/>
              </a:pPr>
              <a:t>‹#›</a:t>
            </a:fld>
            <a:endParaRPr lang="zh-CN" altLang="en-US"/>
          </a:p>
        </p:txBody>
      </p:sp>
    </p:spTree>
    <p:extLst>
      <p:ext uri="{BB962C8B-B14F-4D97-AF65-F5344CB8AC3E}">
        <p14:creationId xmlns:p14="http://schemas.microsoft.com/office/powerpoint/2010/main" val="449656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20B46F7-6BDC-423D-9A94-D95A9C009272}" type="slidenum">
              <a:rPr lang="zh-CN" altLang="en-US" smtClean="0"/>
              <a:pPr eaLnBrk="1" hangingPunct="1"/>
              <a:t>1</a:t>
            </a:fld>
            <a:endParaRPr lang="zh-CN" altLang="en-US" smtClean="0"/>
          </a:p>
        </p:txBody>
      </p:sp>
    </p:spTree>
    <p:extLst>
      <p:ext uri="{BB962C8B-B14F-4D97-AF65-F5344CB8AC3E}">
        <p14:creationId xmlns:p14="http://schemas.microsoft.com/office/powerpoint/2010/main" val="1491471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etrxyin@scut.edu.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109" name="Rectangle 37"/>
          <p:cNvSpPr>
            <a:spLocks noChangeArrowheads="1"/>
          </p:cNvSpPr>
          <p:nvPr/>
        </p:nvSpPr>
        <p:spPr bwMode="auto">
          <a:xfrm>
            <a:off x="1600200" y="0"/>
            <a:ext cx="716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25" name="Group 53"/>
          <p:cNvGrpSpPr>
            <a:grpSpLocks/>
          </p:cNvGrpSpPr>
          <p:nvPr/>
        </p:nvGrpSpPr>
        <p:grpSpPr bwMode="auto">
          <a:xfrm>
            <a:off x="19050" y="2330450"/>
            <a:ext cx="9115425" cy="358775"/>
            <a:chOff x="3827" y="1468"/>
            <a:chExt cx="1927" cy="226"/>
          </a:xfrm>
        </p:grpSpPr>
        <p:sp>
          <p:nvSpPr>
            <p:cNvPr id="3126" name="Line 54"/>
            <p:cNvSpPr>
              <a:spLocks noChangeShapeType="1"/>
            </p:cNvSpPr>
            <p:nvPr/>
          </p:nvSpPr>
          <p:spPr bwMode="white">
            <a:xfrm>
              <a:off x="3827" y="1468"/>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7" name="Line 55"/>
            <p:cNvSpPr>
              <a:spLocks noChangeShapeType="1"/>
            </p:cNvSpPr>
            <p:nvPr/>
          </p:nvSpPr>
          <p:spPr bwMode="white">
            <a:xfrm>
              <a:off x="3827" y="1540"/>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8" name="Line 56"/>
            <p:cNvSpPr>
              <a:spLocks noChangeShapeType="1"/>
            </p:cNvSpPr>
            <p:nvPr/>
          </p:nvSpPr>
          <p:spPr bwMode="white">
            <a:xfrm>
              <a:off x="3827" y="1616"/>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9" name="Line 57"/>
            <p:cNvSpPr>
              <a:spLocks noChangeShapeType="1"/>
            </p:cNvSpPr>
            <p:nvPr/>
          </p:nvSpPr>
          <p:spPr bwMode="white">
            <a:xfrm>
              <a:off x="3827" y="1694"/>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4" name="Rectangle 2"/>
          <p:cNvSpPr>
            <a:spLocks noGrp="1" noChangeArrowheads="1"/>
          </p:cNvSpPr>
          <p:nvPr>
            <p:ph type="ctrTitle"/>
          </p:nvPr>
        </p:nvSpPr>
        <p:spPr bwMode="ltGray">
          <a:xfrm>
            <a:off x="791580" y="1988840"/>
            <a:ext cx="8208912" cy="1728192"/>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lgn="ctr">
              <a:defRPr sz="4800">
                <a:solidFill>
                  <a:schemeClr val="tx2"/>
                </a:solidFill>
              </a:defRPr>
            </a:lvl1pPr>
          </a:lstStyle>
          <a:p>
            <a:pPr lvl="0"/>
            <a:r>
              <a:rPr lang="zh-CN" altLang="en-US" noProof="0" smtClean="0"/>
              <a:t>单击此处编辑母版标题样式</a:t>
            </a:r>
            <a:endParaRPr lang="zh-CN" altLang="en-US" noProof="0" dirty="0" smtClean="0"/>
          </a:p>
        </p:txBody>
      </p:sp>
      <p:sp>
        <p:nvSpPr>
          <p:cNvPr id="3" name="TextBox 2"/>
          <p:cNvSpPr txBox="1"/>
          <p:nvPr/>
        </p:nvSpPr>
        <p:spPr>
          <a:xfrm>
            <a:off x="1835696" y="6372036"/>
            <a:ext cx="7300396" cy="369332"/>
          </a:xfrm>
          <a:prstGeom prst="rect">
            <a:avLst/>
          </a:prstGeom>
          <a:noFill/>
        </p:spPr>
        <p:txBody>
          <a:bodyPr wrap="none" rtlCol="0">
            <a:spAutoFit/>
          </a:bodyPr>
          <a:lstStyle/>
          <a:p>
            <a:pPr algn="ctr"/>
            <a:r>
              <a:rPr lang="zh-CN" altLang="en-US" b="1" dirty="0" smtClean="0">
                <a:solidFill>
                  <a:schemeClr val="accent6">
                    <a:lumMod val="50000"/>
                  </a:schemeClr>
                </a:solidFill>
                <a:latin typeface="隶书" pitchFamily="49" charset="-122"/>
                <a:ea typeface="隶书" pitchFamily="49" charset="-122"/>
              </a:rPr>
              <a:t>殷瑞祥教授 </a:t>
            </a:r>
            <a:r>
              <a:rPr lang="en-US" altLang="zh-CN" b="1" dirty="0" smtClean="0">
                <a:solidFill>
                  <a:schemeClr val="accent6">
                    <a:lumMod val="50000"/>
                  </a:schemeClr>
                </a:solidFill>
                <a:latin typeface="隶书" pitchFamily="49" charset="-122"/>
                <a:ea typeface="隶书" pitchFamily="49" charset="-122"/>
              </a:rPr>
              <a:t>Professor </a:t>
            </a:r>
            <a:r>
              <a:rPr lang="en-US" altLang="zh-CN" b="1" dirty="0" err="1" smtClean="0">
                <a:solidFill>
                  <a:schemeClr val="accent6">
                    <a:lumMod val="50000"/>
                  </a:schemeClr>
                </a:solidFill>
                <a:latin typeface="隶书" pitchFamily="49" charset="-122"/>
                <a:ea typeface="隶书" pitchFamily="49" charset="-122"/>
              </a:rPr>
              <a:t>Rui</a:t>
            </a:r>
            <a:r>
              <a:rPr lang="en-US" altLang="zh-CN" b="1" dirty="0" smtClean="0">
                <a:solidFill>
                  <a:schemeClr val="accent6">
                    <a:lumMod val="50000"/>
                  </a:schemeClr>
                </a:solidFill>
                <a:latin typeface="隶书" pitchFamily="49" charset="-122"/>
                <a:ea typeface="隶书" pitchFamily="49" charset="-122"/>
              </a:rPr>
              <a:t>-Xiang Yin</a:t>
            </a:r>
            <a:r>
              <a:rPr lang="zh-CN" altLang="en-US" b="1" dirty="0" smtClean="0">
                <a:solidFill>
                  <a:schemeClr val="accent6">
                    <a:lumMod val="50000"/>
                  </a:schemeClr>
                </a:solidFill>
                <a:latin typeface="隶书" pitchFamily="49" charset="-122"/>
                <a:ea typeface="隶书" pitchFamily="49" charset="-122"/>
              </a:rPr>
              <a:t>（</a:t>
            </a:r>
            <a:r>
              <a:rPr lang="en-US" altLang="zh-CN" b="1" dirty="0" smtClean="0">
                <a:solidFill>
                  <a:schemeClr val="accent6">
                    <a:lumMod val="50000"/>
                  </a:schemeClr>
                </a:solidFill>
                <a:latin typeface="隶书" pitchFamily="49" charset="-122"/>
                <a:ea typeface="隶书" pitchFamily="49" charset="-122"/>
              </a:rPr>
              <a:t>PhD) </a:t>
            </a:r>
            <a:r>
              <a:rPr lang="en-US" altLang="zh-CN" b="1" dirty="0" smtClean="0">
                <a:solidFill>
                  <a:schemeClr val="accent6">
                    <a:lumMod val="50000"/>
                  </a:schemeClr>
                </a:solidFill>
                <a:latin typeface="+mn-lt"/>
                <a:ea typeface="隶书" pitchFamily="49" charset="-122"/>
                <a:hlinkClick r:id="rId2"/>
              </a:rPr>
              <a:t>etrxyin@scut.edu.cn</a:t>
            </a:r>
            <a:r>
              <a:rPr lang="en-US" altLang="zh-CN" b="1" dirty="0" smtClean="0">
                <a:solidFill>
                  <a:schemeClr val="accent6">
                    <a:lumMod val="50000"/>
                  </a:schemeClr>
                </a:solidFill>
                <a:latin typeface="+mn-lt"/>
                <a:ea typeface="隶书" pitchFamily="49" charset="-122"/>
              </a:rPr>
              <a:t> </a:t>
            </a:r>
            <a:endParaRPr lang="zh-CN" altLang="en-US" b="1" dirty="0">
              <a:solidFill>
                <a:schemeClr val="accent6">
                  <a:lumMod val="50000"/>
                </a:schemeClr>
              </a:solidFill>
              <a:latin typeface="+mn-lt"/>
              <a:ea typeface="隶书" pitchFamily="49" charset="-122"/>
            </a:endParaRPr>
          </a:p>
        </p:txBody>
      </p:sp>
      <p:pic>
        <p:nvPicPr>
          <p:cNvPr id="14"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51"/>
            <a:ext cx="1979712" cy="6858000"/>
          </a:xfrm>
          <a:prstGeom prst="rect">
            <a:avLst/>
          </a:prstGeom>
        </p:spPr>
      </p:pic>
      <p:sp>
        <p:nvSpPr>
          <p:cNvPr id="4" name="TextBox 3"/>
          <p:cNvSpPr txBox="1"/>
          <p:nvPr/>
        </p:nvSpPr>
        <p:spPr>
          <a:xfrm>
            <a:off x="1043608" y="550421"/>
            <a:ext cx="7704856" cy="1446550"/>
          </a:xfrm>
          <a:prstGeom prst="rect">
            <a:avLst/>
          </a:prstGeom>
          <a:noFill/>
        </p:spPr>
        <p:txBody>
          <a:bodyPr wrap="square" rtlCol="0">
            <a:spAutoFit/>
          </a:bodyPr>
          <a:lstStyle/>
          <a:p>
            <a:pPr algn="ctr"/>
            <a:r>
              <a:rPr lang="en-US" altLang="zh-CN" sz="4400" b="1" dirty="0" smtClean="0">
                <a:solidFill>
                  <a:srgbClr val="FF0000"/>
                </a:solidFill>
                <a:latin typeface="华文新魏" pitchFamily="2" charset="-122"/>
                <a:ea typeface="华文新魏" pitchFamily="2" charset="-122"/>
              </a:rPr>
              <a:t>《</a:t>
            </a:r>
            <a:r>
              <a:rPr lang="zh-CN" altLang="en-US" sz="4400" b="1" dirty="0" smtClean="0">
                <a:solidFill>
                  <a:srgbClr val="FF0000"/>
                </a:solidFill>
                <a:latin typeface="华文新魏" pitchFamily="2" charset="-122"/>
                <a:ea typeface="华文新魏" pitchFamily="2" charset="-122"/>
              </a:rPr>
              <a:t>电路与模拟电子技术</a:t>
            </a:r>
            <a:r>
              <a:rPr lang="en-US" altLang="zh-CN" sz="4400" b="1" dirty="0" smtClean="0">
                <a:solidFill>
                  <a:srgbClr val="FF0000"/>
                </a:solidFill>
                <a:latin typeface="华文新魏" pitchFamily="2" charset="-122"/>
                <a:ea typeface="华文新魏" pitchFamily="2" charset="-122"/>
              </a:rPr>
              <a:t>》</a:t>
            </a:r>
          </a:p>
          <a:p>
            <a:pPr algn="ctr"/>
            <a:r>
              <a:rPr lang="zh-CN" altLang="en-US" sz="4400" b="1" dirty="0" smtClean="0">
                <a:solidFill>
                  <a:srgbClr val="FF0000"/>
                </a:solidFill>
                <a:latin typeface="华文新魏" pitchFamily="2" charset="-122"/>
                <a:ea typeface="华文新魏" pitchFamily="2" charset="-122"/>
              </a:rPr>
              <a:t>课程讲义</a:t>
            </a:r>
            <a:endParaRPr lang="zh-CN" altLang="en-US" sz="4400" b="1" dirty="0">
              <a:solidFill>
                <a:srgbClr val="FF0000"/>
              </a:solidFill>
              <a:latin typeface="华文新魏" pitchFamily="2" charset="-122"/>
              <a:ea typeface="华文新魏" pitchFamily="2" charset="-122"/>
            </a:endParaRPr>
          </a:p>
        </p:txBody>
      </p:sp>
      <p:sp>
        <p:nvSpPr>
          <p:cNvPr id="17" name="Date Placeholder 3"/>
          <p:cNvSpPr>
            <a:spLocks noGrp="1"/>
          </p:cNvSpPr>
          <p:nvPr>
            <p:ph type="dt" sz="half" idx="2"/>
          </p:nvPr>
        </p:nvSpPr>
        <p:spPr>
          <a:xfrm>
            <a:off x="2669094" y="4509120"/>
            <a:ext cx="4453883" cy="648072"/>
          </a:xfrm>
          <a:prstGeom prst="rect">
            <a:avLst/>
          </a:prstGeom>
        </p:spPr>
        <p:txBody>
          <a:bodyPr vert="horz" lIns="91440" tIns="45720" rIns="91440" bIns="45720" rtlCol="0" anchor="ctr"/>
          <a:lstStyle>
            <a:lvl1pPr algn="ctr" eaLnBrk="1" latinLnBrk="0" hangingPunct="1">
              <a:defRPr kumimoji="0" lang="zh-CN" sz="3600" b="1">
                <a:solidFill>
                  <a:schemeClr val="tx2"/>
                </a:solidFill>
                <a:latin typeface="宋体" pitchFamily="2" charset="-122"/>
                <a:ea typeface="宋体" pitchFamily="2" charset="-122"/>
              </a:defRPr>
            </a:lvl1pPr>
          </a:lstStyle>
          <a:p>
            <a:pPr algn="ctr"/>
            <a:fld id="{06A76B7E-E845-4BBC-8055-A04EB8C9A00E}" type="datetime3">
              <a:rPr lang="zh-CN" altLang="en-US" smtClean="0"/>
              <a:t>2015年11月1日星期日</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wipe(left)">
                                      <p:cBhvr>
                                        <p:cTn id="15" dur="500"/>
                                        <p:tgtEl>
                                          <p:spTgt spid="307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 grpId="0"/>
      <p:bldP spid="4" grpId="0"/>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灯片编号占位符 2"/>
          <p:cNvSpPr>
            <a:spLocks noGrp="1"/>
          </p:cNvSpPr>
          <p:nvPr>
            <p:ph type="sldNum" sz="quarter" idx="10"/>
          </p:nvPr>
        </p:nvSpPr>
        <p:spPr/>
        <p:txBody>
          <a:bodyPr/>
          <a:lstStyle/>
          <a:p>
            <a:pPr>
              <a:defRPr/>
            </a:pPr>
            <a:fld id="{D6763493-88BC-4F6A-91CB-961B18CAE9A5}" type="slidenum">
              <a:rPr lang="zh-CN" altLang="en-US" smtClean="0"/>
              <a:pPr>
                <a:defRPr/>
              </a:pPr>
              <a:t>‹#›</a:t>
            </a:fld>
            <a:endParaRPr lang="zh-CN" altLang="en-US"/>
          </a:p>
        </p:txBody>
      </p:sp>
      <p:sp>
        <p:nvSpPr>
          <p:cNvPr id="5" name="内容占位符 4"/>
          <p:cNvSpPr>
            <a:spLocks noGrp="1"/>
          </p:cNvSpPr>
          <p:nvPr>
            <p:ph sz="quarter" idx="11"/>
          </p:nvPr>
        </p:nvSpPr>
        <p:spPr>
          <a:xfrm>
            <a:off x="107504" y="764704"/>
            <a:ext cx="8892480" cy="5544616"/>
          </a:xfrm>
        </p:spPr>
        <p:txBody>
          <a:bodyPr/>
          <a:lstStyle>
            <a:lvl1pPr marL="457200" indent="-457200">
              <a:lnSpc>
                <a:spcPct val="150000"/>
              </a:lnSpc>
              <a:spcBef>
                <a:spcPts val="0"/>
              </a:spcBef>
              <a:buFont typeface="Wingdings" pitchFamily="2" charset="2"/>
              <a:buChar char="u"/>
              <a:defRPr sz="2800" baseline="0"/>
            </a:lvl1pPr>
            <a:lvl2pPr marL="539750" indent="-360363">
              <a:lnSpc>
                <a:spcPct val="150000"/>
              </a:lnSpc>
              <a:spcBef>
                <a:spcPts val="0"/>
              </a:spcBef>
              <a:buSzPct val="100000"/>
              <a:buFont typeface="Wingdings" pitchFamily="2" charset="2"/>
              <a:buChar char="Ø"/>
              <a:defRPr baseline="0"/>
            </a:lvl2pPr>
            <a:lvl3pPr marL="623888" indent="-263525">
              <a:lnSpc>
                <a:spcPct val="150000"/>
              </a:lnSpc>
              <a:spcBef>
                <a:spcPts val="0"/>
              </a:spcBef>
              <a:buFont typeface="Wingdings" pitchFamily="2" charset="2"/>
              <a:buChar char="n"/>
              <a:defRPr baseline="0"/>
            </a:lvl3pPr>
            <a:lvl4pPr marL="900113" indent="-360363">
              <a:lnSpc>
                <a:spcPct val="150000"/>
              </a:lnSpc>
              <a:spcBef>
                <a:spcPts val="0"/>
              </a:spcBef>
              <a:buSzPct val="100000"/>
              <a:buFont typeface="Wingdings" pitchFamily="2" charset="2"/>
              <a:buChar char="l"/>
              <a:defRPr/>
            </a:lvl4pPr>
            <a:lvl5pPr>
              <a:lnSpc>
                <a:spcPct val="150000"/>
              </a:lnSpc>
              <a:spcBef>
                <a:spcPts val="0"/>
              </a:spcBef>
              <a:defRPr/>
            </a:lvl5p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4386305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31640" y="116632"/>
            <a:ext cx="7632848" cy="533400"/>
          </a:xfrm>
        </p:spPr>
        <p:txBody>
          <a:bodyPr/>
          <a:lstStyle/>
          <a:p>
            <a:r>
              <a:rPr lang="zh-CN" altLang="en-US" smtClean="0"/>
              <a:t>单击此处编辑母版标题样式</a:t>
            </a:r>
            <a:endParaRPr lang="zh-CN" altLang="en-US" dirty="0"/>
          </a:p>
        </p:txBody>
      </p:sp>
      <p:sp>
        <p:nvSpPr>
          <p:cNvPr id="3" name="表格占位符 2"/>
          <p:cNvSpPr>
            <a:spLocks noGrp="1"/>
          </p:cNvSpPr>
          <p:nvPr>
            <p:ph type="tbl" idx="1"/>
          </p:nvPr>
        </p:nvSpPr>
        <p:spPr>
          <a:xfrm>
            <a:off x="179512" y="836712"/>
            <a:ext cx="8784976" cy="5484713"/>
          </a:xfrm>
        </p:spPr>
        <p:txBody>
          <a:bodyPr/>
          <a:lstStyle>
            <a:lvl1pPr marL="0" indent="0">
              <a:buNone/>
              <a:defRPr/>
            </a:lvl1pPr>
          </a:lstStyle>
          <a:p>
            <a:r>
              <a:rPr lang="zh-CN" altLang="en-US" smtClean="0"/>
              <a:t>单击图标添加表格</a:t>
            </a:r>
            <a:endParaRPr lang="zh-CN" altLang="en-US" dirty="0"/>
          </a:p>
        </p:txBody>
      </p:sp>
      <p:sp>
        <p:nvSpPr>
          <p:cNvPr id="6" name="灯片编号占位符 5"/>
          <p:cNvSpPr>
            <a:spLocks noGrp="1"/>
          </p:cNvSpPr>
          <p:nvPr>
            <p:ph type="sldNum" sz="quarter" idx="12"/>
          </p:nvPr>
        </p:nvSpPr>
        <p:spPr>
          <a:xfrm>
            <a:off x="7884368" y="6428779"/>
            <a:ext cx="1090464" cy="384597"/>
          </a:xfrm>
        </p:spPr>
        <p:txBody>
          <a:bodyPr/>
          <a:lstStyle>
            <a:lvl1pPr>
              <a:defRPr/>
            </a:lvl1pPr>
          </a:lstStyle>
          <a:p>
            <a:pPr>
              <a:defRPr/>
            </a:pPr>
            <a:fld id="{5FACD15A-44A7-4F94-A04D-50CC66301C93}" type="slidenum">
              <a:rPr lang="zh-CN" altLang="en-US" smtClean="0"/>
              <a:pPr>
                <a:defRPr/>
              </a:pPr>
              <a:t>‹#›</a:t>
            </a:fld>
            <a:endParaRPr lang="zh-CN" altLang="en-US"/>
          </a:p>
        </p:txBody>
      </p:sp>
    </p:spTree>
    <p:extLst>
      <p:ext uri="{BB962C8B-B14F-4D97-AF65-F5344CB8AC3E}">
        <p14:creationId xmlns:p14="http://schemas.microsoft.com/office/powerpoint/2010/main" val="27057359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和对象">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a:defRPr/>
            </a:pPr>
            <a:fld id="{5FACD15A-44A7-4F94-A04D-50CC66301C93}" type="slidenum">
              <a:rPr lang="zh-CN" altLang="en-US" smtClean="0"/>
              <a:pPr>
                <a:defRPr/>
              </a:pPr>
              <a:t>‹#›</a:t>
            </a:fld>
            <a:endParaRPr lang="zh-CN" altLang="en-US"/>
          </a:p>
        </p:txBody>
      </p:sp>
      <p:sp>
        <p:nvSpPr>
          <p:cNvPr id="5" name="SmartArt 占位符 4"/>
          <p:cNvSpPr>
            <a:spLocks noGrp="1"/>
          </p:cNvSpPr>
          <p:nvPr>
            <p:ph type="dgm" sz="quarter" idx="11"/>
          </p:nvPr>
        </p:nvSpPr>
        <p:spPr>
          <a:xfrm>
            <a:off x="179512" y="836712"/>
            <a:ext cx="8712968" cy="5472608"/>
          </a:xfrm>
        </p:spPr>
        <p:txBody>
          <a:bodyPr/>
          <a:lstStyle/>
          <a:p>
            <a:r>
              <a:rPr lang="zh-CN" altLang="en-US" smtClean="0"/>
              <a:t>单击图标添加 </a:t>
            </a:r>
            <a:r>
              <a:rPr lang="en-US" altLang="zh-CN" smtClean="0"/>
              <a:t>SmartArt </a:t>
            </a:r>
            <a:r>
              <a:rPr lang="zh-CN" altLang="en-US" smtClean="0"/>
              <a:t>图形</a:t>
            </a:r>
            <a:endParaRPr lang="zh-CN" altLang="en-US" dirty="0"/>
          </a:p>
        </p:txBody>
      </p:sp>
    </p:spTree>
    <p:extLst>
      <p:ext uri="{BB962C8B-B14F-4D97-AF65-F5344CB8AC3E}">
        <p14:creationId xmlns:p14="http://schemas.microsoft.com/office/powerpoint/2010/main" val="2633738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页脚占位符 3"/>
          <p:cNvSpPr>
            <a:spLocks noGrp="1"/>
          </p:cNvSpPr>
          <p:nvPr>
            <p:ph type="ftr" sz="quarter" idx="11"/>
          </p:nvPr>
        </p:nvSpPr>
        <p:spPr>
          <a:xfrm>
            <a:off x="2195736" y="6453336"/>
            <a:ext cx="4464496" cy="384597"/>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162F5428-5ADF-4813-8E04-D0A9AD111460}" type="slidenum">
              <a:rPr lang="zh-CN" altLang="en-US" smtClean="0"/>
              <a:pPr>
                <a:defRPr/>
              </a:pPr>
              <a:t>‹#›</a:t>
            </a:fld>
            <a:endParaRPr lang="zh-CN" altLang="en-US"/>
          </a:p>
        </p:txBody>
      </p:sp>
    </p:spTree>
    <p:extLst>
      <p:ext uri="{BB962C8B-B14F-4D97-AF65-F5344CB8AC3E}">
        <p14:creationId xmlns:p14="http://schemas.microsoft.com/office/powerpoint/2010/main" val="8227478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bwMode="grayWhite">
          <a:xfrm>
            <a:off x="1142976" y="4429132"/>
            <a:ext cx="8001024" cy="1171580"/>
          </a:xfrm>
          <a:noFill/>
          <a:ln>
            <a:noFill/>
          </a:ln>
        </p:spPr>
        <p:txBody>
          <a:bodyPr/>
          <a:lstStyle>
            <a:lvl1pPr marL="0" indent="0">
              <a:buFont typeface="Wingdings" pitchFamily="2" charset="2"/>
              <a:buNone/>
              <a:defRPr sz="4400" b="1" i="0" baseline="0">
                <a:solidFill>
                  <a:srgbClr val="002060"/>
                </a:solidFill>
                <a:latin typeface="华文中宋" pitchFamily="2" charset="-122"/>
                <a:ea typeface="华文中宋" pitchFamily="2" charset="-122"/>
              </a:defRPr>
            </a:lvl1pPr>
          </a:lstStyle>
          <a:p>
            <a:r>
              <a:rPr lang="zh-CN" altLang="en-US" smtClean="0"/>
              <a:t>单击此处编辑母版副标题样式</a:t>
            </a:r>
            <a:endParaRPr lang="zh-CN" altLang="en-US" dirty="0"/>
          </a:p>
        </p:txBody>
      </p:sp>
      <p:sp>
        <p:nvSpPr>
          <p:cNvPr id="3074" name="Rectangle 2"/>
          <p:cNvSpPr>
            <a:spLocks noGrp="1" noChangeArrowheads="1"/>
          </p:cNvSpPr>
          <p:nvPr>
            <p:ph type="ctrTitle"/>
          </p:nvPr>
        </p:nvSpPr>
        <p:spPr bwMode="ltGray">
          <a:xfrm>
            <a:off x="585790" y="2819400"/>
            <a:ext cx="8558242" cy="1466856"/>
          </a:xfrm>
        </p:spPr>
        <p:txBody>
          <a:bodyPr/>
          <a:lstStyle>
            <a:lvl1pPr algn="l">
              <a:defRPr sz="5400" b="1" i="0" baseline="0">
                <a:solidFill>
                  <a:srgbClr val="C00000"/>
                </a:solidFill>
                <a:effectLst/>
                <a:latin typeface="Arial Unicode MS" pitchFamily="34" charset="-122"/>
                <a:ea typeface="黑体" pitchFamily="2"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10273599"/>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mailto:etrxyin@scut.edu.cn"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11" name="Rectangle 32"/>
          <p:cNvSpPr>
            <a:spLocks noChangeArrowheads="1"/>
          </p:cNvSpPr>
          <p:nvPr/>
        </p:nvSpPr>
        <p:spPr bwMode="ltGray">
          <a:xfrm>
            <a:off x="-17873" y="6363899"/>
            <a:ext cx="9180782" cy="515624"/>
          </a:xfrm>
          <a:prstGeom prst="rect">
            <a:avLst/>
          </a:prstGeom>
          <a:solidFill>
            <a:srgbClr val="BC0000"/>
          </a:solidFill>
          <a:ln>
            <a:noFill/>
          </a:ln>
          <a:effectLst/>
          <a:extLst/>
        </p:spPr>
        <p:txBody>
          <a:bodyPr wrap="none" anchor="ctr"/>
          <a:lstStyle/>
          <a:p>
            <a:endParaRPr lang="zh-CN" altLang="en-US"/>
          </a:p>
        </p:txBody>
      </p:sp>
      <p:grpSp>
        <p:nvGrpSpPr>
          <p:cNvPr id="2" name="组合 1"/>
          <p:cNvGrpSpPr/>
          <p:nvPr/>
        </p:nvGrpSpPr>
        <p:grpSpPr>
          <a:xfrm>
            <a:off x="-17874" y="0"/>
            <a:ext cx="9180783" cy="738282"/>
            <a:chOff x="-17874" y="0"/>
            <a:chExt cx="9180783" cy="738282"/>
          </a:xfrm>
        </p:grpSpPr>
        <p:sp>
          <p:nvSpPr>
            <p:cNvPr id="1056" name="Rectangle 32"/>
            <p:cNvSpPr>
              <a:spLocks noChangeArrowheads="1"/>
            </p:cNvSpPr>
            <p:nvPr/>
          </p:nvSpPr>
          <p:spPr bwMode="ltGray">
            <a:xfrm>
              <a:off x="-17874" y="0"/>
              <a:ext cx="9180783" cy="692696"/>
            </a:xfrm>
            <a:prstGeom prst="rect">
              <a:avLst/>
            </a:prstGeom>
            <a:solidFill>
              <a:srgbClr val="2B0C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Rectangle 40"/>
            <p:cNvSpPr>
              <a:spLocks noChangeArrowheads="1"/>
            </p:cNvSpPr>
            <p:nvPr userDrawn="1"/>
          </p:nvSpPr>
          <p:spPr bwMode="gray">
            <a:xfrm>
              <a:off x="-11133" y="666845"/>
              <a:ext cx="9160186" cy="71437"/>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6" name="Rectangle 2"/>
          <p:cNvSpPr>
            <a:spLocks noGrp="1" noChangeArrowheads="1"/>
          </p:cNvSpPr>
          <p:nvPr>
            <p:ph type="title"/>
          </p:nvPr>
        </p:nvSpPr>
        <p:spPr bwMode="auto">
          <a:xfrm>
            <a:off x="-1" y="0"/>
            <a:ext cx="9162909" cy="664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000000">
                      <a:alpha val="50000"/>
                    </a:srgbClr>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158824" y="779239"/>
            <a:ext cx="8877672" cy="545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030" name="Rectangle 6"/>
          <p:cNvSpPr>
            <a:spLocks noGrp="1" noChangeArrowheads="1"/>
          </p:cNvSpPr>
          <p:nvPr>
            <p:ph type="sldNum" sz="quarter" idx="4"/>
          </p:nvPr>
        </p:nvSpPr>
        <p:spPr bwMode="auto">
          <a:xfrm>
            <a:off x="8194644" y="6496846"/>
            <a:ext cx="864096" cy="28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00" b="1">
                <a:solidFill>
                  <a:srgbClr val="FFFF00"/>
                </a:solidFill>
                <a:ea typeface="宋体" charset="-122"/>
              </a:defRPr>
            </a:lvl1pPr>
          </a:lstStyle>
          <a:p>
            <a:pPr>
              <a:defRPr/>
            </a:pPr>
            <a:fld id="{5FACD15A-44A7-4F94-A04D-50CC66301C93}" type="slidenum">
              <a:rPr lang="zh-CN" altLang="en-US" smtClean="0"/>
              <a:pPr>
                <a:defRPr/>
              </a:pPr>
              <a:t>‹#›</a:t>
            </a:fld>
            <a:endParaRPr lang="zh-CN" altLang="en-US"/>
          </a:p>
        </p:txBody>
      </p:sp>
      <p:sp>
        <p:nvSpPr>
          <p:cNvPr id="5" name="矩形 4"/>
          <p:cNvSpPr/>
          <p:nvPr/>
        </p:nvSpPr>
        <p:spPr>
          <a:xfrm>
            <a:off x="179512" y="6474822"/>
            <a:ext cx="8064896" cy="338554"/>
          </a:xfrm>
          <a:prstGeom prst="rect">
            <a:avLst/>
          </a:prstGeom>
        </p:spPr>
        <p:txBody>
          <a:bodyPr wrap="square">
            <a:spAutoFit/>
          </a:bodyPr>
          <a:lstStyle/>
          <a:p>
            <a:r>
              <a:rPr lang="en-US" altLang="zh-CN" sz="1600" b="1" i="0" dirty="0" smtClean="0">
                <a:solidFill>
                  <a:srgbClr val="FFC000"/>
                </a:solidFill>
                <a:latin typeface="Times New Roman" pitchFamily="18" charset="0"/>
                <a:cs typeface="Times New Roman" pitchFamily="18" charset="0"/>
              </a:rPr>
              <a:t>《</a:t>
            </a:r>
            <a:r>
              <a:rPr lang="zh-CN" altLang="en-US" sz="1600" b="1" i="0" dirty="0" smtClean="0">
                <a:solidFill>
                  <a:srgbClr val="FFC000"/>
                </a:solidFill>
                <a:latin typeface="Times New Roman" pitchFamily="18" charset="0"/>
                <a:cs typeface="Times New Roman" pitchFamily="18" charset="0"/>
              </a:rPr>
              <a:t>电路与模拟电子技术</a:t>
            </a:r>
            <a:r>
              <a:rPr lang="en-US" altLang="zh-CN" sz="1600" b="1" i="0" dirty="0" smtClean="0">
                <a:solidFill>
                  <a:srgbClr val="FFC000"/>
                </a:solidFill>
                <a:latin typeface="Times New Roman" pitchFamily="18" charset="0"/>
                <a:cs typeface="Times New Roman" pitchFamily="18" charset="0"/>
              </a:rPr>
              <a:t>》</a:t>
            </a:r>
            <a:r>
              <a:rPr lang="zh-CN" altLang="en-US" sz="1600" b="1" i="0" dirty="0" smtClean="0">
                <a:solidFill>
                  <a:srgbClr val="FFC000"/>
                </a:solidFill>
                <a:latin typeface="Times New Roman" pitchFamily="18" charset="0"/>
                <a:cs typeface="Times New Roman" pitchFamily="18" charset="0"/>
              </a:rPr>
              <a:t>课程讲义 </a:t>
            </a:r>
            <a:r>
              <a:rPr lang="en-US" altLang="zh-CN" sz="1600" b="1" i="1" dirty="0" smtClean="0">
                <a:solidFill>
                  <a:srgbClr val="FFC000"/>
                </a:solidFill>
                <a:latin typeface="Times New Roman" pitchFamily="18" charset="0"/>
                <a:cs typeface="Times New Roman" pitchFamily="18" charset="0"/>
              </a:rPr>
              <a:t>Professor </a:t>
            </a:r>
            <a:r>
              <a:rPr lang="en-US" altLang="zh-CN" sz="1600" b="1" i="1" dirty="0" err="1" smtClean="0">
                <a:solidFill>
                  <a:srgbClr val="FFC000"/>
                </a:solidFill>
                <a:latin typeface="Times New Roman" pitchFamily="18" charset="0"/>
                <a:cs typeface="Times New Roman" pitchFamily="18" charset="0"/>
              </a:rPr>
              <a:t>Rui</a:t>
            </a:r>
            <a:r>
              <a:rPr lang="en-US" altLang="zh-CN" sz="1600" b="1" i="1" dirty="0" smtClean="0">
                <a:solidFill>
                  <a:srgbClr val="FFC000"/>
                </a:solidFill>
                <a:latin typeface="Times New Roman" pitchFamily="18" charset="0"/>
                <a:cs typeface="Times New Roman" pitchFamily="18" charset="0"/>
              </a:rPr>
              <a:t>-Xiang Yin</a:t>
            </a:r>
            <a:r>
              <a:rPr lang="en-US" altLang="zh-CN" sz="1600" b="1" i="0" dirty="0" smtClean="0">
                <a:solidFill>
                  <a:srgbClr val="FFC000"/>
                </a:solidFill>
                <a:latin typeface="Times New Roman" pitchFamily="18" charset="0"/>
                <a:cs typeface="Times New Roman" pitchFamily="18" charset="0"/>
              </a:rPr>
              <a:t>(</a:t>
            </a:r>
            <a:r>
              <a:rPr lang="en-US" altLang="zh-CN" sz="1600" b="1" i="1" dirty="0" smtClean="0">
                <a:solidFill>
                  <a:srgbClr val="FFC000"/>
                </a:solidFill>
                <a:latin typeface="Times New Roman" pitchFamily="18" charset="0"/>
                <a:cs typeface="Times New Roman" pitchFamily="18" charset="0"/>
              </a:rPr>
              <a:t>PhD</a:t>
            </a:r>
            <a:r>
              <a:rPr lang="en-US" altLang="zh-CN" sz="1600" b="1" i="0" dirty="0" smtClean="0">
                <a:solidFill>
                  <a:srgbClr val="FFC000"/>
                </a:solidFill>
                <a:latin typeface="Times New Roman" pitchFamily="18" charset="0"/>
                <a:cs typeface="Times New Roman" pitchFamily="18" charset="0"/>
              </a:rPr>
              <a:t>)</a:t>
            </a:r>
            <a:r>
              <a:rPr lang="en-US" altLang="zh-CN" sz="1600" b="1" i="1" dirty="0" smtClean="0">
                <a:solidFill>
                  <a:srgbClr val="FFC000"/>
                </a:solidFill>
                <a:latin typeface="Times New Roman" pitchFamily="18" charset="0"/>
                <a:cs typeface="Times New Roman" pitchFamily="18" charset="0"/>
              </a:rPr>
              <a:t>  </a:t>
            </a:r>
            <a:r>
              <a:rPr lang="en-US" altLang="zh-CN" sz="1600" dirty="0" smtClean="0">
                <a:solidFill>
                  <a:srgbClr val="FFC000"/>
                </a:solidFill>
                <a:hlinkClick r:id="rId9"/>
              </a:rPr>
              <a:t>etrxyin@scut.edu.cn</a:t>
            </a:r>
            <a:r>
              <a:rPr lang="en-US" altLang="zh-CN" sz="1600" dirty="0" smtClean="0">
                <a:solidFill>
                  <a:srgbClr val="FFC000"/>
                </a:solidFill>
              </a:rPr>
              <a:t>  </a:t>
            </a:r>
            <a:endParaRPr lang="zh-CN" altLang="en-US" sz="1600" dirty="0">
              <a:solidFill>
                <a:srgbClr val="FFC000"/>
              </a:solidFill>
            </a:endParaRP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Lst>
  <p:timing>
    <p:tnLst>
      <p:par>
        <p:cTn id="1" dur="indefinite" restart="never" nodeType="tmRoot"/>
      </p:par>
    </p:tnLst>
  </p:timing>
  <p:hf hdr="0" ftr="0"/>
  <p:txStyles>
    <p:titleStyle>
      <a:lvl1pPr algn="ctr" rtl="0" eaLnBrk="1" fontAlgn="base" hangingPunct="1">
        <a:spcBef>
          <a:spcPct val="0"/>
        </a:spcBef>
        <a:spcAft>
          <a:spcPct val="0"/>
        </a:spcAft>
        <a:defRPr sz="3600" b="1" baseline="0">
          <a:solidFill>
            <a:srgbClr val="FFFF00"/>
          </a:solidFill>
          <a:latin typeface="Times New Roman" pitchFamily="18" charset="0"/>
          <a:ea typeface="黑体" pitchFamily="49" charset="-122"/>
          <a:cs typeface="+mj-cs"/>
        </a:defRPr>
      </a:lvl1pPr>
      <a:lvl2pPr algn="r" rtl="0" eaLnBrk="1" fontAlgn="base" hangingPunct="1">
        <a:spcBef>
          <a:spcPct val="0"/>
        </a:spcBef>
        <a:spcAft>
          <a:spcPct val="0"/>
        </a:spcAft>
        <a:defRPr sz="4000">
          <a:solidFill>
            <a:schemeClr val="bg1"/>
          </a:solidFill>
          <a:latin typeface="Arial" charset="0"/>
        </a:defRPr>
      </a:lvl2pPr>
      <a:lvl3pPr algn="r" rtl="0" eaLnBrk="1" fontAlgn="base" hangingPunct="1">
        <a:spcBef>
          <a:spcPct val="0"/>
        </a:spcBef>
        <a:spcAft>
          <a:spcPct val="0"/>
        </a:spcAft>
        <a:defRPr sz="4000">
          <a:solidFill>
            <a:schemeClr val="bg1"/>
          </a:solidFill>
          <a:latin typeface="Arial" charset="0"/>
        </a:defRPr>
      </a:lvl3pPr>
      <a:lvl4pPr algn="r" rtl="0" eaLnBrk="1" fontAlgn="base" hangingPunct="1">
        <a:spcBef>
          <a:spcPct val="0"/>
        </a:spcBef>
        <a:spcAft>
          <a:spcPct val="0"/>
        </a:spcAft>
        <a:defRPr sz="4000">
          <a:solidFill>
            <a:schemeClr val="bg1"/>
          </a:solidFill>
          <a:latin typeface="Arial" charset="0"/>
        </a:defRPr>
      </a:lvl4pPr>
      <a:lvl5pPr algn="r" rtl="0" eaLnBrk="1" fontAlgn="base" hangingPunct="1">
        <a:spcBef>
          <a:spcPct val="0"/>
        </a:spcBef>
        <a:spcAft>
          <a:spcPct val="0"/>
        </a:spcAft>
        <a:defRPr sz="4000">
          <a:solidFill>
            <a:schemeClr val="bg1"/>
          </a:solidFill>
          <a:latin typeface="Arial" charset="0"/>
        </a:defRPr>
      </a:lvl5pPr>
      <a:lvl6pPr marL="457200" algn="r" rtl="0" eaLnBrk="1" fontAlgn="base" hangingPunct="1">
        <a:spcBef>
          <a:spcPct val="0"/>
        </a:spcBef>
        <a:spcAft>
          <a:spcPct val="0"/>
        </a:spcAft>
        <a:defRPr sz="4000">
          <a:solidFill>
            <a:schemeClr val="bg1"/>
          </a:solidFill>
          <a:latin typeface="Arial" charset="0"/>
        </a:defRPr>
      </a:lvl6pPr>
      <a:lvl7pPr marL="914400" algn="r" rtl="0" eaLnBrk="1" fontAlgn="base" hangingPunct="1">
        <a:spcBef>
          <a:spcPct val="0"/>
        </a:spcBef>
        <a:spcAft>
          <a:spcPct val="0"/>
        </a:spcAft>
        <a:defRPr sz="4000">
          <a:solidFill>
            <a:schemeClr val="bg1"/>
          </a:solidFill>
          <a:latin typeface="Arial" charset="0"/>
        </a:defRPr>
      </a:lvl7pPr>
      <a:lvl8pPr marL="1371600" algn="r" rtl="0" eaLnBrk="1" fontAlgn="base" hangingPunct="1">
        <a:spcBef>
          <a:spcPct val="0"/>
        </a:spcBef>
        <a:spcAft>
          <a:spcPct val="0"/>
        </a:spcAft>
        <a:defRPr sz="4000">
          <a:solidFill>
            <a:schemeClr val="bg1"/>
          </a:solidFill>
          <a:latin typeface="Arial" charset="0"/>
        </a:defRPr>
      </a:lvl8pPr>
      <a:lvl9pPr marL="1828800" algn="r" rtl="0" eaLnBrk="1" fontAlgn="base" hangingPunct="1">
        <a:spcBef>
          <a:spcPct val="0"/>
        </a:spcBef>
        <a:spcAft>
          <a:spcPct val="0"/>
        </a:spcAft>
        <a:defRPr sz="4000">
          <a:solidFill>
            <a:schemeClr val="bg1"/>
          </a:solidFill>
          <a:latin typeface="Arial" charset="0"/>
        </a:defRPr>
      </a:lvl9pPr>
    </p:titleStyle>
    <p:bodyStyle>
      <a:lvl1pPr marL="342900" indent="-342900" algn="l" rtl="0" eaLnBrk="1" fontAlgn="base" hangingPunct="1">
        <a:spcBef>
          <a:spcPct val="20000"/>
        </a:spcBef>
        <a:spcAft>
          <a:spcPct val="0"/>
        </a:spcAft>
        <a:buFont typeface="Wingdings" pitchFamily="2" charset="2"/>
        <a:buChar char="n"/>
        <a:defRPr sz="2800" b="1" baseline="0">
          <a:solidFill>
            <a:schemeClr val="tx2"/>
          </a:solidFill>
          <a:latin typeface="Times New Roman" pitchFamily="18" charset="0"/>
          <a:ea typeface="+mn-ea"/>
          <a:cs typeface="+mn-cs"/>
        </a:defRPr>
      </a:lvl1pPr>
      <a:lvl2pPr marL="742950" indent="-285750" algn="l" rtl="0" eaLnBrk="1" fontAlgn="base" hangingPunct="1">
        <a:spcBef>
          <a:spcPct val="20000"/>
        </a:spcBef>
        <a:spcAft>
          <a:spcPct val="0"/>
        </a:spcAft>
        <a:buSzPct val="100000"/>
        <a:buFont typeface="Wingdings" pitchFamily="2" charset="2"/>
        <a:buChar char="u"/>
        <a:defRPr sz="2800" b="1" baseline="0">
          <a:solidFill>
            <a:schemeClr val="tx2"/>
          </a:solidFill>
          <a:latin typeface="Times New Roman" pitchFamily="18" charset="0"/>
        </a:defRPr>
      </a:lvl2pPr>
      <a:lvl3pPr marL="1143000" indent="-228600" algn="l" rtl="0" eaLnBrk="1" fontAlgn="base" hangingPunct="1">
        <a:spcBef>
          <a:spcPct val="20000"/>
        </a:spcBef>
        <a:spcAft>
          <a:spcPct val="0"/>
        </a:spcAft>
        <a:buFont typeface="Wingdings" pitchFamily="2" charset="2"/>
        <a:buChar char="Ø"/>
        <a:defRPr sz="2400" b="1" baseline="0">
          <a:solidFill>
            <a:schemeClr val="tx2"/>
          </a:solidFill>
          <a:latin typeface="Times New Roman" pitchFamily="18" charset="0"/>
        </a:defRPr>
      </a:lvl3pPr>
      <a:lvl4pPr marL="1600200" indent="-228600" algn="l" rtl="0" eaLnBrk="1" fontAlgn="base" hangingPunct="1">
        <a:spcBef>
          <a:spcPct val="20000"/>
        </a:spcBef>
        <a:spcAft>
          <a:spcPct val="0"/>
        </a:spcAft>
        <a:buSzPct val="60000"/>
        <a:buFont typeface="Wingdings 2" pitchFamily="18" charset="2"/>
        <a:buChar char=""/>
        <a:defRPr sz="2000" b="1">
          <a:solidFill>
            <a:schemeClr val="tx2"/>
          </a:solidFill>
          <a:latin typeface="+mn-lt"/>
        </a:defRPr>
      </a:lvl4pPr>
      <a:lvl5pPr marL="2057400" indent="-228600" algn="l" rtl="0" eaLnBrk="1" fontAlgn="base" hangingPunct="1">
        <a:spcBef>
          <a:spcPct val="20000"/>
        </a:spcBef>
        <a:spcAft>
          <a:spcPct val="0"/>
        </a:spcAft>
        <a:buFont typeface="Wingdings" pitchFamily="2" charset="2"/>
        <a:buChar char="§"/>
        <a:defRPr sz="2000" b="1">
          <a:solidFill>
            <a:schemeClr val="tx2"/>
          </a:solidFill>
          <a:latin typeface="+mn-lt"/>
        </a:defRPr>
      </a:lvl5pPr>
      <a:lvl6pPr marL="2514600" indent="-228600" algn="l" rtl="0" eaLnBrk="1" fontAlgn="base" hangingPunct="1">
        <a:spcBef>
          <a:spcPct val="20000"/>
        </a:spcBef>
        <a:spcAft>
          <a:spcPct val="0"/>
        </a:spcAft>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Circuit_Files/Chapter5/&#20108;&#26497;&#31649;&#20239;&#23433;&#29305;&#24615;.msm"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5.bin"/><Relationship Id="rId4" Type="http://schemas.openxmlformats.org/officeDocument/2006/relationships/image" Target="../media/image12.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14.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17.wmf"/><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image" Target="../media/image16.emf"/><Relationship Id="rId5" Type="http://schemas.openxmlformats.org/officeDocument/2006/relationships/oleObject" Target="../embeddings/oleObject8.bin"/><Relationship Id="rId4" Type="http://schemas.openxmlformats.org/officeDocument/2006/relationships/image" Target="../media/image15.emf"/></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Circuit_Files/Chapter5/&#38480;&#24133;&#30005;&#36335;.msm"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1.emf"/><Relationship Id="rId5" Type="http://schemas.openxmlformats.org/officeDocument/2006/relationships/oleObject" Target="../embeddings/oleObject11.bin"/><Relationship Id="rId10" Type="http://schemas.openxmlformats.org/officeDocument/2006/relationships/image" Target="../media/image23.emf"/><Relationship Id="rId4" Type="http://schemas.openxmlformats.org/officeDocument/2006/relationships/image" Target="../media/image20.emf"/><Relationship Id="rId9"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Circuit_Files/Chapter5/&#21452;&#21521;&#38480;&#24133;&#30005;&#36335;.ms12"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6.emf"/><Relationship Id="rId5" Type="http://schemas.openxmlformats.org/officeDocument/2006/relationships/oleObject" Target="../embeddings/oleObject15.bin"/><Relationship Id="rId4" Type="http://schemas.openxmlformats.org/officeDocument/2006/relationships/image" Target="../media/image25.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5.xml"/><Relationship Id="rId1" Type="http://schemas.openxmlformats.org/officeDocument/2006/relationships/vmlDrawing" Target="../drawings/vmlDrawing10.vml"/><Relationship Id="rId4" Type="http://schemas.openxmlformats.org/officeDocument/2006/relationships/image" Target="../media/image27.emf"/></Relationships>
</file>

<file path=ppt/slides/_rels/slide39.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32.emf"/><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29.e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31.emf"/><Relationship Id="rId4" Type="http://schemas.openxmlformats.org/officeDocument/2006/relationships/image" Target="../media/image28.wmf"/><Relationship Id="rId9" Type="http://schemas.openxmlformats.org/officeDocument/2006/relationships/oleObject" Target="../embeddings/oleObject20.bin"/><Relationship Id="rId14" Type="http://schemas.openxmlformats.org/officeDocument/2006/relationships/image" Target="../media/image3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Circuit_Files/Chapter5/&#21322;&#27874;&#25972;&#27969;&#30005;&#36335;.ms12"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6.emf"/><Relationship Id="rId5" Type="http://schemas.openxmlformats.org/officeDocument/2006/relationships/oleObject" Target="../embeddings/oleObject24.bin"/><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42.emf"/><Relationship Id="rId2" Type="http://schemas.openxmlformats.org/officeDocument/2006/relationships/slideLayout" Target="../slideLayouts/slideLayout2.xml"/><Relationship Id="rId16" Type="http://schemas.openxmlformats.org/officeDocument/2006/relationships/image" Target="../media/image44.emf"/><Relationship Id="rId1" Type="http://schemas.openxmlformats.org/officeDocument/2006/relationships/vmlDrawing" Target="../drawings/vmlDrawing13.vml"/><Relationship Id="rId6" Type="http://schemas.openxmlformats.org/officeDocument/2006/relationships/image" Target="../media/image39.emf"/><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41.emf"/><Relationship Id="rId4" Type="http://schemas.openxmlformats.org/officeDocument/2006/relationships/image" Target="../media/image38.emf"/><Relationship Id="rId9" Type="http://schemas.openxmlformats.org/officeDocument/2006/relationships/oleObject" Target="../embeddings/oleObject29.bin"/><Relationship Id="rId14" Type="http://schemas.openxmlformats.org/officeDocument/2006/relationships/image" Target="../media/image43.emf"/></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Circuit_Files/Chapter5/&#26725;&#24335;&#20840;&#27874;&#25972;&#27969;&#30005;&#36335;.ms12"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4.bin"/><Relationship Id="rId5" Type="http://schemas.openxmlformats.org/officeDocument/2006/relationships/image" Target="../media/image47.emf"/><Relationship Id="rId4" Type="http://schemas.openxmlformats.org/officeDocument/2006/relationships/oleObject" Target="../embeddings/oleObject33.bin"/></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2.emf"/><Relationship Id="rId5" Type="http://schemas.openxmlformats.org/officeDocument/2006/relationships/oleObject" Target="../embeddings/oleObject36.bin"/><Relationship Id="rId10" Type="http://schemas.openxmlformats.org/officeDocument/2006/relationships/image" Target="../media/image54.emf"/><Relationship Id="rId4" Type="http://schemas.openxmlformats.org/officeDocument/2006/relationships/image" Target="../media/image51.wmf"/><Relationship Id="rId9" Type="http://schemas.openxmlformats.org/officeDocument/2006/relationships/oleObject" Target="../embeddings/oleObject38.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6.emf"/><Relationship Id="rId5" Type="http://schemas.openxmlformats.org/officeDocument/2006/relationships/oleObject" Target="../embeddings/oleObject40.bin"/><Relationship Id="rId4" Type="http://schemas.openxmlformats.org/officeDocument/2006/relationships/image" Target="../media/image55.emf"/></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5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9.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0.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Microsoft_Visio_2003-2010___1.vsd"/><Relationship Id="rId2" Type="http://schemas.openxmlformats.org/officeDocument/2006/relationships/slideLayout" Target="../slideLayouts/slideLayout5.xml"/><Relationship Id="rId1" Type="http://schemas.openxmlformats.org/officeDocument/2006/relationships/vmlDrawing" Target="../drawings/vmlDrawing20.vml"/><Relationship Id="rId4" Type="http://schemas.openxmlformats.org/officeDocument/2006/relationships/image" Target="../media/image61.emf"/></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wmf"/><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6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标题 3"/>
          <p:cNvSpPr>
            <a:spLocks noGrp="1"/>
          </p:cNvSpPr>
          <p:nvPr>
            <p:ph type="ctrTitle"/>
          </p:nvPr>
        </p:nvSpPr>
        <p:spPr/>
        <p:txBody>
          <a:bodyPr/>
          <a:lstStyle/>
          <a:p>
            <a:r>
              <a:rPr lang="zh-CN" altLang="en-US" dirty="0"/>
              <a:t>第</a:t>
            </a:r>
            <a:r>
              <a:rPr lang="en-US" altLang="zh-CN" dirty="0"/>
              <a:t>5</a:t>
            </a:r>
            <a:r>
              <a:rPr lang="zh-CN" altLang="en-US" dirty="0"/>
              <a:t>章 </a:t>
            </a:r>
            <a:r>
              <a:rPr lang="zh-CN" altLang="en-US" dirty="0" smtClean="0"/>
              <a:t>  半导体器件基础</a:t>
            </a:r>
            <a:r>
              <a:rPr lang="en-US" altLang="zh-CN" dirty="0" smtClean="0"/>
              <a:t/>
            </a:r>
            <a:br>
              <a:rPr lang="en-US" altLang="zh-CN" dirty="0" smtClean="0"/>
            </a:br>
            <a:r>
              <a:rPr lang="zh-CN" altLang="en-US" dirty="0" smtClean="0"/>
              <a:t>与</a:t>
            </a:r>
            <a:r>
              <a:rPr lang="zh-CN" altLang="en-US" dirty="0"/>
              <a:t>二极管电路</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6</a:t>
            </a:r>
            <a:r>
              <a:rPr lang="zh-CN" altLang="en-US" sz="3200" smtClean="0">
                <a:ea typeface="宋体" charset="-122"/>
              </a:rPr>
              <a:t>）</a:t>
            </a:r>
            <a:endParaRPr lang="zh-CN" altLang="en-US" sz="36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D6763493-88BC-4F6A-91CB-961B18CAE9A5}" type="slidenum">
              <a:rPr lang="zh-CN" altLang="en-US" smtClean="0"/>
              <a:pPr>
                <a:defRPr/>
              </a:pPr>
              <a:t>10</a:t>
            </a:fld>
            <a:endParaRPr lang="zh-CN" altLang="en-US"/>
          </a:p>
        </p:txBody>
      </p:sp>
      <p:sp>
        <p:nvSpPr>
          <p:cNvPr id="101380" name="Rectangle 4"/>
          <p:cNvSpPr>
            <a:spLocks noChangeArrowheads="1"/>
          </p:cNvSpPr>
          <p:nvPr/>
        </p:nvSpPr>
        <p:spPr bwMode="auto">
          <a:xfrm>
            <a:off x="442913" y="1331441"/>
            <a:ext cx="83058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p>
            <a:pPr>
              <a:lnSpc>
                <a:spcPct val="130000"/>
              </a:lnSpc>
            </a:pPr>
            <a:r>
              <a:rPr kumimoji="1" lang="zh-CN" altLang="en-US" sz="2400" b="1">
                <a:latin typeface="Times New Roman" pitchFamily="18" charset="0"/>
                <a:cs typeface="Times New Roman" pitchFamily="18" charset="0"/>
              </a:rPr>
              <a:t>如果在本征半导体中掺入三价元素，则形成</a:t>
            </a:r>
            <a:r>
              <a:rPr kumimoji="1" lang="en-US" altLang="zh-CN" sz="2400" b="1">
                <a:latin typeface="Times New Roman" pitchFamily="18" charset="0"/>
                <a:cs typeface="Times New Roman" pitchFamily="18" charset="0"/>
              </a:rPr>
              <a:t>P</a:t>
            </a:r>
            <a:r>
              <a:rPr kumimoji="1" lang="zh-CN" altLang="en-US" sz="2400" b="1">
                <a:latin typeface="Times New Roman" pitchFamily="18" charset="0"/>
                <a:cs typeface="Times New Roman" pitchFamily="18" charset="0"/>
              </a:rPr>
              <a:t>型半导体，</a:t>
            </a:r>
            <a:r>
              <a:rPr kumimoji="1" lang="zh-CN" altLang="en-US" sz="2400" b="1">
                <a:solidFill>
                  <a:srgbClr val="FF0000"/>
                </a:solidFill>
                <a:latin typeface="Times New Roman" pitchFamily="18" charset="0"/>
                <a:cs typeface="Times New Roman" pitchFamily="18" charset="0"/>
              </a:rPr>
              <a:t>空穴</a:t>
            </a:r>
            <a:r>
              <a:rPr kumimoji="1" lang="zh-CN" altLang="en-US" sz="2400" b="1">
                <a:latin typeface="Times New Roman" pitchFamily="18" charset="0"/>
                <a:cs typeface="Times New Roman" pitchFamily="18" charset="0"/>
              </a:rPr>
              <a:t>为</a:t>
            </a:r>
            <a:r>
              <a:rPr kumimoji="1" lang="zh-CN" altLang="en-US" sz="2400" b="1">
                <a:solidFill>
                  <a:srgbClr val="FF0000"/>
                </a:solidFill>
                <a:latin typeface="Times New Roman" pitchFamily="18" charset="0"/>
                <a:cs typeface="Times New Roman" pitchFamily="18" charset="0"/>
              </a:rPr>
              <a:t>多数载流子</a:t>
            </a:r>
            <a:r>
              <a:rPr kumimoji="1" lang="zh-CN" altLang="en-US" sz="2400" b="1">
                <a:latin typeface="Times New Roman" pitchFamily="18" charset="0"/>
                <a:cs typeface="Times New Roman" pitchFamily="18" charset="0"/>
              </a:rPr>
              <a:t>，而</a:t>
            </a:r>
            <a:r>
              <a:rPr kumimoji="1" lang="zh-CN" altLang="en-US" sz="2400" b="1">
                <a:solidFill>
                  <a:srgbClr val="FF0000"/>
                </a:solidFill>
                <a:latin typeface="Times New Roman" pitchFamily="18" charset="0"/>
                <a:cs typeface="Times New Roman" pitchFamily="18" charset="0"/>
              </a:rPr>
              <a:t>自由电子</a:t>
            </a:r>
            <a:r>
              <a:rPr kumimoji="1" lang="zh-CN" altLang="en-US" sz="2400" b="1">
                <a:latin typeface="Times New Roman" pitchFamily="18" charset="0"/>
                <a:cs typeface="Times New Roman" pitchFamily="18" charset="0"/>
              </a:rPr>
              <a:t>为</a:t>
            </a:r>
            <a:r>
              <a:rPr kumimoji="1" lang="zh-CN" altLang="en-US" sz="2400" b="1">
                <a:solidFill>
                  <a:srgbClr val="FF0000"/>
                </a:solidFill>
                <a:latin typeface="Times New Roman" pitchFamily="18" charset="0"/>
                <a:cs typeface="Times New Roman" pitchFamily="18" charset="0"/>
              </a:rPr>
              <a:t>少数载流子</a:t>
            </a:r>
            <a:r>
              <a:rPr kumimoji="1" lang="zh-CN" altLang="en-US" sz="2400" b="1">
                <a:latin typeface="Times New Roman" pitchFamily="18" charset="0"/>
                <a:cs typeface="Times New Roman" pitchFamily="18" charset="0"/>
              </a:rPr>
              <a:t>。</a:t>
            </a:r>
          </a:p>
        </p:txBody>
      </p:sp>
      <p:sp>
        <p:nvSpPr>
          <p:cNvPr id="101381" name="Text Box 5"/>
          <p:cNvSpPr txBox="1">
            <a:spLocks noChangeArrowheads="1"/>
          </p:cNvSpPr>
          <p:nvPr/>
        </p:nvSpPr>
        <p:spPr bwMode="auto">
          <a:xfrm>
            <a:off x="142875" y="764704"/>
            <a:ext cx="2457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a:solidFill>
                  <a:schemeClr val="tx2"/>
                </a:solidFill>
                <a:latin typeface="Times New Roman" pitchFamily="18" charset="0"/>
                <a:cs typeface="Times New Roman" pitchFamily="18" charset="0"/>
              </a:rPr>
              <a:t>2</a:t>
            </a:r>
            <a:r>
              <a:rPr kumimoji="1" lang="zh-CN" altLang="en-US" sz="2800" b="1">
                <a:solidFill>
                  <a:schemeClr val="tx2"/>
                </a:solidFill>
                <a:latin typeface="Times New Roman" pitchFamily="18" charset="0"/>
                <a:cs typeface="Times New Roman" pitchFamily="18" charset="0"/>
              </a:rPr>
              <a:t>、</a:t>
            </a:r>
            <a:r>
              <a:rPr kumimoji="1" lang="en-US" altLang="zh-CN" sz="2800" b="1">
                <a:solidFill>
                  <a:schemeClr val="tx2"/>
                </a:solidFill>
                <a:latin typeface="Times New Roman" pitchFamily="18" charset="0"/>
                <a:cs typeface="Times New Roman" pitchFamily="18" charset="0"/>
              </a:rPr>
              <a:t>P </a:t>
            </a:r>
            <a:r>
              <a:rPr kumimoji="1" lang="zh-CN" altLang="en-US" sz="2800" b="1">
                <a:solidFill>
                  <a:schemeClr val="tx2"/>
                </a:solidFill>
                <a:latin typeface="Times New Roman" pitchFamily="18" charset="0"/>
                <a:cs typeface="Times New Roman" pitchFamily="18" charset="0"/>
              </a:rPr>
              <a:t>型半导体</a:t>
            </a:r>
          </a:p>
        </p:txBody>
      </p:sp>
      <p:grpSp>
        <p:nvGrpSpPr>
          <p:cNvPr id="2" name="Group 6"/>
          <p:cNvGrpSpPr>
            <a:grpSpLocks/>
          </p:cNvGrpSpPr>
          <p:nvPr/>
        </p:nvGrpSpPr>
        <p:grpSpPr bwMode="auto">
          <a:xfrm>
            <a:off x="546100" y="2461741"/>
            <a:ext cx="2382838" cy="2276475"/>
            <a:chOff x="191" y="1632"/>
            <a:chExt cx="1501" cy="1434"/>
          </a:xfrm>
        </p:grpSpPr>
        <p:sp>
          <p:nvSpPr>
            <p:cNvPr id="33803" name="Oval 7"/>
            <p:cNvSpPr>
              <a:spLocks noChangeArrowheads="1"/>
            </p:cNvSpPr>
            <p:nvPr/>
          </p:nvSpPr>
          <p:spPr bwMode="auto">
            <a:xfrm>
              <a:off x="490" y="1920"/>
              <a:ext cx="240" cy="192"/>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2800" b="1">
                  <a:solidFill>
                    <a:srgbClr val="000066"/>
                  </a:solidFill>
                  <a:latin typeface="Times New Roman" pitchFamily="18" charset="0"/>
                  <a:cs typeface="Times New Roman" pitchFamily="18" charset="0"/>
                </a:rPr>
                <a:t>+3</a:t>
              </a:r>
            </a:p>
          </p:txBody>
        </p:sp>
        <p:sp>
          <p:nvSpPr>
            <p:cNvPr id="33804" name="Rectangle 8"/>
            <p:cNvSpPr>
              <a:spLocks noChangeArrowheads="1"/>
            </p:cNvSpPr>
            <p:nvPr/>
          </p:nvSpPr>
          <p:spPr bwMode="auto">
            <a:xfrm>
              <a:off x="824" y="1872"/>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05" name="Oval 9"/>
            <p:cNvSpPr>
              <a:spLocks noChangeArrowheads="1"/>
            </p:cNvSpPr>
            <p:nvPr/>
          </p:nvSpPr>
          <p:spPr bwMode="auto">
            <a:xfrm>
              <a:off x="1164" y="1920"/>
              <a:ext cx="240" cy="192"/>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2800" b="1">
                  <a:solidFill>
                    <a:srgbClr val="000066"/>
                  </a:solidFill>
                  <a:latin typeface="Times New Roman" pitchFamily="18" charset="0"/>
                  <a:cs typeface="Times New Roman" pitchFamily="18" charset="0"/>
                </a:rPr>
                <a:t>+4</a:t>
              </a:r>
            </a:p>
          </p:txBody>
        </p:sp>
        <p:sp>
          <p:nvSpPr>
            <p:cNvPr id="33806" name="Rectangle 10"/>
            <p:cNvSpPr>
              <a:spLocks noChangeArrowheads="1"/>
            </p:cNvSpPr>
            <p:nvPr/>
          </p:nvSpPr>
          <p:spPr bwMode="auto">
            <a:xfrm>
              <a:off x="912" y="1872"/>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07" name="Rectangle 11"/>
            <p:cNvSpPr>
              <a:spLocks noChangeArrowheads="1"/>
            </p:cNvSpPr>
            <p:nvPr/>
          </p:nvSpPr>
          <p:spPr bwMode="auto">
            <a:xfrm>
              <a:off x="1223" y="2150"/>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08" name="Oval 12"/>
            <p:cNvSpPr>
              <a:spLocks noChangeArrowheads="1"/>
            </p:cNvSpPr>
            <p:nvPr/>
          </p:nvSpPr>
          <p:spPr bwMode="auto">
            <a:xfrm>
              <a:off x="490" y="2544"/>
              <a:ext cx="240" cy="192"/>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2800" b="1">
                  <a:solidFill>
                    <a:srgbClr val="000066"/>
                  </a:solidFill>
                  <a:latin typeface="Times New Roman" pitchFamily="18" charset="0"/>
                  <a:cs typeface="Times New Roman" pitchFamily="18" charset="0"/>
                </a:rPr>
                <a:t>+4</a:t>
              </a:r>
            </a:p>
          </p:txBody>
        </p:sp>
        <p:sp>
          <p:nvSpPr>
            <p:cNvPr id="33809" name="Rectangle 13"/>
            <p:cNvSpPr>
              <a:spLocks noChangeArrowheads="1"/>
            </p:cNvSpPr>
            <p:nvPr/>
          </p:nvSpPr>
          <p:spPr bwMode="auto">
            <a:xfrm>
              <a:off x="528" y="2256"/>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10" name="Rectangle 14"/>
            <p:cNvSpPr>
              <a:spLocks noChangeArrowheads="1"/>
            </p:cNvSpPr>
            <p:nvPr/>
          </p:nvSpPr>
          <p:spPr bwMode="auto">
            <a:xfrm>
              <a:off x="826" y="2496"/>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11" name="Oval 15"/>
            <p:cNvSpPr>
              <a:spLocks noChangeArrowheads="1"/>
            </p:cNvSpPr>
            <p:nvPr/>
          </p:nvSpPr>
          <p:spPr bwMode="auto">
            <a:xfrm>
              <a:off x="1162" y="2544"/>
              <a:ext cx="240" cy="192"/>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2800" b="1">
                  <a:solidFill>
                    <a:srgbClr val="000066"/>
                  </a:solidFill>
                  <a:latin typeface="Times New Roman" pitchFamily="18" charset="0"/>
                  <a:cs typeface="Times New Roman" pitchFamily="18" charset="0"/>
                </a:rPr>
                <a:t>+4</a:t>
              </a:r>
            </a:p>
          </p:txBody>
        </p:sp>
        <p:sp>
          <p:nvSpPr>
            <p:cNvPr id="33812" name="Rectangle 16"/>
            <p:cNvSpPr>
              <a:spLocks noChangeArrowheads="1"/>
            </p:cNvSpPr>
            <p:nvPr/>
          </p:nvSpPr>
          <p:spPr bwMode="auto">
            <a:xfrm>
              <a:off x="922" y="2496"/>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13" name="Oval 17"/>
            <p:cNvSpPr>
              <a:spLocks noChangeArrowheads="1"/>
            </p:cNvSpPr>
            <p:nvPr/>
          </p:nvSpPr>
          <p:spPr bwMode="auto">
            <a:xfrm>
              <a:off x="776" y="1920"/>
              <a:ext cx="336" cy="149"/>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14" name="Oval 18"/>
            <p:cNvSpPr>
              <a:spLocks noChangeArrowheads="1"/>
            </p:cNvSpPr>
            <p:nvPr/>
          </p:nvSpPr>
          <p:spPr bwMode="auto">
            <a:xfrm>
              <a:off x="778" y="2544"/>
              <a:ext cx="336" cy="144"/>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15" name="Oval 19"/>
            <p:cNvSpPr>
              <a:spLocks noChangeArrowheads="1"/>
            </p:cNvSpPr>
            <p:nvPr/>
          </p:nvSpPr>
          <p:spPr bwMode="auto">
            <a:xfrm rot="-5400000">
              <a:off x="1152" y="2256"/>
              <a:ext cx="336" cy="144"/>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16" name="Oval 20"/>
            <p:cNvSpPr>
              <a:spLocks noChangeArrowheads="1"/>
            </p:cNvSpPr>
            <p:nvPr/>
          </p:nvSpPr>
          <p:spPr bwMode="auto">
            <a:xfrm rot="-5400000">
              <a:off x="455" y="2256"/>
              <a:ext cx="336" cy="144"/>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grpSp>
          <p:nvGrpSpPr>
            <p:cNvPr id="33817" name="Group 21"/>
            <p:cNvGrpSpPr>
              <a:grpSpLocks/>
            </p:cNvGrpSpPr>
            <p:nvPr/>
          </p:nvGrpSpPr>
          <p:grpSpPr bwMode="auto">
            <a:xfrm>
              <a:off x="538" y="1632"/>
              <a:ext cx="220" cy="330"/>
              <a:chOff x="538" y="1632"/>
              <a:chExt cx="220" cy="330"/>
            </a:xfrm>
          </p:grpSpPr>
          <p:sp>
            <p:nvSpPr>
              <p:cNvPr id="33856" name="Rectangle 22"/>
              <p:cNvSpPr>
                <a:spLocks noChangeArrowheads="1"/>
              </p:cNvSpPr>
              <p:nvPr/>
            </p:nvSpPr>
            <p:spPr bwMode="auto">
              <a:xfrm>
                <a:off x="538" y="1632"/>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57" name="Rectangle 23"/>
              <p:cNvSpPr>
                <a:spLocks noChangeArrowheads="1"/>
              </p:cNvSpPr>
              <p:nvPr/>
            </p:nvSpPr>
            <p:spPr bwMode="auto">
              <a:xfrm>
                <a:off x="538" y="1632"/>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58" name="Oval 24"/>
              <p:cNvSpPr>
                <a:spLocks noChangeArrowheads="1"/>
              </p:cNvSpPr>
              <p:nvPr/>
            </p:nvSpPr>
            <p:spPr bwMode="auto">
              <a:xfrm>
                <a:off x="561" y="1632"/>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59" name="Rectangle 25"/>
              <p:cNvSpPr>
                <a:spLocks noChangeArrowheads="1"/>
              </p:cNvSpPr>
              <p:nvPr/>
            </p:nvSpPr>
            <p:spPr bwMode="auto">
              <a:xfrm>
                <a:off x="538" y="1632"/>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sz="2400" b="1">
                  <a:latin typeface="Times New Roman" pitchFamily="18" charset="0"/>
                  <a:cs typeface="Times New Roman" pitchFamily="18" charset="0"/>
                </a:endParaRPr>
              </a:p>
            </p:txBody>
          </p:sp>
        </p:grpSp>
        <p:grpSp>
          <p:nvGrpSpPr>
            <p:cNvPr id="33818" name="Group 26"/>
            <p:cNvGrpSpPr>
              <a:grpSpLocks/>
            </p:cNvGrpSpPr>
            <p:nvPr/>
          </p:nvGrpSpPr>
          <p:grpSpPr bwMode="auto">
            <a:xfrm>
              <a:off x="1162" y="1632"/>
              <a:ext cx="220" cy="330"/>
              <a:chOff x="1162" y="1632"/>
              <a:chExt cx="220" cy="330"/>
            </a:xfrm>
          </p:grpSpPr>
          <p:sp>
            <p:nvSpPr>
              <p:cNvPr id="33852" name="Rectangle 27"/>
              <p:cNvSpPr>
                <a:spLocks noChangeArrowheads="1"/>
              </p:cNvSpPr>
              <p:nvPr/>
            </p:nvSpPr>
            <p:spPr bwMode="auto">
              <a:xfrm>
                <a:off x="1162" y="1632"/>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53" name="Rectangle 28"/>
              <p:cNvSpPr>
                <a:spLocks noChangeArrowheads="1"/>
              </p:cNvSpPr>
              <p:nvPr/>
            </p:nvSpPr>
            <p:spPr bwMode="auto">
              <a:xfrm>
                <a:off x="1162" y="1632"/>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54" name="Oval 29"/>
              <p:cNvSpPr>
                <a:spLocks noChangeArrowheads="1"/>
              </p:cNvSpPr>
              <p:nvPr/>
            </p:nvSpPr>
            <p:spPr bwMode="auto">
              <a:xfrm>
                <a:off x="1185" y="1632"/>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2400" b="1">
                  <a:solidFill>
                    <a:srgbClr val="000066"/>
                  </a:solidFill>
                  <a:latin typeface="Times New Roman" pitchFamily="18" charset="0"/>
                  <a:cs typeface="Times New Roman" pitchFamily="18" charset="0"/>
                </a:endParaRPr>
              </a:p>
            </p:txBody>
          </p:sp>
          <p:sp>
            <p:nvSpPr>
              <p:cNvPr id="33855" name="Rectangle 30"/>
              <p:cNvSpPr>
                <a:spLocks noChangeArrowheads="1"/>
              </p:cNvSpPr>
              <p:nvPr/>
            </p:nvSpPr>
            <p:spPr bwMode="auto">
              <a:xfrm>
                <a:off x="1162" y="1632"/>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sz="2400" b="1">
                  <a:latin typeface="Times New Roman" pitchFamily="18" charset="0"/>
                  <a:cs typeface="Times New Roman" pitchFamily="18" charset="0"/>
                </a:endParaRPr>
              </a:p>
            </p:txBody>
          </p:sp>
        </p:grpSp>
        <p:grpSp>
          <p:nvGrpSpPr>
            <p:cNvPr id="33819" name="Group 31"/>
            <p:cNvGrpSpPr>
              <a:grpSpLocks/>
            </p:cNvGrpSpPr>
            <p:nvPr/>
          </p:nvGrpSpPr>
          <p:grpSpPr bwMode="auto">
            <a:xfrm>
              <a:off x="1361" y="1904"/>
              <a:ext cx="330" cy="220"/>
              <a:chOff x="1361" y="1904"/>
              <a:chExt cx="330" cy="220"/>
            </a:xfrm>
          </p:grpSpPr>
          <p:sp>
            <p:nvSpPr>
              <p:cNvPr id="33848" name="Rectangle 32"/>
              <p:cNvSpPr>
                <a:spLocks noChangeArrowheads="1"/>
              </p:cNvSpPr>
              <p:nvPr/>
            </p:nvSpPr>
            <p:spPr bwMode="auto">
              <a:xfrm rot="5400000">
                <a:off x="1416" y="1849"/>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49" name="Rectangle 33"/>
              <p:cNvSpPr>
                <a:spLocks noChangeArrowheads="1"/>
              </p:cNvSpPr>
              <p:nvPr/>
            </p:nvSpPr>
            <p:spPr bwMode="auto">
              <a:xfrm rot="5400000">
                <a:off x="1416" y="1849"/>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50" name="Oval 34"/>
              <p:cNvSpPr>
                <a:spLocks noChangeArrowheads="1"/>
              </p:cNvSpPr>
              <p:nvPr/>
            </p:nvSpPr>
            <p:spPr bwMode="auto">
              <a:xfrm rot="5400000">
                <a:off x="1483" y="1918"/>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51" name="Rectangle 35"/>
              <p:cNvSpPr>
                <a:spLocks noChangeArrowheads="1"/>
              </p:cNvSpPr>
              <p:nvPr/>
            </p:nvSpPr>
            <p:spPr bwMode="auto">
              <a:xfrm rot="5400000">
                <a:off x="1546" y="1967"/>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sz="2400" b="1">
                  <a:latin typeface="Times New Roman" pitchFamily="18" charset="0"/>
                  <a:cs typeface="Times New Roman" pitchFamily="18" charset="0"/>
                </a:endParaRPr>
              </a:p>
            </p:txBody>
          </p:sp>
        </p:grpSp>
        <p:grpSp>
          <p:nvGrpSpPr>
            <p:cNvPr id="33820" name="Group 36"/>
            <p:cNvGrpSpPr>
              <a:grpSpLocks/>
            </p:cNvGrpSpPr>
            <p:nvPr/>
          </p:nvGrpSpPr>
          <p:grpSpPr bwMode="auto">
            <a:xfrm>
              <a:off x="1362" y="2529"/>
              <a:ext cx="330" cy="220"/>
              <a:chOff x="1362" y="2529"/>
              <a:chExt cx="330" cy="220"/>
            </a:xfrm>
          </p:grpSpPr>
          <p:sp>
            <p:nvSpPr>
              <p:cNvPr id="33844" name="Rectangle 37"/>
              <p:cNvSpPr>
                <a:spLocks noChangeArrowheads="1"/>
              </p:cNvSpPr>
              <p:nvPr/>
            </p:nvSpPr>
            <p:spPr bwMode="auto">
              <a:xfrm rot="5400000">
                <a:off x="1417" y="2474"/>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45" name="Rectangle 38"/>
              <p:cNvSpPr>
                <a:spLocks noChangeArrowheads="1"/>
              </p:cNvSpPr>
              <p:nvPr/>
            </p:nvSpPr>
            <p:spPr bwMode="auto">
              <a:xfrm rot="5400000">
                <a:off x="1417" y="2474"/>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46" name="Oval 39"/>
              <p:cNvSpPr>
                <a:spLocks noChangeArrowheads="1"/>
              </p:cNvSpPr>
              <p:nvPr/>
            </p:nvSpPr>
            <p:spPr bwMode="auto">
              <a:xfrm rot="5400000">
                <a:off x="1484" y="2543"/>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47" name="Rectangle 40"/>
              <p:cNvSpPr>
                <a:spLocks noChangeArrowheads="1"/>
              </p:cNvSpPr>
              <p:nvPr/>
            </p:nvSpPr>
            <p:spPr bwMode="auto">
              <a:xfrm rot="5400000">
                <a:off x="1547" y="2592"/>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sz="2400" b="1">
                  <a:latin typeface="Times New Roman" pitchFamily="18" charset="0"/>
                  <a:cs typeface="Times New Roman" pitchFamily="18" charset="0"/>
                </a:endParaRPr>
              </a:p>
            </p:txBody>
          </p:sp>
        </p:grpSp>
        <p:grpSp>
          <p:nvGrpSpPr>
            <p:cNvPr id="33821" name="Group 41"/>
            <p:cNvGrpSpPr>
              <a:grpSpLocks/>
            </p:cNvGrpSpPr>
            <p:nvPr/>
          </p:nvGrpSpPr>
          <p:grpSpPr bwMode="auto">
            <a:xfrm>
              <a:off x="490" y="2726"/>
              <a:ext cx="220" cy="330"/>
              <a:chOff x="490" y="2726"/>
              <a:chExt cx="220" cy="330"/>
            </a:xfrm>
          </p:grpSpPr>
          <p:sp>
            <p:nvSpPr>
              <p:cNvPr id="33840" name="Rectangle 42"/>
              <p:cNvSpPr>
                <a:spLocks noChangeArrowheads="1"/>
              </p:cNvSpPr>
              <p:nvPr/>
            </p:nvSpPr>
            <p:spPr bwMode="auto">
              <a:xfrm flipV="1">
                <a:off x="490" y="2726"/>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41" name="Rectangle 43"/>
              <p:cNvSpPr>
                <a:spLocks noChangeArrowheads="1"/>
              </p:cNvSpPr>
              <p:nvPr/>
            </p:nvSpPr>
            <p:spPr bwMode="auto">
              <a:xfrm flipV="1">
                <a:off x="490" y="2726"/>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42" name="Oval 44"/>
              <p:cNvSpPr>
                <a:spLocks noChangeArrowheads="1"/>
              </p:cNvSpPr>
              <p:nvPr/>
            </p:nvSpPr>
            <p:spPr bwMode="auto">
              <a:xfrm flipV="1">
                <a:off x="513" y="2784"/>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43" name="Rectangle 45"/>
              <p:cNvSpPr>
                <a:spLocks noChangeArrowheads="1"/>
              </p:cNvSpPr>
              <p:nvPr/>
            </p:nvSpPr>
            <p:spPr bwMode="auto">
              <a:xfrm flipV="1">
                <a:off x="490" y="2928"/>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sz="2400" b="1">
                  <a:latin typeface="Times New Roman" pitchFamily="18" charset="0"/>
                  <a:cs typeface="Times New Roman" pitchFamily="18" charset="0"/>
                </a:endParaRPr>
              </a:p>
            </p:txBody>
          </p:sp>
        </p:grpSp>
        <p:grpSp>
          <p:nvGrpSpPr>
            <p:cNvPr id="33822" name="Group 46"/>
            <p:cNvGrpSpPr>
              <a:grpSpLocks/>
            </p:cNvGrpSpPr>
            <p:nvPr/>
          </p:nvGrpSpPr>
          <p:grpSpPr bwMode="auto">
            <a:xfrm>
              <a:off x="1210" y="2736"/>
              <a:ext cx="222" cy="330"/>
              <a:chOff x="1210" y="2736"/>
              <a:chExt cx="222" cy="330"/>
            </a:xfrm>
          </p:grpSpPr>
          <p:sp>
            <p:nvSpPr>
              <p:cNvPr id="33836" name="Rectangle 47"/>
              <p:cNvSpPr>
                <a:spLocks noChangeArrowheads="1"/>
              </p:cNvSpPr>
              <p:nvPr/>
            </p:nvSpPr>
            <p:spPr bwMode="auto">
              <a:xfrm flipH="1" flipV="1">
                <a:off x="1212" y="2736"/>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37" name="Rectangle 48"/>
              <p:cNvSpPr>
                <a:spLocks noChangeArrowheads="1"/>
              </p:cNvSpPr>
              <p:nvPr/>
            </p:nvSpPr>
            <p:spPr bwMode="auto">
              <a:xfrm flipH="1" flipV="1">
                <a:off x="1212" y="2736"/>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38" name="Oval 49"/>
              <p:cNvSpPr>
                <a:spLocks noChangeArrowheads="1"/>
              </p:cNvSpPr>
              <p:nvPr/>
            </p:nvSpPr>
            <p:spPr bwMode="auto">
              <a:xfrm flipH="1" flipV="1">
                <a:off x="1235" y="2794"/>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39" name="Rectangle 50"/>
              <p:cNvSpPr>
                <a:spLocks noChangeArrowheads="1"/>
              </p:cNvSpPr>
              <p:nvPr/>
            </p:nvSpPr>
            <p:spPr bwMode="auto">
              <a:xfrm flipH="1" flipV="1">
                <a:off x="1210" y="2938"/>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sz="2400" b="1">
                  <a:latin typeface="Times New Roman" pitchFamily="18" charset="0"/>
                  <a:cs typeface="Times New Roman" pitchFamily="18" charset="0"/>
                </a:endParaRPr>
              </a:p>
            </p:txBody>
          </p:sp>
        </p:grpSp>
        <p:grpSp>
          <p:nvGrpSpPr>
            <p:cNvPr id="33823" name="Group 51"/>
            <p:cNvGrpSpPr>
              <a:grpSpLocks/>
            </p:cNvGrpSpPr>
            <p:nvPr/>
          </p:nvGrpSpPr>
          <p:grpSpPr bwMode="auto">
            <a:xfrm>
              <a:off x="191" y="2528"/>
              <a:ext cx="338" cy="220"/>
              <a:chOff x="191" y="2528"/>
              <a:chExt cx="338" cy="220"/>
            </a:xfrm>
          </p:grpSpPr>
          <p:sp>
            <p:nvSpPr>
              <p:cNvPr id="33832" name="Rectangle 52"/>
              <p:cNvSpPr>
                <a:spLocks noChangeArrowheads="1"/>
              </p:cNvSpPr>
              <p:nvPr/>
            </p:nvSpPr>
            <p:spPr bwMode="auto">
              <a:xfrm rot="5400000" flipV="1">
                <a:off x="254" y="2473"/>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33" name="Rectangle 53"/>
              <p:cNvSpPr>
                <a:spLocks noChangeArrowheads="1"/>
              </p:cNvSpPr>
              <p:nvPr/>
            </p:nvSpPr>
            <p:spPr bwMode="auto">
              <a:xfrm rot="5400000" flipV="1">
                <a:off x="254" y="2473"/>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34" name="Oval 54"/>
              <p:cNvSpPr>
                <a:spLocks noChangeArrowheads="1"/>
              </p:cNvSpPr>
              <p:nvPr/>
            </p:nvSpPr>
            <p:spPr bwMode="auto">
              <a:xfrm rot="5400000" flipV="1">
                <a:off x="263" y="2542"/>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35" name="Rectangle 55"/>
              <p:cNvSpPr>
                <a:spLocks noChangeArrowheads="1"/>
              </p:cNvSpPr>
              <p:nvPr/>
            </p:nvSpPr>
            <p:spPr bwMode="auto">
              <a:xfrm rot="5400000" flipV="1">
                <a:off x="143" y="2591"/>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sz="2400" b="1">
                  <a:latin typeface="Times New Roman" pitchFamily="18" charset="0"/>
                  <a:cs typeface="Times New Roman" pitchFamily="18" charset="0"/>
                </a:endParaRPr>
              </a:p>
            </p:txBody>
          </p:sp>
        </p:grpSp>
        <p:grpSp>
          <p:nvGrpSpPr>
            <p:cNvPr id="33824" name="Group 56"/>
            <p:cNvGrpSpPr>
              <a:grpSpLocks/>
            </p:cNvGrpSpPr>
            <p:nvPr/>
          </p:nvGrpSpPr>
          <p:grpSpPr bwMode="auto">
            <a:xfrm>
              <a:off x="201" y="1904"/>
              <a:ext cx="338" cy="220"/>
              <a:chOff x="201" y="1904"/>
              <a:chExt cx="338" cy="220"/>
            </a:xfrm>
          </p:grpSpPr>
          <p:sp>
            <p:nvSpPr>
              <p:cNvPr id="33828" name="Rectangle 57"/>
              <p:cNvSpPr>
                <a:spLocks noChangeArrowheads="1"/>
              </p:cNvSpPr>
              <p:nvPr/>
            </p:nvSpPr>
            <p:spPr bwMode="auto">
              <a:xfrm rot="5400000" flipV="1">
                <a:off x="264" y="1849"/>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29" name="Rectangle 58"/>
              <p:cNvSpPr>
                <a:spLocks noChangeArrowheads="1"/>
              </p:cNvSpPr>
              <p:nvPr/>
            </p:nvSpPr>
            <p:spPr bwMode="auto">
              <a:xfrm rot="5400000" flipV="1">
                <a:off x="264" y="1849"/>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30" name="Oval 59"/>
              <p:cNvSpPr>
                <a:spLocks noChangeArrowheads="1"/>
              </p:cNvSpPr>
              <p:nvPr/>
            </p:nvSpPr>
            <p:spPr bwMode="auto">
              <a:xfrm rot="5400000" flipV="1">
                <a:off x="273" y="1918"/>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31" name="Rectangle 60"/>
              <p:cNvSpPr>
                <a:spLocks noChangeArrowheads="1"/>
              </p:cNvSpPr>
              <p:nvPr/>
            </p:nvSpPr>
            <p:spPr bwMode="auto">
              <a:xfrm rot="5400000" flipV="1">
                <a:off x="153" y="1967"/>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sz="2400" b="1">
                  <a:latin typeface="Times New Roman" pitchFamily="18" charset="0"/>
                  <a:cs typeface="Times New Roman" pitchFamily="18" charset="0"/>
                </a:endParaRPr>
              </a:p>
            </p:txBody>
          </p:sp>
        </p:grpSp>
        <p:sp>
          <p:nvSpPr>
            <p:cNvPr id="33825" name="Rectangle 61"/>
            <p:cNvSpPr>
              <a:spLocks noChangeArrowheads="1"/>
            </p:cNvSpPr>
            <p:nvPr/>
          </p:nvSpPr>
          <p:spPr bwMode="auto">
            <a:xfrm>
              <a:off x="1223" y="2294"/>
              <a:ext cx="2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800" b="1">
                  <a:solidFill>
                    <a:srgbClr val="000066"/>
                  </a:solidFill>
                  <a:latin typeface="Times New Roman" pitchFamily="18" charset="0"/>
                  <a:cs typeface="Times New Roman" pitchFamily="18" charset="0"/>
                  <a:sym typeface="Symbol" pitchFamily="18" charset="2"/>
                </a:rPr>
                <a:t></a:t>
              </a:r>
            </a:p>
          </p:txBody>
        </p:sp>
        <p:sp>
          <p:nvSpPr>
            <p:cNvPr id="33826" name="Oval 62"/>
            <p:cNvSpPr>
              <a:spLocks noChangeArrowheads="1"/>
            </p:cNvSpPr>
            <p:nvPr/>
          </p:nvSpPr>
          <p:spPr bwMode="auto">
            <a:xfrm>
              <a:off x="599" y="2256"/>
              <a:ext cx="48" cy="48"/>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sp>
          <p:nvSpPr>
            <p:cNvPr id="33827" name="Arc 63"/>
            <p:cNvSpPr>
              <a:spLocks/>
            </p:cNvSpPr>
            <p:nvPr/>
          </p:nvSpPr>
          <p:spPr bwMode="auto">
            <a:xfrm flipV="1">
              <a:off x="672" y="2016"/>
              <a:ext cx="336"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sq">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latin typeface="Times New Roman" pitchFamily="18" charset="0"/>
                <a:cs typeface="Times New Roman" pitchFamily="18" charset="0"/>
              </a:endParaRPr>
            </a:p>
          </p:txBody>
        </p:sp>
      </p:grpSp>
      <p:sp>
        <p:nvSpPr>
          <p:cNvPr id="101440" name="Text Box 64"/>
          <p:cNvSpPr txBox="1">
            <a:spLocks noChangeArrowheads="1"/>
          </p:cNvSpPr>
          <p:nvPr/>
        </p:nvSpPr>
        <p:spPr bwMode="auto">
          <a:xfrm>
            <a:off x="3216275" y="2477616"/>
            <a:ext cx="57150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a:solidFill>
                  <a:schemeClr val="tx2"/>
                </a:solidFill>
                <a:latin typeface="Times New Roman" pitchFamily="18" charset="0"/>
                <a:cs typeface="Times New Roman" pitchFamily="18" charset="0"/>
              </a:rPr>
              <a:t>掺杂的三价元素称为受主杂质，受主杂质接受一个电子后形成一个带负电的负离子但不会产生自由电子。负离子在晶格中不能起导电作用。</a:t>
            </a:r>
          </a:p>
        </p:txBody>
      </p:sp>
      <p:sp>
        <p:nvSpPr>
          <p:cNvPr id="101442" name="Rectangle 66"/>
          <p:cNvSpPr>
            <a:spLocks noChangeArrowheads="1"/>
          </p:cNvSpPr>
          <p:nvPr/>
        </p:nvSpPr>
        <p:spPr bwMode="auto">
          <a:xfrm>
            <a:off x="423863" y="5266854"/>
            <a:ext cx="8458200"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zh-CN" altLang="en-US" sz="2400" b="1">
                <a:solidFill>
                  <a:schemeClr val="tx2"/>
                </a:solidFill>
                <a:latin typeface="Times New Roman" pitchFamily="18" charset="0"/>
                <a:cs typeface="Times New Roman" pitchFamily="18" charset="0"/>
              </a:rPr>
              <a:t>掺杂半导体的多子浓度主要由掺杂浓度决定，所以其导电能力也由掺杂浓度决定。</a:t>
            </a:r>
          </a:p>
        </p:txBody>
      </p:sp>
      <p:sp>
        <p:nvSpPr>
          <p:cNvPr id="101443" name="Line 67"/>
          <p:cNvSpPr>
            <a:spLocks noChangeShapeType="1"/>
          </p:cNvSpPr>
          <p:nvPr/>
        </p:nvSpPr>
        <p:spPr bwMode="auto">
          <a:xfrm>
            <a:off x="1371600" y="3142779"/>
            <a:ext cx="563563" cy="1738312"/>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444" name="Text Box 68"/>
          <p:cNvSpPr txBox="1">
            <a:spLocks noChangeArrowheads="1"/>
          </p:cNvSpPr>
          <p:nvPr/>
        </p:nvSpPr>
        <p:spPr bwMode="auto">
          <a:xfrm>
            <a:off x="2041525" y="4603279"/>
            <a:ext cx="1895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2400" b="1">
                <a:solidFill>
                  <a:schemeClr val="tx2"/>
                </a:solidFill>
                <a:latin typeface="Times New Roman" pitchFamily="18" charset="0"/>
                <a:cs typeface="Times New Roman" pitchFamily="18" charset="0"/>
              </a:rPr>
              <a:t>掺杂</a:t>
            </a:r>
            <a:r>
              <a:rPr lang="en-US" altLang="zh-CN" sz="2400" b="1">
                <a:solidFill>
                  <a:schemeClr val="tx2"/>
                </a:solidFill>
                <a:latin typeface="Times New Roman" pitchFamily="18" charset="0"/>
                <a:cs typeface="Times New Roman" pitchFamily="18" charset="0"/>
              </a:rPr>
              <a:t>3</a:t>
            </a:r>
            <a:r>
              <a:rPr lang="zh-CN" altLang="en-US" sz="2400" b="1">
                <a:solidFill>
                  <a:schemeClr val="tx2"/>
                </a:solidFill>
                <a:latin typeface="Times New Roman" pitchFamily="18" charset="0"/>
                <a:cs typeface="Times New Roman" pitchFamily="18" charset="0"/>
              </a:rPr>
              <a:t>价原子</a:t>
            </a:r>
          </a:p>
        </p:txBody>
      </p:sp>
      <p:sp>
        <p:nvSpPr>
          <p:cNvPr id="101441" name="Text Box 65"/>
          <p:cNvSpPr txBox="1">
            <a:spLocks noChangeArrowheads="1"/>
          </p:cNvSpPr>
          <p:nvPr/>
        </p:nvSpPr>
        <p:spPr bwMode="auto">
          <a:xfrm>
            <a:off x="571500" y="1979141"/>
            <a:ext cx="8275638" cy="2908300"/>
          </a:xfrm>
          <a:prstGeom prst="rect">
            <a:avLst/>
          </a:prstGeom>
          <a:solidFill>
            <a:srgbClr val="DDDDDD"/>
          </a:solidFill>
          <a:ln w="38100" cap="sq">
            <a:solidFill>
              <a:srgbClr val="FF00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800" b="1">
                <a:solidFill>
                  <a:schemeClr val="tx2"/>
                </a:solidFill>
                <a:latin typeface="Times New Roman" pitchFamily="18" charset="0"/>
                <a:cs typeface="Times New Roman" pitchFamily="18" charset="0"/>
              </a:rPr>
              <a:t>N</a:t>
            </a:r>
            <a:r>
              <a:rPr kumimoji="1" lang="zh-CN" altLang="en-US" sz="2800" b="1">
                <a:solidFill>
                  <a:schemeClr val="tx2"/>
                </a:solidFill>
                <a:latin typeface="Times New Roman" pitchFamily="18" charset="0"/>
                <a:cs typeface="Times New Roman" pitchFamily="18" charset="0"/>
              </a:rPr>
              <a:t>型半导体中多数载流子是自由电子。</a:t>
            </a:r>
            <a:br>
              <a:rPr kumimoji="1" lang="zh-CN" altLang="en-US" sz="2800" b="1">
                <a:solidFill>
                  <a:schemeClr val="tx2"/>
                </a:solidFill>
                <a:latin typeface="Times New Roman" pitchFamily="18" charset="0"/>
                <a:cs typeface="Times New Roman" pitchFamily="18" charset="0"/>
              </a:rPr>
            </a:br>
            <a:r>
              <a:rPr kumimoji="1" lang="en-US" altLang="zh-CN" sz="2800" b="1">
                <a:solidFill>
                  <a:schemeClr val="tx2"/>
                </a:solidFill>
                <a:latin typeface="Times New Roman" pitchFamily="18" charset="0"/>
                <a:cs typeface="Times New Roman" pitchFamily="18" charset="0"/>
              </a:rPr>
              <a:t>P</a:t>
            </a:r>
            <a:r>
              <a:rPr kumimoji="1" lang="zh-CN" altLang="en-US" sz="2800" b="1">
                <a:solidFill>
                  <a:schemeClr val="tx2"/>
                </a:solidFill>
                <a:latin typeface="Times New Roman" pitchFamily="18" charset="0"/>
                <a:cs typeface="Times New Roman" pitchFamily="18" charset="0"/>
              </a:rPr>
              <a:t>型半导体中多数载流子是空穴。</a:t>
            </a:r>
            <a:br>
              <a:rPr kumimoji="1" lang="zh-CN" altLang="en-US" sz="2800" b="1">
                <a:solidFill>
                  <a:schemeClr val="tx2"/>
                </a:solidFill>
                <a:latin typeface="Times New Roman" pitchFamily="18" charset="0"/>
                <a:cs typeface="Times New Roman" pitchFamily="18" charset="0"/>
              </a:rPr>
            </a:br>
            <a:r>
              <a:rPr kumimoji="1" lang="zh-CN" altLang="en-US" sz="2800" b="1">
                <a:solidFill>
                  <a:schemeClr val="tx2"/>
                </a:solidFill>
                <a:latin typeface="Times New Roman" pitchFamily="18" charset="0"/>
                <a:cs typeface="Times New Roman" pitchFamily="18" charset="0"/>
              </a:rPr>
              <a:t>不论是</a:t>
            </a:r>
            <a:r>
              <a:rPr kumimoji="1" lang="en-US" altLang="zh-CN" sz="2800" b="1">
                <a:solidFill>
                  <a:schemeClr val="tx2"/>
                </a:solidFill>
                <a:latin typeface="Times New Roman" pitchFamily="18" charset="0"/>
                <a:cs typeface="Times New Roman" pitchFamily="18" charset="0"/>
              </a:rPr>
              <a:t>N</a:t>
            </a:r>
            <a:r>
              <a:rPr kumimoji="1" lang="zh-CN" altLang="en-US" sz="2800" b="1">
                <a:solidFill>
                  <a:schemeClr val="tx2"/>
                </a:solidFill>
                <a:latin typeface="Times New Roman" pitchFamily="18" charset="0"/>
                <a:cs typeface="Times New Roman" pitchFamily="18" charset="0"/>
              </a:rPr>
              <a:t>型半导体还是</a:t>
            </a:r>
            <a:r>
              <a:rPr kumimoji="1" lang="en-US" altLang="zh-CN" sz="2800" b="1">
                <a:solidFill>
                  <a:schemeClr val="tx2"/>
                </a:solidFill>
                <a:latin typeface="Times New Roman" pitchFamily="18" charset="0"/>
                <a:cs typeface="Times New Roman" pitchFamily="18" charset="0"/>
              </a:rPr>
              <a:t>P</a:t>
            </a:r>
            <a:r>
              <a:rPr kumimoji="1" lang="zh-CN" altLang="en-US" sz="2800" b="1">
                <a:solidFill>
                  <a:schemeClr val="tx2"/>
                </a:solidFill>
                <a:latin typeface="Times New Roman" pitchFamily="18" charset="0"/>
                <a:cs typeface="Times New Roman" pitchFamily="18" charset="0"/>
              </a:rPr>
              <a:t>型半导体，虽然它们都有一种载流子占多数，但整个晶体仍然是不带电的，宏观上保持电中性。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1013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013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1443"/>
                                        </p:tgtEl>
                                        <p:attrNameLst>
                                          <p:attrName>style.visibility</p:attrName>
                                        </p:attrNameLst>
                                      </p:cBhvr>
                                      <p:to>
                                        <p:strVal val="visible"/>
                                      </p:to>
                                    </p:set>
                                    <p:animEffect transition="in" filter="wipe(left)">
                                      <p:cBhvr>
                                        <p:cTn id="20" dur="500"/>
                                        <p:tgtEl>
                                          <p:spTgt spid="101443"/>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1444"/>
                                        </p:tgtEl>
                                        <p:attrNameLst>
                                          <p:attrName>style.visibility</p:attrName>
                                        </p:attrNameLst>
                                      </p:cBhvr>
                                      <p:to>
                                        <p:strVal val="visible"/>
                                      </p:to>
                                    </p:set>
                                    <p:animEffect transition="in" filter="wipe(left)">
                                      <p:cBhvr>
                                        <p:cTn id="24" dur="500"/>
                                        <p:tgtEl>
                                          <p:spTgt spid="101444"/>
                                        </p:tgtEl>
                                      </p:cBhvr>
                                    </p:animEffect>
                                  </p:childTnLst>
                                </p:cTn>
                              </p:par>
                            </p:childTnLst>
                          </p:cTn>
                        </p:par>
                        <p:par>
                          <p:cTn id="25" fill="hold" nodeType="afterGroup">
                            <p:stCondLst>
                              <p:cond delay="1500"/>
                            </p:stCondLst>
                            <p:childTnLst>
                              <p:par>
                                <p:cTn id="26" presetID="1" presetClass="entr" presetSubtype="0" fill="hold" grpId="0" nodeType="afterEffect">
                                  <p:stCondLst>
                                    <p:cond delay="0"/>
                                  </p:stCondLst>
                                  <p:iterate type="lt">
                                    <p:tmAbs val="75"/>
                                  </p:iterate>
                                  <p:childTnLst>
                                    <p:set>
                                      <p:cBhvr>
                                        <p:cTn id="27" dur="1" fill="hold">
                                          <p:stCondLst>
                                            <p:cond delay="74"/>
                                          </p:stCondLst>
                                        </p:cTn>
                                        <p:tgtEl>
                                          <p:spTgt spid="10144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iterate type="lt">
                                    <p:tmAbs val="75"/>
                                  </p:iterate>
                                  <p:childTnLst>
                                    <p:set>
                                      <p:cBhvr>
                                        <p:cTn id="31" dur="1" fill="hold">
                                          <p:stCondLst>
                                            <p:cond delay="74"/>
                                          </p:stCondLst>
                                        </p:cTn>
                                        <p:tgtEl>
                                          <p:spTgt spid="101442"/>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iterate type="lt">
                                    <p:tmAbs val="75"/>
                                  </p:iterate>
                                  <p:childTnLst>
                                    <p:set>
                                      <p:cBhvr>
                                        <p:cTn id="35" dur="1" fill="hold">
                                          <p:stCondLst>
                                            <p:cond delay="74"/>
                                          </p:stCondLst>
                                        </p:cTn>
                                        <p:tgtEl>
                                          <p:spTgt spid="101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0" grpId="0" autoUpdateAnimBg="0"/>
      <p:bldP spid="101381" grpId="0" autoUpdateAnimBg="0"/>
      <p:bldP spid="101440" grpId="0" autoUpdateAnimBg="0"/>
      <p:bldP spid="101442" grpId="0" autoUpdateAnimBg="0"/>
      <p:bldP spid="101443" grpId="0" animBg="1"/>
      <p:bldP spid="101444" grpId="0"/>
      <p:bldP spid="101441"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7</a:t>
            </a:r>
            <a:r>
              <a:rPr lang="zh-CN" altLang="en-US" sz="3200" smtClean="0">
                <a:ea typeface="宋体" charset="-122"/>
              </a:rPr>
              <a:t>）</a:t>
            </a:r>
            <a:endParaRPr lang="zh-CN" altLang="en-US" sz="3600" smtClean="0">
              <a:ea typeface="楷体_GB2312" pitchFamily="49" charset="-122"/>
            </a:endParaRPr>
          </a:p>
        </p:txBody>
      </p:sp>
      <p:sp>
        <p:nvSpPr>
          <p:cNvPr id="34819" name="Rectangle 3"/>
          <p:cNvSpPr>
            <a:spLocks noGrp="1" noChangeArrowheads="1"/>
          </p:cNvSpPr>
          <p:nvPr>
            <p:ph sz="quarter" idx="11"/>
          </p:nvPr>
        </p:nvSpPr>
        <p:spPr/>
        <p:txBody>
          <a:bodyPr/>
          <a:lstStyle/>
          <a:p>
            <a:pPr eaLnBrk="1" hangingPunct="1">
              <a:lnSpc>
                <a:spcPct val="120000"/>
              </a:lnSpc>
              <a:spcBef>
                <a:spcPct val="0"/>
              </a:spcBef>
            </a:pPr>
            <a:r>
              <a:rPr lang="zh-CN" altLang="en-US" dirty="0" smtClean="0">
                <a:ea typeface="宋体" charset="-122"/>
              </a:rPr>
              <a:t>载流子的运动</a:t>
            </a:r>
          </a:p>
          <a:p>
            <a:pPr marL="636587" lvl="1" indent="-457200" eaLnBrk="1" hangingPunct="1">
              <a:spcBef>
                <a:spcPct val="0"/>
              </a:spcBef>
              <a:buFont typeface="+mj-lt"/>
              <a:buAutoNum type="arabicPeriod"/>
            </a:pPr>
            <a:r>
              <a:rPr lang="zh-CN" altLang="en-US" sz="2400" dirty="0" smtClean="0"/>
              <a:t>载流子在电场作用下的漂移运动</a:t>
            </a:r>
            <a:br>
              <a:rPr lang="zh-CN" altLang="en-US" sz="2400" dirty="0" smtClean="0"/>
            </a:br>
            <a:r>
              <a:rPr lang="zh-CN" altLang="en-US" sz="2400" dirty="0" smtClean="0"/>
              <a:t>没有电场作用时</a:t>
            </a:r>
            <a:r>
              <a:rPr lang="en-US" altLang="zh-CN" sz="2400" dirty="0" smtClean="0"/>
              <a:t>,</a:t>
            </a:r>
            <a:r>
              <a:rPr lang="zh-CN" altLang="en-US" sz="2400" dirty="0" smtClean="0"/>
              <a:t>半导体内部的自由电子和空穴的运动是杂乱无章的热骚动，其运动方向不断改变，因此从平均的意义上来说不会产生电流。</a:t>
            </a:r>
            <a:br>
              <a:rPr lang="zh-CN" altLang="en-US" sz="2400" dirty="0" smtClean="0"/>
            </a:br>
            <a:r>
              <a:rPr lang="zh-CN" altLang="en-US" sz="2400" dirty="0" smtClean="0"/>
              <a:t>当有外电场作用时，自由电子在热运动的同时还要叠加上逆电场方向的运动，空穴则叠加上顺电场方向的运动。</a:t>
            </a:r>
          </a:p>
        </p:txBody>
      </p:sp>
      <p:sp>
        <p:nvSpPr>
          <p:cNvPr id="102404" name="Rectangle 4"/>
          <p:cNvSpPr>
            <a:spLocks noChangeArrowheads="1"/>
          </p:cNvSpPr>
          <p:nvPr/>
        </p:nvSpPr>
        <p:spPr bwMode="auto">
          <a:xfrm>
            <a:off x="1087487" y="4554994"/>
            <a:ext cx="449262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p>
            <a:pPr algn="just">
              <a:lnSpc>
                <a:spcPct val="150000"/>
              </a:lnSpc>
            </a:pPr>
            <a:r>
              <a:rPr lang="zh-CN" altLang="en-US" sz="2400" b="1" dirty="0">
                <a:solidFill>
                  <a:srgbClr val="000000"/>
                </a:solidFill>
              </a:rPr>
              <a:t>在电场作用下载流子的运动称为</a:t>
            </a:r>
            <a:r>
              <a:rPr lang="zh-CN" altLang="en-US" sz="2400" b="1" dirty="0">
                <a:solidFill>
                  <a:srgbClr val="FF0000"/>
                </a:solidFill>
              </a:rPr>
              <a:t>漂移运动</a:t>
            </a:r>
            <a:r>
              <a:rPr lang="zh-CN" altLang="en-US" sz="2400" b="1" dirty="0">
                <a:solidFill>
                  <a:srgbClr val="000000"/>
                </a:solidFill>
              </a:rPr>
              <a:t>。由漂移运动产生的电流为</a:t>
            </a:r>
            <a:r>
              <a:rPr lang="zh-CN" altLang="en-US" sz="2400" b="1" dirty="0">
                <a:solidFill>
                  <a:srgbClr val="FF0000"/>
                </a:solidFill>
              </a:rPr>
              <a:t>漂移电流</a:t>
            </a:r>
            <a:r>
              <a:rPr lang="zh-CN" altLang="en-US" sz="2400" b="1" dirty="0">
                <a:solidFill>
                  <a:srgbClr val="000000"/>
                </a:solidFill>
              </a:rPr>
              <a:t>。</a:t>
            </a:r>
          </a:p>
        </p:txBody>
      </p:sp>
      <p:grpSp>
        <p:nvGrpSpPr>
          <p:cNvPr id="2" name="Group 5"/>
          <p:cNvGrpSpPr>
            <a:grpSpLocks/>
          </p:cNvGrpSpPr>
          <p:nvPr/>
        </p:nvGrpSpPr>
        <p:grpSpPr bwMode="auto">
          <a:xfrm>
            <a:off x="5867400" y="4559300"/>
            <a:ext cx="2754313" cy="1517650"/>
            <a:chOff x="-121" y="2162"/>
            <a:chExt cx="1735" cy="956"/>
          </a:xfrm>
        </p:grpSpPr>
        <p:grpSp>
          <p:nvGrpSpPr>
            <p:cNvPr id="34822" name="Group 6"/>
            <p:cNvGrpSpPr>
              <a:grpSpLocks/>
            </p:cNvGrpSpPr>
            <p:nvPr/>
          </p:nvGrpSpPr>
          <p:grpSpPr bwMode="auto">
            <a:xfrm>
              <a:off x="192" y="2494"/>
              <a:ext cx="1248" cy="624"/>
              <a:chOff x="528" y="816"/>
              <a:chExt cx="1248" cy="624"/>
            </a:xfrm>
          </p:grpSpPr>
          <p:sp>
            <p:nvSpPr>
              <p:cNvPr id="34833" name="Line 7"/>
              <p:cNvSpPr>
                <a:spLocks noChangeShapeType="1"/>
              </p:cNvSpPr>
              <p:nvPr/>
            </p:nvSpPr>
            <p:spPr bwMode="auto">
              <a:xfrm>
                <a:off x="528" y="816"/>
                <a:ext cx="1248"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4" name="Line 8"/>
              <p:cNvSpPr>
                <a:spLocks noChangeShapeType="1"/>
              </p:cNvSpPr>
              <p:nvPr/>
            </p:nvSpPr>
            <p:spPr bwMode="auto">
              <a:xfrm>
                <a:off x="528" y="1008"/>
                <a:ext cx="1248"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5" name="Line 9"/>
              <p:cNvSpPr>
                <a:spLocks noChangeShapeType="1"/>
              </p:cNvSpPr>
              <p:nvPr/>
            </p:nvSpPr>
            <p:spPr bwMode="auto">
              <a:xfrm>
                <a:off x="528" y="1200"/>
                <a:ext cx="1248"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6" name="Line 10"/>
              <p:cNvSpPr>
                <a:spLocks noChangeShapeType="1"/>
              </p:cNvSpPr>
              <p:nvPr/>
            </p:nvSpPr>
            <p:spPr bwMode="auto">
              <a:xfrm>
                <a:off x="528" y="1440"/>
                <a:ext cx="1248"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23" name="Text Box 11"/>
            <p:cNvSpPr txBox="1">
              <a:spLocks noChangeArrowheads="1"/>
            </p:cNvSpPr>
            <p:nvPr/>
          </p:nvSpPr>
          <p:spPr bwMode="auto">
            <a:xfrm>
              <a:off x="387" y="2261"/>
              <a:ext cx="6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电场 </a:t>
              </a:r>
              <a:r>
                <a:rPr kumimoji="1" lang="zh-CN" altLang="en-US" sz="2000" b="1" i="1">
                  <a:solidFill>
                    <a:schemeClr val="tx2"/>
                  </a:solidFill>
                  <a:latin typeface="Times New Roman" pitchFamily="18" charset="0"/>
                  <a:cs typeface="Times New Roman" pitchFamily="18" charset="0"/>
                </a:rPr>
                <a:t> </a:t>
              </a:r>
              <a:r>
                <a:rPr kumimoji="1" lang="en-US" altLang="zh-CN" sz="2000" b="1" i="1">
                  <a:solidFill>
                    <a:schemeClr val="tx2"/>
                  </a:solidFill>
                  <a:latin typeface="Times New Roman" pitchFamily="18" charset="0"/>
                  <a:cs typeface="Times New Roman" pitchFamily="18" charset="0"/>
                </a:rPr>
                <a:t>E</a:t>
              </a:r>
            </a:p>
          </p:txBody>
        </p:sp>
        <p:sp>
          <p:nvSpPr>
            <p:cNvPr id="34824" name="Text Box 12"/>
            <p:cNvSpPr txBox="1">
              <a:spLocks noChangeArrowheads="1"/>
            </p:cNvSpPr>
            <p:nvPr/>
          </p:nvSpPr>
          <p:spPr bwMode="auto">
            <a:xfrm>
              <a:off x="374" y="2627"/>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kumimoji="1" lang="zh-CN" altLang="zh-CN" b="1">
                <a:solidFill>
                  <a:schemeClr val="tx2"/>
                </a:solidFill>
                <a:latin typeface="Times New Roman" pitchFamily="18" charset="0"/>
                <a:cs typeface="Times New Roman" pitchFamily="18" charset="0"/>
              </a:endParaRPr>
            </a:p>
          </p:txBody>
        </p:sp>
        <p:sp>
          <p:nvSpPr>
            <p:cNvPr id="34825" name="Text Box 13"/>
            <p:cNvSpPr txBox="1">
              <a:spLocks noChangeArrowheads="1"/>
            </p:cNvSpPr>
            <p:nvPr/>
          </p:nvSpPr>
          <p:spPr bwMode="auto">
            <a:xfrm>
              <a:off x="480" y="2662"/>
              <a:ext cx="1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sym typeface="Symbol" pitchFamily="18" charset="2"/>
                </a:rPr>
                <a:t></a:t>
              </a:r>
              <a:endParaRPr kumimoji="1" lang="en-US" altLang="zh-CN" b="1">
                <a:solidFill>
                  <a:schemeClr val="tx2"/>
                </a:solidFill>
                <a:latin typeface="Times New Roman" pitchFamily="18" charset="0"/>
                <a:cs typeface="Times New Roman" pitchFamily="18" charset="0"/>
              </a:endParaRPr>
            </a:p>
          </p:txBody>
        </p:sp>
        <p:sp>
          <p:nvSpPr>
            <p:cNvPr id="34826" name="Line 14"/>
            <p:cNvSpPr>
              <a:spLocks noChangeShapeType="1"/>
            </p:cNvSpPr>
            <p:nvPr/>
          </p:nvSpPr>
          <p:spPr bwMode="auto">
            <a:xfrm>
              <a:off x="192" y="2780"/>
              <a:ext cx="384" cy="0"/>
            </a:xfrm>
            <a:prstGeom prst="line">
              <a:avLst/>
            </a:prstGeom>
            <a:noFill/>
            <a:ln w="12700" cap="sq">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27" name="Text Box 15"/>
            <p:cNvSpPr txBox="1">
              <a:spLocks noChangeArrowheads="1"/>
            </p:cNvSpPr>
            <p:nvPr/>
          </p:nvSpPr>
          <p:spPr bwMode="auto">
            <a:xfrm>
              <a:off x="-121" y="2224"/>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a:solidFill>
                    <a:schemeClr val="tx2"/>
                  </a:solidFill>
                  <a:latin typeface="Times New Roman" pitchFamily="18" charset="0"/>
                  <a:cs typeface="Times New Roman" pitchFamily="18" charset="0"/>
                </a:rPr>
                <a:t>+</a:t>
              </a:r>
            </a:p>
          </p:txBody>
        </p:sp>
        <p:sp>
          <p:nvSpPr>
            <p:cNvPr id="34828" name="Text Box 16"/>
            <p:cNvSpPr txBox="1">
              <a:spLocks noChangeArrowheads="1"/>
            </p:cNvSpPr>
            <p:nvPr/>
          </p:nvSpPr>
          <p:spPr bwMode="auto">
            <a:xfrm>
              <a:off x="1422" y="2162"/>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a:solidFill>
                    <a:schemeClr val="tx2"/>
                  </a:solidFill>
                  <a:latin typeface="Times New Roman" pitchFamily="18" charset="0"/>
                  <a:cs typeface="Times New Roman" pitchFamily="18" charset="0"/>
                </a:rPr>
                <a:t>-</a:t>
              </a:r>
            </a:p>
          </p:txBody>
        </p:sp>
        <p:sp>
          <p:nvSpPr>
            <p:cNvPr id="34829" name="Oval 17"/>
            <p:cNvSpPr>
              <a:spLocks noChangeArrowheads="1"/>
            </p:cNvSpPr>
            <p:nvPr/>
          </p:nvSpPr>
          <p:spPr bwMode="auto">
            <a:xfrm flipH="1">
              <a:off x="768" y="2950"/>
              <a:ext cx="48" cy="48"/>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34830" name="Line 18"/>
            <p:cNvSpPr>
              <a:spLocks noChangeShapeType="1"/>
            </p:cNvSpPr>
            <p:nvPr/>
          </p:nvSpPr>
          <p:spPr bwMode="auto">
            <a:xfrm>
              <a:off x="816" y="2974"/>
              <a:ext cx="384"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31" name="Text Box 19"/>
            <p:cNvSpPr txBox="1">
              <a:spLocks noChangeArrowheads="1"/>
            </p:cNvSpPr>
            <p:nvPr/>
          </p:nvSpPr>
          <p:spPr bwMode="auto">
            <a:xfrm>
              <a:off x="615" y="2592"/>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e</a:t>
              </a:r>
            </a:p>
          </p:txBody>
        </p:sp>
        <p:sp>
          <p:nvSpPr>
            <p:cNvPr id="34832" name="Text Box 20"/>
            <p:cNvSpPr txBox="1">
              <a:spLocks noChangeArrowheads="1"/>
            </p:cNvSpPr>
            <p:nvPr/>
          </p:nvSpPr>
          <p:spPr bwMode="auto">
            <a:xfrm>
              <a:off x="556" y="2806"/>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q</a:t>
              </a:r>
            </a:p>
          </p:txBody>
        </p:sp>
      </p:grpSp>
      <p:sp>
        <p:nvSpPr>
          <p:cNvPr id="3" name="灯片编号占位符 2"/>
          <p:cNvSpPr>
            <a:spLocks noGrp="1"/>
          </p:cNvSpPr>
          <p:nvPr>
            <p:ph type="sldNum" sz="quarter" idx="10"/>
          </p:nvPr>
        </p:nvSpPr>
        <p:spPr/>
        <p:txBody>
          <a:bodyPr/>
          <a:lstStyle/>
          <a:p>
            <a:pPr>
              <a:defRPr/>
            </a:pPr>
            <a:fld id="{D6763493-88BC-4F6A-91CB-961B18CAE9A5}" type="slidenum">
              <a:rPr lang="zh-CN" altLang="en-US" smtClean="0"/>
              <a:pPr>
                <a:defRPr/>
              </a:pPr>
              <a:t>11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102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8</a:t>
            </a:r>
            <a:r>
              <a:rPr lang="zh-CN" altLang="en-US" sz="3200" smtClean="0">
                <a:ea typeface="宋体" charset="-122"/>
              </a:rPr>
              <a:t>）</a:t>
            </a:r>
            <a:endParaRPr lang="zh-CN" altLang="en-US" sz="3600" smtClean="0">
              <a:ea typeface="楷体_GB2312" pitchFamily="49" charset="-122"/>
            </a:endParaRPr>
          </a:p>
        </p:txBody>
      </p:sp>
      <p:sp>
        <p:nvSpPr>
          <p:cNvPr id="35843" name="Rectangle 3"/>
          <p:cNvSpPr>
            <a:spLocks noGrp="1" noChangeArrowheads="1"/>
          </p:cNvSpPr>
          <p:nvPr>
            <p:ph sz="quarter" idx="11"/>
          </p:nvPr>
        </p:nvSpPr>
        <p:spPr/>
        <p:txBody>
          <a:bodyPr/>
          <a:lstStyle/>
          <a:p>
            <a:pPr eaLnBrk="1" hangingPunct="1">
              <a:lnSpc>
                <a:spcPct val="130000"/>
              </a:lnSpc>
              <a:spcBef>
                <a:spcPct val="0"/>
              </a:spcBef>
            </a:pPr>
            <a:r>
              <a:rPr lang="zh-CN" altLang="en-US" dirty="0" smtClean="0">
                <a:ea typeface="宋体" charset="-122"/>
              </a:rPr>
              <a:t>载流子的运动</a:t>
            </a:r>
            <a:r>
              <a:rPr lang="en-US" altLang="zh-CN" dirty="0" smtClean="0">
                <a:ea typeface="宋体" charset="-122"/>
              </a:rPr>
              <a:t>(</a:t>
            </a:r>
            <a:r>
              <a:rPr lang="zh-CN" altLang="en-US" dirty="0" smtClean="0">
                <a:ea typeface="宋体" charset="-122"/>
              </a:rPr>
              <a:t>续</a:t>
            </a:r>
            <a:r>
              <a:rPr lang="en-US" altLang="zh-CN" dirty="0" smtClean="0">
                <a:ea typeface="宋体" charset="-122"/>
              </a:rPr>
              <a:t>)</a:t>
            </a:r>
          </a:p>
          <a:p>
            <a:pPr marL="693737" lvl="1" indent="-514350" eaLnBrk="1" hangingPunct="1">
              <a:spcBef>
                <a:spcPct val="0"/>
              </a:spcBef>
              <a:buFont typeface="+mj-lt"/>
              <a:buAutoNum type="arabicPeriod" startAt="2"/>
            </a:pPr>
            <a:r>
              <a:rPr kumimoji="1" lang="zh-CN" altLang="en-US" dirty="0" smtClean="0"/>
              <a:t>载流子的扩散运动</a:t>
            </a:r>
            <a:br>
              <a:rPr kumimoji="1" lang="zh-CN" altLang="en-US" dirty="0" smtClean="0"/>
            </a:br>
            <a:r>
              <a:rPr kumimoji="1" lang="zh-CN" altLang="en-US" dirty="0" smtClean="0"/>
              <a:t>如果在半导体中两个区域自由电子和空穴的浓度存在差异，那么载流子将从浓度大的一边向浓度小的一边扩散。</a:t>
            </a:r>
          </a:p>
          <a:p>
            <a:pPr lvl="1" eaLnBrk="1" hangingPunct="1">
              <a:lnSpc>
                <a:spcPct val="130000"/>
              </a:lnSpc>
              <a:spcBef>
                <a:spcPct val="0"/>
              </a:spcBef>
            </a:pPr>
            <a:endParaRPr kumimoji="1" lang="en-US" altLang="zh-CN" dirty="0" smtClean="0"/>
          </a:p>
        </p:txBody>
      </p:sp>
      <p:pic>
        <p:nvPicPr>
          <p:cNvPr id="103492" name="Picture 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25" y="4005064"/>
            <a:ext cx="3403600" cy="14763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3493" name="Rectangle 69"/>
          <p:cNvSpPr>
            <a:spLocks noChangeArrowheads="1"/>
          </p:cNvSpPr>
          <p:nvPr/>
        </p:nvSpPr>
        <p:spPr bwMode="auto">
          <a:xfrm>
            <a:off x="1055688" y="4224139"/>
            <a:ext cx="3846512"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p>
            <a:pPr algn="just">
              <a:lnSpc>
                <a:spcPct val="130000"/>
              </a:lnSpc>
            </a:pPr>
            <a:r>
              <a:rPr kumimoji="1" lang="zh-CN" altLang="en-US" sz="2400" b="1"/>
              <a:t>由于浓度差引起的载流子运动为</a:t>
            </a:r>
            <a:r>
              <a:rPr kumimoji="1" lang="zh-CN" altLang="en-US" sz="2400" b="1">
                <a:solidFill>
                  <a:srgbClr val="FF0000"/>
                </a:solidFill>
              </a:rPr>
              <a:t>扩散运动</a:t>
            </a:r>
            <a:r>
              <a:rPr kumimoji="1" lang="zh-CN" altLang="en-US" sz="2400" b="1"/>
              <a:t>。相应产生的电流为</a:t>
            </a:r>
            <a:r>
              <a:rPr kumimoji="1" lang="zh-CN" altLang="en-US" sz="2400" b="1">
                <a:solidFill>
                  <a:srgbClr val="FF0000"/>
                </a:solidFill>
              </a:rPr>
              <a:t>扩散电流</a:t>
            </a:r>
            <a:r>
              <a:rPr kumimoji="1" lang="zh-CN" altLang="en-US" sz="2400" b="1"/>
              <a:t>。</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12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03492"/>
                                        </p:tgtEl>
                                        <p:attrNameLst>
                                          <p:attrName>style.visibility</p:attrName>
                                        </p:attrNameLst>
                                      </p:cBhvr>
                                      <p:to>
                                        <p:strVal val="visible"/>
                                      </p:to>
                                    </p:set>
                                    <p:animEffect transition="in" filter="slide(fromBottom)">
                                      <p:cBhvr>
                                        <p:cTn id="7" dur="500"/>
                                        <p:tgtEl>
                                          <p:spTgt spid="103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103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9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9</a:t>
            </a:r>
            <a:r>
              <a:rPr lang="zh-CN" altLang="en-US" sz="3200" smtClean="0">
                <a:ea typeface="宋体" charset="-122"/>
              </a:rPr>
              <a:t>）</a:t>
            </a:r>
            <a:endParaRPr lang="zh-CN" altLang="en-US" sz="3600" smtClean="0">
              <a:ea typeface="楷体_GB2312" pitchFamily="49" charset="-122"/>
            </a:endParaRPr>
          </a:p>
        </p:txBody>
      </p:sp>
      <p:sp>
        <p:nvSpPr>
          <p:cNvPr id="6" name="灯片编号占位符 5"/>
          <p:cNvSpPr>
            <a:spLocks noGrp="1"/>
          </p:cNvSpPr>
          <p:nvPr>
            <p:ph type="sldNum" sz="quarter" idx="12"/>
          </p:nvPr>
        </p:nvSpPr>
        <p:spPr/>
        <p:txBody>
          <a:bodyPr/>
          <a:lstStyle/>
          <a:p>
            <a:pPr>
              <a:defRPr/>
            </a:pPr>
            <a:fld id="{D6763493-88BC-4F6A-91CB-961B18CAE9A5}" type="slidenum">
              <a:rPr lang="zh-CN" altLang="en-US" smtClean="0"/>
              <a:pPr>
                <a:defRPr/>
              </a:pPr>
              <a:t>13</a:t>
            </a:fld>
            <a:endParaRPr lang="zh-CN" altLang="en-US"/>
          </a:p>
        </p:txBody>
      </p:sp>
      <p:sp>
        <p:nvSpPr>
          <p:cNvPr id="36867" name="Rectangle 3"/>
          <p:cNvSpPr>
            <a:spLocks noGrp="1" noChangeArrowheads="1"/>
          </p:cNvSpPr>
          <p:nvPr>
            <p:ph sz="quarter" idx="4294967295"/>
          </p:nvPr>
        </p:nvSpPr>
        <p:spPr>
          <a:xfrm>
            <a:off x="0" y="765175"/>
            <a:ext cx="8891588" cy="5543550"/>
          </a:xfrm>
        </p:spPr>
        <p:txBody>
          <a:bodyPr/>
          <a:lstStyle/>
          <a:p>
            <a:pPr eaLnBrk="1" hangingPunct="1"/>
            <a:r>
              <a:rPr lang="en-US" altLang="zh-CN" dirty="0" smtClean="0">
                <a:ea typeface="宋体" charset="-122"/>
              </a:rPr>
              <a:t>PN</a:t>
            </a:r>
            <a:r>
              <a:rPr lang="zh-CN" altLang="en-US" dirty="0" smtClean="0">
                <a:ea typeface="宋体" charset="-122"/>
              </a:rPr>
              <a:t>结</a:t>
            </a:r>
          </a:p>
          <a:p>
            <a:pPr marL="914400" lvl="1" indent="-457200" eaLnBrk="1" hangingPunct="1">
              <a:lnSpc>
                <a:spcPct val="150000"/>
              </a:lnSpc>
              <a:buFont typeface="+mj-lt"/>
              <a:buAutoNum type="arabicPeriod"/>
            </a:pPr>
            <a:r>
              <a:rPr kumimoji="1" lang="en-US" altLang="zh-CN" sz="2400" dirty="0" smtClean="0"/>
              <a:t>PN</a:t>
            </a:r>
            <a:r>
              <a:rPr kumimoji="1" lang="zh-CN" altLang="en-US" sz="2400" dirty="0" smtClean="0"/>
              <a:t>结的形成</a:t>
            </a:r>
            <a:br>
              <a:rPr kumimoji="1" lang="zh-CN" altLang="en-US" sz="2400" dirty="0" smtClean="0"/>
            </a:br>
            <a:r>
              <a:rPr kumimoji="1" lang="zh-CN" altLang="en-US" sz="2400" dirty="0" smtClean="0"/>
              <a:t>在同一片半导体基片上，分别制造</a:t>
            </a:r>
            <a:r>
              <a:rPr kumimoji="1" lang="en-US" altLang="zh-CN" sz="2400" dirty="0" smtClean="0"/>
              <a:t>P</a:t>
            </a:r>
            <a:r>
              <a:rPr kumimoji="1" lang="zh-CN" altLang="en-US" sz="2400" dirty="0" smtClean="0"/>
              <a:t>型半导体和</a:t>
            </a:r>
            <a:r>
              <a:rPr kumimoji="1" lang="en-US" altLang="zh-CN" sz="2400" dirty="0" smtClean="0"/>
              <a:t>N</a:t>
            </a:r>
            <a:r>
              <a:rPr kumimoji="1" lang="zh-CN" altLang="en-US" sz="2400" dirty="0" smtClean="0"/>
              <a:t>型半导体。将</a:t>
            </a:r>
            <a:r>
              <a:rPr kumimoji="1" lang="en-US" altLang="zh-CN" sz="2400" dirty="0" smtClean="0"/>
              <a:t>P</a:t>
            </a:r>
            <a:r>
              <a:rPr kumimoji="1" lang="zh-CN" altLang="en-US" sz="2400" dirty="0" smtClean="0"/>
              <a:t>型半导体和</a:t>
            </a:r>
            <a:r>
              <a:rPr kumimoji="1" lang="en-US" altLang="zh-CN" sz="2400" dirty="0" smtClean="0"/>
              <a:t>N</a:t>
            </a:r>
            <a:r>
              <a:rPr kumimoji="1" lang="zh-CN" altLang="en-US" sz="2400" dirty="0" smtClean="0"/>
              <a:t>型半导体结合在一起，</a:t>
            </a:r>
            <a:endParaRPr kumimoji="1" lang="zh-CN" altLang="en-US" dirty="0" smtClean="0"/>
          </a:p>
          <a:p>
            <a:pPr lvl="1" eaLnBrk="1" hangingPunct="1"/>
            <a:endParaRPr kumimoji="1" lang="en-US" altLang="zh-CN" dirty="0" smtClean="0"/>
          </a:p>
        </p:txBody>
      </p:sp>
      <p:grpSp>
        <p:nvGrpSpPr>
          <p:cNvPr id="2" name="Group 4"/>
          <p:cNvGrpSpPr>
            <a:grpSpLocks/>
          </p:cNvGrpSpPr>
          <p:nvPr/>
        </p:nvGrpSpPr>
        <p:grpSpPr bwMode="auto">
          <a:xfrm>
            <a:off x="6356350" y="3336925"/>
            <a:ext cx="1143000" cy="1193800"/>
            <a:chOff x="4198" y="1200"/>
            <a:chExt cx="720" cy="752"/>
          </a:xfrm>
        </p:grpSpPr>
        <p:sp>
          <p:nvSpPr>
            <p:cNvPr id="36884" name="Rectangle 5" descr="实心菱形"/>
            <p:cNvSpPr>
              <a:spLocks noChangeArrowheads="1"/>
            </p:cNvSpPr>
            <p:nvPr/>
          </p:nvSpPr>
          <p:spPr bwMode="auto">
            <a:xfrm>
              <a:off x="4198" y="1472"/>
              <a:ext cx="720" cy="480"/>
            </a:xfrm>
            <a:prstGeom prst="rect">
              <a:avLst/>
            </a:prstGeom>
            <a:pattFill prst="solidDmnd">
              <a:fgClr>
                <a:srgbClr val="000000"/>
              </a:fgClr>
              <a:bgClr>
                <a:srgbClr val="FFFFFF"/>
              </a:bgClr>
            </a:pattFill>
            <a:ln w="12700" cap="sq">
              <a:solidFill>
                <a:schemeClr val="tx1"/>
              </a:solidFill>
              <a:miter lim="800000"/>
              <a:headEnd type="none" w="sm" len="sm"/>
              <a:tailEnd type="none" w="sm" len="sm"/>
            </a:ln>
          </p:spPr>
          <p:txBody>
            <a:bodyPr wrap="none" anchor="ctr"/>
            <a:lstStyle/>
            <a:p>
              <a:endParaRPr kumimoji="1" lang="zh-CN" altLang="zh-CN">
                <a:solidFill>
                  <a:schemeClr val="tx2"/>
                </a:solidFill>
                <a:latin typeface="Times New Roman" pitchFamily="18" charset="0"/>
                <a:cs typeface="Times New Roman" pitchFamily="18" charset="0"/>
              </a:endParaRPr>
            </a:p>
          </p:txBody>
        </p:sp>
        <p:sp>
          <p:nvSpPr>
            <p:cNvPr id="36885" name="Text Box 6"/>
            <p:cNvSpPr txBox="1">
              <a:spLocks noChangeArrowheads="1"/>
            </p:cNvSpPr>
            <p:nvPr/>
          </p:nvSpPr>
          <p:spPr bwMode="auto">
            <a:xfrm>
              <a:off x="4380" y="1200"/>
              <a:ext cx="3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solidFill>
                    <a:schemeClr val="tx2"/>
                  </a:solidFill>
                  <a:latin typeface="Times New Roman" pitchFamily="18" charset="0"/>
                  <a:cs typeface="Times New Roman" pitchFamily="18" charset="0"/>
                </a:rPr>
                <a:t>P</a:t>
              </a:r>
              <a:r>
                <a:rPr kumimoji="1" lang="zh-CN" altLang="en-US">
                  <a:solidFill>
                    <a:schemeClr val="tx2"/>
                  </a:solidFill>
                  <a:latin typeface="Times New Roman" pitchFamily="18" charset="0"/>
                  <a:cs typeface="Times New Roman" pitchFamily="18" charset="0"/>
                </a:rPr>
                <a:t>型</a:t>
              </a:r>
            </a:p>
          </p:txBody>
        </p:sp>
      </p:grpSp>
      <p:grpSp>
        <p:nvGrpSpPr>
          <p:cNvPr id="3" name="Group 7"/>
          <p:cNvGrpSpPr>
            <a:grpSpLocks/>
          </p:cNvGrpSpPr>
          <p:nvPr/>
        </p:nvGrpSpPr>
        <p:grpSpPr bwMode="auto">
          <a:xfrm>
            <a:off x="7508875" y="3335338"/>
            <a:ext cx="1143000" cy="1196975"/>
            <a:chOff x="4924" y="1190"/>
            <a:chExt cx="720" cy="754"/>
          </a:xfrm>
        </p:grpSpPr>
        <p:sp>
          <p:nvSpPr>
            <p:cNvPr id="36882" name="Rectangle 8" descr="实心菱形"/>
            <p:cNvSpPr>
              <a:spLocks noChangeArrowheads="1"/>
            </p:cNvSpPr>
            <p:nvPr/>
          </p:nvSpPr>
          <p:spPr bwMode="auto">
            <a:xfrm>
              <a:off x="4924" y="1464"/>
              <a:ext cx="720" cy="480"/>
            </a:xfrm>
            <a:prstGeom prst="rect">
              <a:avLst/>
            </a:prstGeom>
            <a:pattFill prst="solidDmnd">
              <a:fgClr>
                <a:srgbClr val="FF0000"/>
              </a:fgClr>
              <a:bgClr>
                <a:srgbClr val="DDDDDD"/>
              </a:bgClr>
            </a:pattFill>
            <a:ln w="12700" cap="sq">
              <a:solidFill>
                <a:schemeClr val="tx1"/>
              </a:solidFill>
              <a:miter lim="800000"/>
              <a:headEnd type="none" w="sm" len="sm"/>
              <a:tailEnd type="none" w="sm" len="sm"/>
            </a:ln>
          </p:spPr>
          <p:txBody>
            <a:bodyPr wrap="none" anchor="ctr"/>
            <a:lstStyle/>
            <a:p>
              <a:endParaRPr kumimoji="1" lang="zh-CN" altLang="zh-CN">
                <a:solidFill>
                  <a:schemeClr val="tx2"/>
                </a:solidFill>
                <a:latin typeface="Times New Roman" pitchFamily="18" charset="0"/>
                <a:cs typeface="Times New Roman" pitchFamily="18" charset="0"/>
              </a:endParaRPr>
            </a:p>
          </p:txBody>
        </p:sp>
        <p:sp>
          <p:nvSpPr>
            <p:cNvPr id="36883" name="Text Box 9"/>
            <p:cNvSpPr txBox="1">
              <a:spLocks noChangeArrowheads="1"/>
            </p:cNvSpPr>
            <p:nvPr/>
          </p:nvSpPr>
          <p:spPr bwMode="auto">
            <a:xfrm>
              <a:off x="5052" y="1190"/>
              <a:ext cx="3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solidFill>
                    <a:schemeClr val="tx2"/>
                  </a:solidFill>
                  <a:latin typeface="Times New Roman" pitchFamily="18" charset="0"/>
                  <a:cs typeface="Times New Roman" pitchFamily="18" charset="0"/>
                </a:rPr>
                <a:t>N</a:t>
              </a:r>
              <a:r>
                <a:rPr kumimoji="1" lang="zh-CN" altLang="en-US">
                  <a:solidFill>
                    <a:schemeClr val="tx2"/>
                  </a:solidFill>
                  <a:latin typeface="Times New Roman" pitchFamily="18" charset="0"/>
                  <a:cs typeface="Times New Roman" pitchFamily="18" charset="0"/>
                </a:rPr>
                <a:t>型</a:t>
              </a:r>
            </a:p>
          </p:txBody>
        </p:sp>
      </p:grpSp>
      <p:grpSp>
        <p:nvGrpSpPr>
          <p:cNvPr id="4" name="Group 10"/>
          <p:cNvGrpSpPr>
            <a:grpSpLocks/>
          </p:cNvGrpSpPr>
          <p:nvPr/>
        </p:nvGrpSpPr>
        <p:grpSpPr bwMode="auto">
          <a:xfrm>
            <a:off x="7242175" y="4629150"/>
            <a:ext cx="609600" cy="95250"/>
            <a:chOff x="4656" y="1776"/>
            <a:chExt cx="288" cy="96"/>
          </a:xfrm>
        </p:grpSpPr>
        <p:sp>
          <p:nvSpPr>
            <p:cNvPr id="36880" name="Oval 11"/>
            <p:cNvSpPr>
              <a:spLocks noChangeArrowheads="1"/>
            </p:cNvSpPr>
            <p:nvPr/>
          </p:nvSpPr>
          <p:spPr bwMode="auto">
            <a:xfrm>
              <a:off x="4656" y="1776"/>
              <a:ext cx="48" cy="96"/>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zh-CN" altLang="en-US"/>
            </a:p>
          </p:txBody>
        </p:sp>
        <p:sp>
          <p:nvSpPr>
            <p:cNvPr id="36881" name="Line 12"/>
            <p:cNvSpPr>
              <a:spLocks noChangeShapeType="1"/>
            </p:cNvSpPr>
            <p:nvPr/>
          </p:nvSpPr>
          <p:spPr bwMode="auto">
            <a:xfrm>
              <a:off x="4704" y="1824"/>
              <a:ext cx="24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13"/>
          <p:cNvGrpSpPr>
            <a:grpSpLocks/>
          </p:cNvGrpSpPr>
          <p:nvPr/>
        </p:nvGrpSpPr>
        <p:grpSpPr bwMode="auto">
          <a:xfrm>
            <a:off x="7239000" y="4819650"/>
            <a:ext cx="574675" cy="114300"/>
            <a:chOff x="4810" y="1920"/>
            <a:chExt cx="278" cy="48"/>
          </a:xfrm>
        </p:grpSpPr>
        <p:sp>
          <p:nvSpPr>
            <p:cNvPr id="36878" name="Oval 14"/>
            <p:cNvSpPr>
              <a:spLocks noChangeArrowheads="1"/>
            </p:cNvSpPr>
            <p:nvPr/>
          </p:nvSpPr>
          <p:spPr bwMode="auto">
            <a:xfrm>
              <a:off x="5040" y="1920"/>
              <a:ext cx="48" cy="48"/>
            </a:xfrm>
            <a:prstGeom prst="ellipse">
              <a:avLst/>
            </a:prstGeom>
            <a:solidFill>
              <a:srgbClr val="FF0000"/>
            </a:solidFill>
            <a:ln w="12700" cap="sq">
              <a:solidFill>
                <a:srgbClr val="FF0000"/>
              </a:solidFill>
              <a:round/>
              <a:headEnd type="none" w="sm" len="sm"/>
              <a:tailEnd type="none" w="sm" len="sm"/>
            </a:ln>
          </p:spPr>
          <p:txBody>
            <a:bodyPr wrap="none" anchor="ctr"/>
            <a:lstStyle/>
            <a:p>
              <a:endParaRPr lang="zh-CN" altLang="en-US"/>
            </a:p>
          </p:txBody>
        </p:sp>
        <p:sp>
          <p:nvSpPr>
            <p:cNvPr id="36879" name="Line 15"/>
            <p:cNvSpPr>
              <a:spLocks noChangeShapeType="1"/>
            </p:cNvSpPr>
            <p:nvPr/>
          </p:nvSpPr>
          <p:spPr bwMode="auto">
            <a:xfrm flipH="1">
              <a:off x="4810" y="1938"/>
              <a:ext cx="240" cy="0"/>
            </a:xfrm>
            <a:prstGeom prst="line">
              <a:avLst/>
            </a:prstGeom>
            <a:noFill/>
            <a:ln w="28575" cap="sq">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4464" name="Rectangle 16"/>
          <p:cNvSpPr>
            <a:spLocks noChangeArrowheads="1"/>
          </p:cNvSpPr>
          <p:nvPr/>
        </p:nvSpPr>
        <p:spPr bwMode="auto">
          <a:xfrm>
            <a:off x="7486650" y="3768725"/>
            <a:ext cx="228600" cy="762000"/>
          </a:xfrm>
          <a:prstGeom prst="rect">
            <a:avLst/>
          </a:prstGeom>
          <a:solidFill>
            <a:srgbClr val="FDFDFD"/>
          </a:solidFill>
          <a:ln w="12700" cap="sq">
            <a:solidFill>
              <a:schemeClr val="tx1"/>
            </a:solidFill>
            <a:miter lim="800000"/>
            <a:headEnd type="none" w="sm" len="sm"/>
            <a:tailEnd type="none" w="sm" len="sm"/>
          </a:ln>
        </p:spPr>
        <p:txBody>
          <a:bodyPr wrap="none" anchor="ctr"/>
          <a:lstStyle/>
          <a:p>
            <a:r>
              <a:rPr kumimoji="1" lang="en-US" altLang="zh-CN"/>
              <a:t>+</a:t>
            </a:r>
          </a:p>
          <a:p>
            <a:r>
              <a:rPr kumimoji="1" lang="en-US" altLang="zh-CN"/>
              <a:t>+</a:t>
            </a:r>
          </a:p>
        </p:txBody>
      </p:sp>
      <p:sp>
        <p:nvSpPr>
          <p:cNvPr id="104465" name="Rectangle 17"/>
          <p:cNvSpPr>
            <a:spLocks noChangeArrowheads="1"/>
          </p:cNvSpPr>
          <p:nvPr/>
        </p:nvSpPr>
        <p:spPr bwMode="auto">
          <a:xfrm>
            <a:off x="7283450" y="3768725"/>
            <a:ext cx="228600" cy="762000"/>
          </a:xfrm>
          <a:prstGeom prst="rect">
            <a:avLst/>
          </a:prstGeom>
          <a:solidFill>
            <a:srgbClr val="FDFDFD"/>
          </a:solidFill>
          <a:ln w="12700" cap="sq">
            <a:solidFill>
              <a:schemeClr val="tx1"/>
            </a:solidFill>
            <a:miter lim="800000"/>
            <a:headEnd type="none" w="sm" len="sm"/>
            <a:tailEnd type="none" w="sm" len="sm"/>
          </a:ln>
        </p:spPr>
        <p:txBody>
          <a:bodyPr wrap="none" anchor="ctr"/>
          <a:lstStyle/>
          <a:p>
            <a:r>
              <a:rPr kumimoji="1" lang="en-US" altLang="zh-CN">
                <a:latin typeface="宋体" charset="-122"/>
              </a:rPr>
              <a:t>-</a:t>
            </a:r>
          </a:p>
          <a:p>
            <a:r>
              <a:rPr kumimoji="1" lang="en-US" altLang="zh-CN">
                <a:latin typeface="宋体" charset="-122"/>
              </a:rPr>
              <a:t>-</a:t>
            </a:r>
            <a:endParaRPr kumimoji="1" lang="en-US" altLang="zh-CN"/>
          </a:p>
        </p:txBody>
      </p:sp>
      <p:sp>
        <p:nvSpPr>
          <p:cNvPr id="104466" name="Line 18"/>
          <p:cNvSpPr>
            <a:spLocks noChangeShapeType="1"/>
          </p:cNvSpPr>
          <p:nvPr/>
        </p:nvSpPr>
        <p:spPr bwMode="auto">
          <a:xfrm flipH="1">
            <a:off x="7264400" y="3635375"/>
            <a:ext cx="457200" cy="0"/>
          </a:xfrm>
          <a:prstGeom prst="line">
            <a:avLst/>
          </a:prstGeom>
          <a:noFill/>
          <a:ln w="38100" cap="sq">
            <a:solidFill>
              <a:schemeClr val="hlink"/>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67" name="Text Box 19"/>
          <p:cNvSpPr txBox="1">
            <a:spLocks noChangeArrowheads="1"/>
          </p:cNvSpPr>
          <p:nvPr/>
        </p:nvSpPr>
        <p:spPr bwMode="auto">
          <a:xfrm>
            <a:off x="7340600" y="3184525"/>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E</a:t>
            </a:r>
          </a:p>
        </p:txBody>
      </p:sp>
      <p:sp>
        <p:nvSpPr>
          <p:cNvPr id="104471" name="Rectangle 23"/>
          <p:cNvSpPr>
            <a:spLocks noChangeArrowheads="1"/>
          </p:cNvSpPr>
          <p:nvPr/>
        </p:nvSpPr>
        <p:spPr bwMode="auto">
          <a:xfrm>
            <a:off x="234801" y="2852936"/>
            <a:ext cx="59213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p>
            <a:pPr algn="just">
              <a:lnSpc>
                <a:spcPct val="150000"/>
              </a:lnSpc>
            </a:pPr>
            <a:r>
              <a:rPr kumimoji="1" lang="zh-CN" altLang="en-US" sz="2400" b="1" dirty="0">
                <a:solidFill>
                  <a:schemeClr val="tx2"/>
                </a:solidFill>
                <a:latin typeface="Times New Roman" pitchFamily="18" charset="0"/>
                <a:cs typeface="Times New Roman" pitchFamily="18" charset="0"/>
              </a:rPr>
              <a:t>在</a:t>
            </a:r>
            <a:r>
              <a:rPr kumimoji="1" lang="en-US" altLang="zh-CN" sz="2400" b="1" dirty="0">
                <a:solidFill>
                  <a:schemeClr val="tx2"/>
                </a:solidFill>
                <a:latin typeface="Times New Roman" pitchFamily="18" charset="0"/>
                <a:cs typeface="Times New Roman" pitchFamily="18" charset="0"/>
              </a:rPr>
              <a:t>P</a:t>
            </a:r>
            <a:r>
              <a:rPr kumimoji="1" lang="zh-CN" altLang="en-US" sz="2400" b="1" dirty="0">
                <a:solidFill>
                  <a:schemeClr val="tx2"/>
                </a:solidFill>
                <a:latin typeface="Times New Roman" pitchFamily="18" charset="0"/>
                <a:cs typeface="Times New Roman" pitchFamily="18" charset="0"/>
              </a:rPr>
              <a:t>型半导体一侧，空穴浓度较高，而在</a:t>
            </a:r>
            <a:r>
              <a:rPr kumimoji="1" lang="en-US" altLang="zh-CN" sz="2400" b="1" dirty="0">
                <a:solidFill>
                  <a:schemeClr val="tx2"/>
                </a:solidFill>
                <a:latin typeface="Times New Roman" pitchFamily="18" charset="0"/>
                <a:cs typeface="Times New Roman" pitchFamily="18" charset="0"/>
              </a:rPr>
              <a:t>N</a:t>
            </a:r>
            <a:r>
              <a:rPr kumimoji="1" lang="zh-CN" altLang="en-US" sz="2400" b="1" dirty="0">
                <a:solidFill>
                  <a:schemeClr val="tx2"/>
                </a:solidFill>
                <a:latin typeface="Times New Roman" pitchFamily="18" charset="0"/>
                <a:cs typeface="Times New Roman" pitchFamily="18" charset="0"/>
              </a:rPr>
              <a:t>型半导体一侧，自由电子浓度较高，因此，界面处存在载流子浓度梯度，产生多数载流子向对面的扩散运动。</a:t>
            </a:r>
          </a:p>
        </p:txBody>
      </p:sp>
      <p:sp>
        <p:nvSpPr>
          <p:cNvPr id="104472" name="Rectangle 24"/>
          <p:cNvSpPr>
            <a:spLocks noChangeArrowheads="1"/>
          </p:cNvSpPr>
          <p:nvPr/>
        </p:nvSpPr>
        <p:spPr bwMode="auto">
          <a:xfrm>
            <a:off x="36512" y="5036983"/>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p>
            <a:pPr algn="just">
              <a:lnSpc>
                <a:spcPct val="150000"/>
              </a:lnSpc>
            </a:pPr>
            <a:r>
              <a:rPr kumimoji="1" lang="zh-CN" altLang="en-US" sz="2400" b="1" dirty="0">
                <a:solidFill>
                  <a:schemeClr val="tx2"/>
                </a:solidFill>
                <a:latin typeface="Times New Roman" pitchFamily="18" charset="0"/>
                <a:cs typeface="Times New Roman" pitchFamily="18" charset="0"/>
              </a:rPr>
              <a:t>随着扩散的进行界面附近载流子不断复合，留下带电离子形成空间电荷区（耗尽区），建立起内建电场</a:t>
            </a:r>
            <a:r>
              <a:rPr kumimoji="1" lang="en-US" altLang="zh-CN" sz="2400" b="1" i="1" dirty="0">
                <a:solidFill>
                  <a:schemeClr val="tx2"/>
                </a:solidFill>
                <a:latin typeface="Times New Roman" pitchFamily="18" charset="0"/>
                <a:cs typeface="Times New Roman" pitchFamily="18" charset="0"/>
              </a:rPr>
              <a:t>E</a:t>
            </a:r>
            <a:r>
              <a:rPr kumimoji="1" lang="zh-CN" altLang="en-US" sz="2400" b="1" dirty="0">
                <a:solidFill>
                  <a:schemeClr val="tx2"/>
                </a:solidFill>
                <a:latin typeface="Times New Roman" pitchFamily="18" charset="0"/>
                <a:cs typeface="Times New Roman" pitchFamily="18" charset="0"/>
              </a:rPr>
              <a:t>阻止多子扩散进一步进行。</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in)">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100"/>
                                  </p:iterate>
                                  <p:childTnLst>
                                    <p:set>
                                      <p:cBhvr>
                                        <p:cTn id="15" dur="1" fill="hold">
                                          <p:stCondLst>
                                            <p:cond delay="0"/>
                                          </p:stCondLst>
                                        </p:cTn>
                                        <p:tgtEl>
                                          <p:spTgt spid="104471"/>
                                        </p:tgtEl>
                                        <p:attrNameLst>
                                          <p:attrName>style.visibility</p:attrName>
                                        </p:attrNameLst>
                                      </p:cBhvr>
                                      <p:to>
                                        <p:strVal val="visible"/>
                                      </p:to>
                                    </p:set>
                                  </p:childTnLst>
                                </p:cTn>
                              </p:par>
                            </p:childTnLst>
                          </p:cTn>
                        </p:par>
                        <p:par>
                          <p:cTn id="16" fill="hold" nodeType="afterGroup">
                            <p:stCondLst>
                              <p:cond delay="6601"/>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nodeType="afterGroup">
                            <p:stCondLst>
                              <p:cond delay="7101"/>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104472"/>
                                        </p:tgtEl>
                                        <p:attrNameLst>
                                          <p:attrName>style.visibility</p:attrName>
                                        </p:attrNameLst>
                                      </p:cBhvr>
                                      <p:to>
                                        <p:strVal val="visible"/>
                                      </p:to>
                                    </p:set>
                                  </p:childTnLst>
                                </p:cTn>
                              </p:par>
                            </p:childTnLst>
                          </p:cTn>
                        </p:par>
                        <p:par>
                          <p:cTn id="28" fill="hold" nodeType="afterGroup">
                            <p:stCondLst>
                              <p:cond delay="5701"/>
                            </p:stCondLst>
                            <p:childTnLst>
                              <p:par>
                                <p:cTn id="29" presetID="22" presetClass="entr" presetSubtype="8" fill="hold" grpId="0" nodeType="afterEffect">
                                  <p:stCondLst>
                                    <p:cond delay="0"/>
                                  </p:stCondLst>
                                  <p:iterate type="lt">
                                    <p:tmPct val="100000"/>
                                  </p:iterate>
                                  <p:childTnLst>
                                    <p:set>
                                      <p:cBhvr>
                                        <p:cTn id="30" dur="1" fill="hold">
                                          <p:stCondLst>
                                            <p:cond delay="0"/>
                                          </p:stCondLst>
                                        </p:cTn>
                                        <p:tgtEl>
                                          <p:spTgt spid="104464"/>
                                        </p:tgtEl>
                                        <p:attrNameLst>
                                          <p:attrName>style.visibility</p:attrName>
                                        </p:attrNameLst>
                                      </p:cBhvr>
                                      <p:to>
                                        <p:strVal val="visible"/>
                                      </p:to>
                                    </p:set>
                                    <p:animEffect transition="in" filter="wipe(left)">
                                      <p:cBhvr>
                                        <p:cTn id="31" dur="75"/>
                                        <p:tgtEl>
                                          <p:spTgt spid="104464"/>
                                        </p:tgtEl>
                                      </p:cBhvr>
                                    </p:animEffect>
                                  </p:childTnLst>
                                </p:cTn>
                              </p:par>
                            </p:childTnLst>
                          </p:cTn>
                        </p:par>
                        <p:par>
                          <p:cTn id="32" fill="hold" nodeType="afterGroup">
                            <p:stCondLst>
                              <p:cond delay="5851"/>
                            </p:stCondLst>
                            <p:childTnLst>
                              <p:par>
                                <p:cTn id="33" presetID="22" presetClass="entr" presetSubtype="8" fill="hold" grpId="0" nodeType="afterEffect">
                                  <p:stCondLst>
                                    <p:cond delay="0"/>
                                  </p:stCondLst>
                                  <p:iterate type="lt">
                                    <p:tmPct val="100000"/>
                                  </p:iterate>
                                  <p:childTnLst>
                                    <p:set>
                                      <p:cBhvr>
                                        <p:cTn id="34" dur="1" fill="hold">
                                          <p:stCondLst>
                                            <p:cond delay="0"/>
                                          </p:stCondLst>
                                        </p:cTn>
                                        <p:tgtEl>
                                          <p:spTgt spid="104465"/>
                                        </p:tgtEl>
                                        <p:attrNameLst>
                                          <p:attrName>style.visibility</p:attrName>
                                        </p:attrNameLst>
                                      </p:cBhvr>
                                      <p:to>
                                        <p:strVal val="visible"/>
                                      </p:to>
                                    </p:set>
                                    <p:animEffect transition="in" filter="wipe(left)">
                                      <p:cBhvr>
                                        <p:cTn id="35" dur="75"/>
                                        <p:tgtEl>
                                          <p:spTgt spid="104465"/>
                                        </p:tgtEl>
                                      </p:cBhvr>
                                    </p:animEffect>
                                  </p:childTnLst>
                                </p:cTn>
                              </p:par>
                            </p:childTnLst>
                          </p:cTn>
                        </p:par>
                        <p:par>
                          <p:cTn id="36" fill="hold" nodeType="afterGroup">
                            <p:stCondLst>
                              <p:cond delay="6001"/>
                            </p:stCondLst>
                            <p:childTnLst>
                              <p:par>
                                <p:cTn id="37" presetID="22" presetClass="entr" presetSubtype="8" fill="hold" grpId="0" nodeType="afterEffect">
                                  <p:stCondLst>
                                    <p:cond delay="0"/>
                                  </p:stCondLst>
                                  <p:childTnLst>
                                    <p:set>
                                      <p:cBhvr>
                                        <p:cTn id="38" dur="1" fill="hold">
                                          <p:stCondLst>
                                            <p:cond delay="0"/>
                                          </p:stCondLst>
                                        </p:cTn>
                                        <p:tgtEl>
                                          <p:spTgt spid="104466"/>
                                        </p:tgtEl>
                                        <p:attrNameLst>
                                          <p:attrName>style.visibility</p:attrName>
                                        </p:attrNameLst>
                                      </p:cBhvr>
                                      <p:to>
                                        <p:strVal val="visible"/>
                                      </p:to>
                                    </p:set>
                                    <p:animEffect transition="in" filter="wipe(left)">
                                      <p:cBhvr>
                                        <p:cTn id="39" dur="500"/>
                                        <p:tgtEl>
                                          <p:spTgt spid="104466"/>
                                        </p:tgtEl>
                                      </p:cBhvr>
                                    </p:animEffect>
                                  </p:childTnLst>
                                </p:cTn>
                              </p:par>
                            </p:childTnLst>
                          </p:cTn>
                        </p:par>
                        <p:par>
                          <p:cTn id="40" fill="hold" nodeType="afterGroup">
                            <p:stCondLst>
                              <p:cond delay="6501"/>
                            </p:stCondLst>
                            <p:childTnLst>
                              <p:par>
                                <p:cTn id="41" presetID="22" presetClass="entr" presetSubtype="8" fill="hold" grpId="0" nodeType="afterEffect">
                                  <p:stCondLst>
                                    <p:cond delay="0"/>
                                  </p:stCondLst>
                                  <p:iterate type="lt">
                                    <p:tmPct val="100000"/>
                                  </p:iterate>
                                  <p:childTnLst>
                                    <p:set>
                                      <p:cBhvr>
                                        <p:cTn id="42" dur="1" fill="hold">
                                          <p:stCondLst>
                                            <p:cond delay="0"/>
                                          </p:stCondLst>
                                        </p:cTn>
                                        <p:tgtEl>
                                          <p:spTgt spid="104467"/>
                                        </p:tgtEl>
                                        <p:attrNameLst>
                                          <p:attrName>style.visibility</p:attrName>
                                        </p:attrNameLst>
                                      </p:cBhvr>
                                      <p:to>
                                        <p:strVal val="visible"/>
                                      </p:to>
                                    </p:set>
                                    <p:animEffect transition="in" filter="wipe(left)">
                                      <p:cBhvr>
                                        <p:cTn id="43" dur="75"/>
                                        <p:tgtEl>
                                          <p:spTgt spid="104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4" grpId="0" animBg="1" autoUpdateAnimBg="0"/>
      <p:bldP spid="104465" grpId="0" animBg="1" autoUpdateAnimBg="0"/>
      <p:bldP spid="104466" grpId="0" animBg="1"/>
      <p:bldP spid="104467" grpId="0" autoUpdateAnimBg="0"/>
      <p:bldP spid="104471" grpId="0"/>
      <p:bldP spid="1044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10</a:t>
            </a:r>
            <a:r>
              <a:rPr lang="zh-CN" altLang="en-US" sz="3200" smtClean="0">
                <a:ea typeface="宋体" charset="-122"/>
              </a:rPr>
              <a:t>）</a:t>
            </a:r>
            <a:endParaRPr lang="zh-CN" altLang="en-US" sz="360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D6763493-88BC-4F6A-91CB-961B18CAE9A5}" type="slidenum">
              <a:rPr lang="zh-CN" altLang="en-US" smtClean="0"/>
              <a:pPr>
                <a:defRPr/>
              </a:pPr>
              <a:t>14</a:t>
            </a:fld>
            <a:endParaRPr lang="zh-CN" altLang="en-US"/>
          </a:p>
        </p:txBody>
      </p:sp>
      <p:sp>
        <p:nvSpPr>
          <p:cNvPr id="105476" name="Rectangle 4"/>
          <p:cNvSpPr>
            <a:spLocks noChangeArrowheads="1"/>
          </p:cNvSpPr>
          <p:nvPr/>
        </p:nvSpPr>
        <p:spPr bwMode="auto">
          <a:xfrm>
            <a:off x="701675" y="2741141"/>
            <a:ext cx="813911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p>
            <a:pPr algn="just">
              <a:lnSpc>
                <a:spcPct val="150000"/>
              </a:lnSpc>
            </a:pPr>
            <a:r>
              <a:rPr kumimoji="1" lang="en-US" altLang="zh-CN" sz="2400" b="1" dirty="0">
                <a:solidFill>
                  <a:schemeClr val="tx2"/>
                </a:solidFill>
                <a:latin typeface="Times New Roman" pitchFamily="18" charset="0"/>
                <a:cs typeface="Times New Roman" pitchFamily="18" charset="0"/>
              </a:rPr>
              <a:t>        </a:t>
            </a:r>
            <a:r>
              <a:rPr kumimoji="1" lang="zh-CN" altLang="en-US" sz="2400" b="1" dirty="0">
                <a:solidFill>
                  <a:schemeClr val="tx2"/>
                </a:solidFill>
                <a:latin typeface="Times New Roman" pitchFamily="18" charset="0"/>
                <a:cs typeface="Times New Roman" pitchFamily="18" charset="0"/>
              </a:rPr>
              <a:t>另一方面，对进入空间电荷区的少子，内建电场又将其驱动到对面（漂移运动），在一定温度下，如果无外界电场的作用，达到动态平衡，形成所谓</a:t>
            </a:r>
            <a:r>
              <a:rPr kumimoji="1" lang="en-US" altLang="zh-CN" sz="2400" b="1" dirty="0">
                <a:solidFill>
                  <a:schemeClr val="tx2"/>
                </a:solidFill>
                <a:latin typeface="Times New Roman" pitchFamily="18" charset="0"/>
                <a:cs typeface="Times New Roman" pitchFamily="18" charset="0"/>
              </a:rPr>
              <a:t>PN</a:t>
            </a:r>
            <a:r>
              <a:rPr kumimoji="1" lang="zh-CN" altLang="en-US" sz="2400" b="1" dirty="0">
                <a:solidFill>
                  <a:schemeClr val="tx2"/>
                </a:solidFill>
                <a:latin typeface="Times New Roman" pitchFamily="18" charset="0"/>
                <a:cs typeface="Times New Roman" pitchFamily="18" charset="0"/>
              </a:rPr>
              <a:t>结。这时的扩散电流等于漂移电流。</a:t>
            </a:r>
            <a:r>
              <a:rPr kumimoji="1" lang="en-US" altLang="zh-CN" sz="2400" b="1" dirty="0">
                <a:solidFill>
                  <a:schemeClr val="tx2"/>
                </a:solidFill>
                <a:latin typeface="Times New Roman" pitchFamily="18" charset="0"/>
                <a:cs typeface="Times New Roman" pitchFamily="18" charset="0"/>
              </a:rPr>
              <a:t>PN</a:t>
            </a:r>
            <a:r>
              <a:rPr kumimoji="1" lang="zh-CN" altLang="en-US" sz="2400" b="1" dirty="0">
                <a:solidFill>
                  <a:schemeClr val="tx2"/>
                </a:solidFill>
                <a:latin typeface="Times New Roman" pitchFamily="18" charset="0"/>
                <a:cs typeface="Times New Roman" pitchFamily="18" charset="0"/>
              </a:rPr>
              <a:t>结中没有净电流流动。</a:t>
            </a:r>
          </a:p>
        </p:txBody>
      </p:sp>
      <p:grpSp>
        <p:nvGrpSpPr>
          <p:cNvPr id="37892" name="Group 5"/>
          <p:cNvGrpSpPr>
            <a:grpSpLocks/>
          </p:cNvGrpSpPr>
          <p:nvPr/>
        </p:nvGrpSpPr>
        <p:grpSpPr bwMode="auto">
          <a:xfrm>
            <a:off x="3429000" y="917104"/>
            <a:ext cx="1143000" cy="1193800"/>
            <a:chOff x="4198" y="1200"/>
            <a:chExt cx="720" cy="752"/>
          </a:xfrm>
        </p:grpSpPr>
        <p:sp>
          <p:nvSpPr>
            <p:cNvPr id="37910" name="Rectangle 6" descr="实心菱形"/>
            <p:cNvSpPr>
              <a:spLocks noChangeArrowheads="1"/>
            </p:cNvSpPr>
            <p:nvPr/>
          </p:nvSpPr>
          <p:spPr bwMode="auto">
            <a:xfrm>
              <a:off x="4198" y="1472"/>
              <a:ext cx="720" cy="480"/>
            </a:xfrm>
            <a:prstGeom prst="rect">
              <a:avLst/>
            </a:prstGeom>
            <a:pattFill prst="solidDmnd">
              <a:fgClr>
                <a:srgbClr val="000000"/>
              </a:fgClr>
              <a:bgClr>
                <a:srgbClr val="FFFFFF"/>
              </a:bgClr>
            </a:pattFill>
            <a:ln w="12700" cap="sq">
              <a:solidFill>
                <a:schemeClr val="tx1"/>
              </a:solidFill>
              <a:miter lim="800000"/>
              <a:headEnd type="none" w="sm" len="sm"/>
              <a:tailEnd type="none" w="sm" len="sm"/>
            </a:ln>
          </p:spPr>
          <p:txBody>
            <a:bodyPr wrap="none" anchor="ctr"/>
            <a:lstStyle/>
            <a:p>
              <a:endParaRPr kumimoji="1" lang="zh-CN" altLang="zh-CN" b="1">
                <a:solidFill>
                  <a:schemeClr val="tx2"/>
                </a:solidFill>
                <a:latin typeface="Times New Roman" pitchFamily="18" charset="0"/>
                <a:cs typeface="Times New Roman" pitchFamily="18" charset="0"/>
              </a:endParaRPr>
            </a:p>
          </p:txBody>
        </p:sp>
        <p:sp>
          <p:nvSpPr>
            <p:cNvPr id="37911" name="Text Box 7"/>
            <p:cNvSpPr txBox="1">
              <a:spLocks noChangeArrowheads="1"/>
            </p:cNvSpPr>
            <p:nvPr/>
          </p:nvSpPr>
          <p:spPr bwMode="auto">
            <a:xfrm>
              <a:off x="4380" y="1200"/>
              <a:ext cx="3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P</a:t>
              </a:r>
              <a:r>
                <a:rPr kumimoji="1" lang="zh-CN" altLang="en-US" b="1">
                  <a:solidFill>
                    <a:schemeClr val="tx2"/>
                  </a:solidFill>
                  <a:latin typeface="Times New Roman" pitchFamily="18" charset="0"/>
                  <a:cs typeface="Times New Roman" pitchFamily="18" charset="0"/>
                </a:rPr>
                <a:t>型</a:t>
              </a:r>
            </a:p>
          </p:txBody>
        </p:sp>
      </p:grpSp>
      <p:grpSp>
        <p:nvGrpSpPr>
          <p:cNvPr id="37893" name="Group 8"/>
          <p:cNvGrpSpPr>
            <a:grpSpLocks/>
          </p:cNvGrpSpPr>
          <p:nvPr/>
        </p:nvGrpSpPr>
        <p:grpSpPr bwMode="auto">
          <a:xfrm>
            <a:off x="4581525" y="915516"/>
            <a:ext cx="1143000" cy="1196975"/>
            <a:chOff x="4924" y="1190"/>
            <a:chExt cx="720" cy="754"/>
          </a:xfrm>
        </p:grpSpPr>
        <p:sp>
          <p:nvSpPr>
            <p:cNvPr id="37908" name="Rectangle 9" descr="实心菱形"/>
            <p:cNvSpPr>
              <a:spLocks noChangeArrowheads="1"/>
            </p:cNvSpPr>
            <p:nvPr/>
          </p:nvSpPr>
          <p:spPr bwMode="auto">
            <a:xfrm>
              <a:off x="4924" y="1464"/>
              <a:ext cx="720" cy="480"/>
            </a:xfrm>
            <a:prstGeom prst="rect">
              <a:avLst/>
            </a:prstGeom>
            <a:pattFill prst="solidDmnd">
              <a:fgClr>
                <a:srgbClr val="FF0000"/>
              </a:fgClr>
              <a:bgClr>
                <a:srgbClr val="DDDDDD"/>
              </a:bgClr>
            </a:pattFill>
            <a:ln w="12700" cap="sq">
              <a:solidFill>
                <a:schemeClr val="tx1"/>
              </a:solidFill>
              <a:miter lim="800000"/>
              <a:headEnd type="none" w="sm" len="sm"/>
              <a:tailEnd type="none" w="sm" len="sm"/>
            </a:ln>
          </p:spPr>
          <p:txBody>
            <a:bodyPr wrap="none" anchor="ctr"/>
            <a:lstStyle/>
            <a:p>
              <a:endParaRPr kumimoji="1" lang="zh-CN" altLang="zh-CN" b="1">
                <a:solidFill>
                  <a:schemeClr val="tx2"/>
                </a:solidFill>
                <a:latin typeface="Times New Roman" pitchFamily="18" charset="0"/>
                <a:cs typeface="Times New Roman" pitchFamily="18" charset="0"/>
              </a:endParaRPr>
            </a:p>
          </p:txBody>
        </p:sp>
        <p:sp>
          <p:nvSpPr>
            <p:cNvPr id="37909" name="Text Box 10"/>
            <p:cNvSpPr txBox="1">
              <a:spLocks noChangeArrowheads="1"/>
            </p:cNvSpPr>
            <p:nvPr/>
          </p:nvSpPr>
          <p:spPr bwMode="auto">
            <a:xfrm>
              <a:off x="5052" y="1190"/>
              <a:ext cx="3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N</a:t>
              </a:r>
              <a:r>
                <a:rPr kumimoji="1" lang="zh-CN" altLang="en-US" b="1">
                  <a:solidFill>
                    <a:schemeClr val="tx2"/>
                  </a:solidFill>
                  <a:latin typeface="Times New Roman" pitchFamily="18" charset="0"/>
                  <a:cs typeface="Times New Roman" pitchFamily="18" charset="0"/>
                </a:rPr>
                <a:t>型</a:t>
              </a:r>
            </a:p>
          </p:txBody>
        </p:sp>
      </p:grpSp>
      <p:grpSp>
        <p:nvGrpSpPr>
          <p:cNvPr id="37894" name="Group 11"/>
          <p:cNvGrpSpPr>
            <a:grpSpLocks/>
          </p:cNvGrpSpPr>
          <p:nvPr/>
        </p:nvGrpSpPr>
        <p:grpSpPr bwMode="auto">
          <a:xfrm>
            <a:off x="4362450" y="2209329"/>
            <a:ext cx="609600" cy="95250"/>
            <a:chOff x="4656" y="1776"/>
            <a:chExt cx="288" cy="96"/>
          </a:xfrm>
        </p:grpSpPr>
        <p:sp>
          <p:nvSpPr>
            <p:cNvPr id="37906" name="Oval 12"/>
            <p:cNvSpPr>
              <a:spLocks noChangeArrowheads="1"/>
            </p:cNvSpPr>
            <p:nvPr/>
          </p:nvSpPr>
          <p:spPr bwMode="auto">
            <a:xfrm>
              <a:off x="4656" y="1776"/>
              <a:ext cx="48" cy="96"/>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zh-CN" altLang="en-US"/>
            </a:p>
          </p:txBody>
        </p:sp>
        <p:sp>
          <p:nvSpPr>
            <p:cNvPr id="37907" name="Line 13"/>
            <p:cNvSpPr>
              <a:spLocks noChangeShapeType="1"/>
            </p:cNvSpPr>
            <p:nvPr/>
          </p:nvSpPr>
          <p:spPr bwMode="auto">
            <a:xfrm>
              <a:off x="4704" y="1824"/>
              <a:ext cx="24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7895" name="Group 14"/>
          <p:cNvGrpSpPr>
            <a:grpSpLocks/>
          </p:cNvGrpSpPr>
          <p:nvPr/>
        </p:nvGrpSpPr>
        <p:grpSpPr bwMode="auto">
          <a:xfrm>
            <a:off x="4359275" y="2399829"/>
            <a:ext cx="574675" cy="114300"/>
            <a:chOff x="4810" y="1920"/>
            <a:chExt cx="278" cy="48"/>
          </a:xfrm>
        </p:grpSpPr>
        <p:sp>
          <p:nvSpPr>
            <p:cNvPr id="37904" name="Oval 15"/>
            <p:cNvSpPr>
              <a:spLocks noChangeArrowheads="1"/>
            </p:cNvSpPr>
            <p:nvPr/>
          </p:nvSpPr>
          <p:spPr bwMode="auto">
            <a:xfrm>
              <a:off x="5040" y="1920"/>
              <a:ext cx="48" cy="48"/>
            </a:xfrm>
            <a:prstGeom prst="ellipse">
              <a:avLst/>
            </a:prstGeom>
            <a:solidFill>
              <a:srgbClr val="FF0000"/>
            </a:solidFill>
            <a:ln w="12700" cap="sq">
              <a:solidFill>
                <a:srgbClr val="FF0000"/>
              </a:solidFill>
              <a:round/>
              <a:headEnd type="none" w="sm" len="sm"/>
              <a:tailEnd type="none" w="sm" len="sm"/>
            </a:ln>
          </p:spPr>
          <p:txBody>
            <a:bodyPr wrap="none" anchor="ctr"/>
            <a:lstStyle/>
            <a:p>
              <a:endParaRPr lang="zh-CN" altLang="en-US"/>
            </a:p>
          </p:txBody>
        </p:sp>
        <p:sp>
          <p:nvSpPr>
            <p:cNvPr id="37905" name="Line 16"/>
            <p:cNvSpPr>
              <a:spLocks noChangeShapeType="1"/>
            </p:cNvSpPr>
            <p:nvPr/>
          </p:nvSpPr>
          <p:spPr bwMode="auto">
            <a:xfrm flipH="1">
              <a:off x="4810" y="1938"/>
              <a:ext cx="240" cy="0"/>
            </a:xfrm>
            <a:prstGeom prst="line">
              <a:avLst/>
            </a:prstGeom>
            <a:noFill/>
            <a:ln w="28575" cap="sq">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896" name="Rectangle 17"/>
          <p:cNvSpPr>
            <a:spLocks noChangeArrowheads="1"/>
          </p:cNvSpPr>
          <p:nvPr/>
        </p:nvSpPr>
        <p:spPr bwMode="auto">
          <a:xfrm>
            <a:off x="4606925" y="1348904"/>
            <a:ext cx="228600" cy="762000"/>
          </a:xfrm>
          <a:prstGeom prst="rect">
            <a:avLst/>
          </a:prstGeom>
          <a:solidFill>
            <a:srgbClr val="FDFDFD"/>
          </a:solidFill>
          <a:ln w="12700" cap="sq">
            <a:solidFill>
              <a:schemeClr val="tx1"/>
            </a:solidFill>
            <a:miter lim="800000"/>
            <a:headEnd type="none" w="sm" len="sm"/>
            <a:tailEnd type="none" w="sm" len="sm"/>
          </a:ln>
        </p:spPr>
        <p:txBody>
          <a:bodyPr wrap="none" anchor="ctr"/>
          <a:lstStyle/>
          <a:p>
            <a:r>
              <a:rPr kumimoji="1" lang="en-US" altLang="zh-CN"/>
              <a:t>+</a:t>
            </a:r>
          </a:p>
          <a:p>
            <a:r>
              <a:rPr kumimoji="1" lang="en-US" altLang="zh-CN"/>
              <a:t>+</a:t>
            </a:r>
          </a:p>
        </p:txBody>
      </p:sp>
      <p:sp>
        <p:nvSpPr>
          <p:cNvPr id="37897" name="Rectangle 18"/>
          <p:cNvSpPr>
            <a:spLocks noChangeArrowheads="1"/>
          </p:cNvSpPr>
          <p:nvPr/>
        </p:nvSpPr>
        <p:spPr bwMode="auto">
          <a:xfrm>
            <a:off x="4403725" y="1348904"/>
            <a:ext cx="228600" cy="762000"/>
          </a:xfrm>
          <a:prstGeom prst="rect">
            <a:avLst/>
          </a:prstGeom>
          <a:solidFill>
            <a:srgbClr val="FDFDFD"/>
          </a:solidFill>
          <a:ln w="12700" cap="sq">
            <a:solidFill>
              <a:schemeClr val="tx1"/>
            </a:solidFill>
            <a:miter lim="800000"/>
            <a:headEnd type="none" w="sm" len="sm"/>
            <a:tailEnd type="none" w="sm" len="sm"/>
          </a:ln>
        </p:spPr>
        <p:txBody>
          <a:bodyPr wrap="none" anchor="ctr"/>
          <a:lstStyle/>
          <a:p>
            <a:r>
              <a:rPr kumimoji="1" lang="en-US" altLang="zh-CN">
                <a:latin typeface="宋体" charset="-122"/>
              </a:rPr>
              <a:t>-</a:t>
            </a:r>
          </a:p>
          <a:p>
            <a:r>
              <a:rPr kumimoji="1" lang="en-US" altLang="zh-CN">
                <a:latin typeface="宋体" charset="-122"/>
              </a:rPr>
              <a:t>-</a:t>
            </a:r>
            <a:endParaRPr kumimoji="1" lang="en-US" altLang="zh-CN"/>
          </a:p>
        </p:txBody>
      </p:sp>
      <p:sp>
        <p:nvSpPr>
          <p:cNvPr id="37898" name="Line 19"/>
          <p:cNvSpPr>
            <a:spLocks noChangeShapeType="1"/>
          </p:cNvSpPr>
          <p:nvPr/>
        </p:nvSpPr>
        <p:spPr bwMode="auto">
          <a:xfrm flipH="1">
            <a:off x="4384675" y="1215554"/>
            <a:ext cx="457200" cy="0"/>
          </a:xfrm>
          <a:prstGeom prst="line">
            <a:avLst/>
          </a:prstGeom>
          <a:noFill/>
          <a:ln w="38100" cap="sq">
            <a:solidFill>
              <a:schemeClr val="hlink"/>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Text Box 20"/>
          <p:cNvSpPr txBox="1">
            <a:spLocks noChangeArrowheads="1"/>
          </p:cNvSpPr>
          <p:nvPr/>
        </p:nvSpPr>
        <p:spPr bwMode="auto">
          <a:xfrm>
            <a:off x="4413250" y="764704"/>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E</a:t>
            </a:r>
          </a:p>
        </p:txBody>
      </p:sp>
      <p:grpSp>
        <p:nvGrpSpPr>
          <p:cNvPr id="6" name="Group 21"/>
          <p:cNvGrpSpPr>
            <a:grpSpLocks/>
          </p:cNvGrpSpPr>
          <p:nvPr/>
        </p:nvGrpSpPr>
        <p:grpSpPr bwMode="auto">
          <a:xfrm>
            <a:off x="4581525" y="1790229"/>
            <a:ext cx="1152525" cy="931862"/>
            <a:chOff x="4944" y="1536"/>
            <a:chExt cx="726" cy="555"/>
          </a:xfrm>
        </p:grpSpPr>
        <p:sp>
          <p:nvSpPr>
            <p:cNvPr id="37902" name="Rectangle 22"/>
            <p:cNvSpPr>
              <a:spLocks noChangeArrowheads="1"/>
            </p:cNvSpPr>
            <p:nvPr/>
          </p:nvSpPr>
          <p:spPr bwMode="auto">
            <a:xfrm>
              <a:off x="5206" y="1871"/>
              <a:ext cx="46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b="1">
                  <a:solidFill>
                    <a:schemeClr val="tx2"/>
                  </a:solidFill>
                  <a:latin typeface="Times New Roman" pitchFamily="18" charset="0"/>
                  <a:cs typeface="Times New Roman" pitchFamily="18" charset="0"/>
                </a:rPr>
                <a:t>PN</a:t>
              </a:r>
              <a:r>
                <a:rPr kumimoji="1" lang="zh-CN" altLang="en-US" b="1">
                  <a:solidFill>
                    <a:schemeClr val="tx2"/>
                  </a:solidFill>
                  <a:latin typeface="Times New Roman" pitchFamily="18" charset="0"/>
                  <a:cs typeface="Times New Roman" pitchFamily="18" charset="0"/>
                </a:rPr>
                <a:t>结</a:t>
              </a:r>
            </a:p>
          </p:txBody>
        </p:sp>
        <p:sp>
          <p:nvSpPr>
            <p:cNvPr id="37903" name="Line 23"/>
            <p:cNvSpPr>
              <a:spLocks noChangeShapeType="1"/>
            </p:cNvSpPr>
            <p:nvPr/>
          </p:nvSpPr>
          <p:spPr bwMode="auto">
            <a:xfrm flipH="1" flipV="1">
              <a:off x="4944" y="1536"/>
              <a:ext cx="336" cy="336"/>
            </a:xfrm>
            <a:prstGeom prst="line">
              <a:avLst/>
            </a:prstGeom>
            <a:noFill/>
            <a:ln w="28575" cap="sq">
              <a:solidFill>
                <a:schemeClr val="tx2"/>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5496" name="Rectangle 24"/>
          <p:cNvSpPr>
            <a:spLocks noChangeArrowheads="1"/>
          </p:cNvSpPr>
          <p:nvPr/>
        </p:nvSpPr>
        <p:spPr bwMode="auto">
          <a:xfrm>
            <a:off x="725488" y="5127277"/>
            <a:ext cx="8186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p>
            <a:pPr algn="just"/>
            <a:r>
              <a:rPr kumimoji="1" lang="zh-CN" altLang="en-US" sz="2400" b="1">
                <a:solidFill>
                  <a:schemeClr val="tx2"/>
                </a:solidFill>
                <a:latin typeface="Times New Roman" pitchFamily="18" charset="0"/>
                <a:cs typeface="Times New Roman" pitchFamily="18" charset="0"/>
              </a:rPr>
              <a:t>空间电荷区的叫法很多，有叫耗尽区的，也有叫阻挡层的。</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05476"/>
                                        </p:tgtEl>
                                        <p:attrNameLst>
                                          <p:attrName>style.visibility</p:attrName>
                                        </p:attrNameLst>
                                      </p:cBhvr>
                                      <p:to>
                                        <p:strVal val="visible"/>
                                      </p:to>
                                    </p:set>
                                  </p:childTnLst>
                                </p:cTn>
                              </p:par>
                            </p:childTnLst>
                          </p:cTn>
                        </p:par>
                        <p:par>
                          <p:cTn id="7" fill="hold" nodeType="afterGroup">
                            <p:stCondLst>
                              <p:cond delay="9401"/>
                            </p:stCondLst>
                            <p:childTnLst>
                              <p:par>
                                <p:cTn id="8" presetID="22" presetClass="entr" presetSubtype="8"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5496"/>
                                        </p:tgtEl>
                                        <p:attrNameLst>
                                          <p:attrName>style.visibility</p:attrName>
                                        </p:attrNameLst>
                                      </p:cBhvr>
                                      <p:to>
                                        <p:strVal val="visible"/>
                                      </p:to>
                                    </p:set>
                                    <p:animEffect transition="in" filter="wipe(left)">
                                      <p:cBhvr>
                                        <p:cTn id="15" dur="1000"/>
                                        <p:tgtEl>
                                          <p:spTgt spid="105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p:bldP spid="1054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11</a:t>
            </a:r>
            <a:r>
              <a:rPr lang="zh-CN" altLang="en-US" sz="3200" smtClean="0">
                <a:ea typeface="宋体" charset="-122"/>
              </a:rPr>
              <a:t>）</a:t>
            </a:r>
            <a:endParaRPr lang="zh-CN" altLang="en-US" sz="3600" smtClean="0">
              <a:ea typeface="楷体_GB2312" pitchFamily="49" charset="-122"/>
            </a:endParaRPr>
          </a:p>
        </p:txBody>
      </p:sp>
      <p:sp>
        <p:nvSpPr>
          <p:cNvPr id="6" name="灯片编号占位符 5"/>
          <p:cNvSpPr>
            <a:spLocks noGrp="1"/>
          </p:cNvSpPr>
          <p:nvPr>
            <p:ph type="sldNum" sz="quarter" idx="12"/>
          </p:nvPr>
        </p:nvSpPr>
        <p:spPr/>
        <p:txBody>
          <a:bodyPr/>
          <a:lstStyle/>
          <a:p>
            <a:pPr>
              <a:defRPr/>
            </a:pPr>
            <a:fld id="{D6763493-88BC-4F6A-91CB-961B18CAE9A5}" type="slidenum">
              <a:rPr lang="zh-CN" altLang="en-US" smtClean="0"/>
              <a:pPr>
                <a:defRPr/>
              </a:pPr>
              <a:t>15</a:t>
            </a:fld>
            <a:endParaRPr lang="zh-CN" altLang="en-US"/>
          </a:p>
        </p:txBody>
      </p:sp>
      <p:sp>
        <p:nvSpPr>
          <p:cNvPr id="38915" name="Rectangle 3"/>
          <p:cNvSpPr>
            <a:spLocks noGrp="1" noChangeArrowheads="1"/>
          </p:cNvSpPr>
          <p:nvPr>
            <p:ph sz="quarter" idx="4294967295"/>
          </p:nvPr>
        </p:nvSpPr>
        <p:spPr>
          <a:xfrm>
            <a:off x="0" y="765175"/>
            <a:ext cx="8891588" cy="5543550"/>
          </a:xfrm>
        </p:spPr>
        <p:txBody>
          <a:bodyPr/>
          <a:lstStyle/>
          <a:p>
            <a:pPr marL="971550" lvl="1" indent="-514350" eaLnBrk="1" hangingPunct="1">
              <a:lnSpc>
                <a:spcPct val="130000"/>
              </a:lnSpc>
              <a:spcBef>
                <a:spcPct val="0"/>
              </a:spcBef>
              <a:buFont typeface="+mj-lt"/>
              <a:buAutoNum type="arabicPeriod" startAt="2"/>
            </a:pPr>
            <a:r>
              <a:rPr lang="en-US" altLang="zh-CN" dirty="0" smtClean="0">
                <a:cs typeface="Times New Roman" pitchFamily="18" charset="0"/>
              </a:rPr>
              <a:t>PN</a:t>
            </a:r>
            <a:r>
              <a:rPr lang="zh-CN" altLang="en-US" dirty="0" smtClean="0">
                <a:cs typeface="Times New Roman" pitchFamily="18" charset="0"/>
              </a:rPr>
              <a:t>结的单向导电性</a:t>
            </a:r>
            <a:br>
              <a:rPr lang="zh-CN" altLang="en-US" dirty="0" smtClean="0">
                <a:cs typeface="Times New Roman" pitchFamily="18" charset="0"/>
              </a:rPr>
            </a:br>
            <a:r>
              <a:rPr lang="zh-CN" altLang="en-US" sz="2400" dirty="0" smtClean="0">
                <a:cs typeface="Times New Roman" pitchFamily="18" charset="0"/>
              </a:rPr>
              <a:t>当外加电场加入后，如果外电场方向与内电场方向一致 </a:t>
            </a:r>
            <a:r>
              <a:rPr lang="en-US" altLang="zh-CN" sz="2400" dirty="0" smtClean="0">
                <a:cs typeface="Times New Roman" pitchFamily="18" charset="0"/>
              </a:rPr>
              <a:t>( </a:t>
            </a:r>
            <a:r>
              <a:rPr lang="zh-CN" altLang="en-US" sz="2400" dirty="0" smtClean="0">
                <a:cs typeface="Times New Roman" pitchFamily="18" charset="0"/>
              </a:rPr>
              <a:t>即，外加电压正端接 </a:t>
            </a:r>
            <a:r>
              <a:rPr lang="en-US" altLang="zh-CN" sz="2400" dirty="0" smtClean="0">
                <a:cs typeface="Times New Roman" pitchFamily="18" charset="0"/>
              </a:rPr>
              <a:t>N </a:t>
            </a:r>
            <a:r>
              <a:rPr lang="zh-CN" altLang="en-US" sz="2400" dirty="0" smtClean="0">
                <a:cs typeface="Times New Roman" pitchFamily="18" charset="0"/>
              </a:rPr>
              <a:t>区</a:t>
            </a:r>
            <a:r>
              <a:rPr lang="en-US" altLang="zh-CN" sz="2400" dirty="0" smtClean="0">
                <a:cs typeface="Times New Roman" pitchFamily="18" charset="0"/>
              </a:rPr>
              <a:t>, </a:t>
            </a:r>
            <a:r>
              <a:rPr lang="zh-CN" altLang="en-US" sz="2400" dirty="0" smtClean="0">
                <a:cs typeface="Times New Roman" pitchFamily="18" charset="0"/>
              </a:rPr>
              <a:t>负端接 </a:t>
            </a:r>
            <a:r>
              <a:rPr lang="en-US" altLang="zh-CN" sz="2400" dirty="0" smtClean="0">
                <a:cs typeface="Times New Roman" pitchFamily="18" charset="0"/>
              </a:rPr>
              <a:t>P </a:t>
            </a:r>
            <a:r>
              <a:rPr lang="zh-CN" altLang="en-US" sz="2400" dirty="0" smtClean="0">
                <a:cs typeface="Times New Roman" pitchFamily="18" charset="0"/>
              </a:rPr>
              <a:t>区</a:t>
            </a:r>
            <a:r>
              <a:rPr lang="en-US" altLang="zh-CN" sz="2400" dirty="0" smtClean="0">
                <a:cs typeface="Times New Roman" pitchFamily="18" charset="0"/>
              </a:rPr>
              <a:t>)</a:t>
            </a:r>
            <a:r>
              <a:rPr lang="zh-CN" altLang="en-US" sz="2400" dirty="0" smtClean="0">
                <a:cs typeface="Times New Roman" pitchFamily="18" charset="0"/>
              </a:rPr>
              <a:t>。</a:t>
            </a:r>
            <a:endParaRPr lang="en-US" altLang="zh-CN" sz="2400" dirty="0" smtClean="0">
              <a:cs typeface="Times New Roman" pitchFamily="18" charset="0"/>
            </a:endParaRPr>
          </a:p>
        </p:txBody>
      </p:sp>
      <p:grpSp>
        <p:nvGrpSpPr>
          <p:cNvPr id="2" name="Group 4"/>
          <p:cNvGrpSpPr>
            <a:grpSpLocks/>
          </p:cNvGrpSpPr>
          <p:nvPr/>
        </p:nvGrpSpPr>
        <p:grpSpPr bwMode="auto">
          <a:xfrm>
            <a:off x="2844800" y="4068763"/>
            <a:ext cx="3200400" cy="609600"/>
            <a:chOff x="1872" y="816"/>
            <a:chExt cx="2016" cy="384"/>
          </a:xfrm>
        </p:grpSpPr>
        <p:sp>
          <p:nvSpPr>
            <p:cNvPr id="38938" name="Rectangle 5"/>
            <p:cNvSpPr>
              <a:spLocks noChangeArrowheads="1"/>
            </p:cNvSpPr>
            <p:nvPr/>
          </p:nvSpPr>
          <p:spPr bwMode="auto">
            <a:xfrm>
              <a:off x="1872" y="816"/>
              <a:ext cx="1008" cy="384"/>
            </a:xfrm>
            <a:prstGeom prst="rect">
              <a:avLst/>
            </a:prstGeom>
            <a:solidFill>
              <a:srgbClr val="00FF99"/>
            </a:solidFill>
            <a:ln w="12700" cap="sq">
              <a:solidFill>
                <a:schemeClr val="tx1"/>
              </a:solidFill>
              <a:miter lim="800000"/>
              <a:headEnd type="none" w="sm" len="sm"/>
              <a:tailEnd type="none" w="sm" len="sm"/>
            </a:ln>
          </p:spPr>
          <p:txBody>
            <a:bodyPr wrap="none" anchor="ctr"/>
            <a:lstStyle/>
            <a:p>
              <a:r>
                <a:rPr kumimoji="1" lang="en-US" altLang="zh-CN">
                  <a:solidFill>
                    <a:schemeClr val="bg1"/>
                  </a:solidFill>
                </a:rPr>
                <a:t>P</a:t>
              </a:r>
              <a:endParaRPr kumimoji="1" lang="en-US" altLang="zh-CN"/>
            </a:p>
          </p:txBody>
        </p:sp>
        <p:sp>
          <p:nvSpPr>
            <p:cNvPr id="38939" name="Rectangle 6"/>
            <p:cNvSpPr>
              <a:spLocks noChangeArrowheads="1"/>
            </p:cNvSpPr>
            <p:nvPr/>
          </p:nvSpPr>
          <p:spPr bwMode="auto">
            <a:xfrm>
              <a:off x="2880" y="816"/>
              <a:ext cx="1008" cy="384"/>
            </a:xfrm>
            <a:prstGeom prst="rect">
              <a:avLst/>
            </a:prstGeom>
            <a:solidFill>
              <a:srgbClr val="00FF99"/>
            </a:solidFill>
            <a:ln w="12700" cap="sq">
              <a:solidFill>
                <a:schemeClr val="tx1"/>
              </a:solidFill>
              <a:miter lim="800000"/>
              <a:headEnd type="none" w="sm" len="sm"/>
              <a:tailEnd type="none" w="sm" len="sm"/>
            </a:ln>
          </p:spPr>
          <p:txBody>
            <a:bodyPr wrap="none" anchor="ctr"/>
            <a:lstStyle/>
            <a:p>
              <a:r>
                <a:rPr kumimoji="1" lang="en-US" altLang="zh-CN">
                  <a:solidFill>
                    <a:schemeClr val="bg1"/>
                  </a:solidFill>
                </a:rPr>
                <a:t>N</a:t>
              </a:r>
              <a:endParaRPr kumimoji="1" lang="en-US" altLang="zh-CN"/>
            </a:p>
          </p:txBody>
        </p:sp>
      </p:grpSp>
      <p:grpSp>
        <p:nvGrpSpPr>
          <p:cNvPr id="3" name="Group 7"/>
          <p:cNvGrpSpPr>
            <a:grpSpLocks/>
          </p:cNvGrpSpPr>
          <p:nvPr/>
        </p:nvGrpSpPr>
        <p:grpSpPr bwMode="auto">
          <a:xfrm>
            <a:off x="4229100" y="4079875"/>
            <a:ext cx="457200" cy="593725"/>
            <a:chOff x="663" y="1770"/>
            <a:chExt cx="288" cy="393"/>
          </a:xfrm>
        </p:grpSpPr>
        <p:sp>
          <p:nvSpPr>
            <p:cNvPr id="38936" name="Rectangle 8"/>
            <p:cNvSpPr>
              <a:spLocks noChangeArrowheads="1"/>
            </p:cNvSpPr>
            <p:nvPr/>
          </p:nvSpPr>
          <p:spPr bwMode="auto">
            <a:xfrm>
              <a:off x="663" y="1770"/>
              <a:ext cx="144" cy="393"/>
            </a:xfrm>
            <a:prstGeom prst="rect">
              <a:avLst/>
            </a:prstGeom>
            <a:solidFill>
              <a:srgbClr val="FF00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p:nvSpPr>
            <p:cNvPr id="38937" name="Rectangle 9"/>
            <p:cNvSpPr>
              <a:spLocks noChangeArrowheads="1"/>
            </p:cNvSpPr>
            <p:nvPr/>
          </p:nvSpPr>
          <p:spPr bwMode="auto">
            <a:xfrm>
              <a:off x="807" y="1770"/>
              <a:ext cx="144" cy="393"/>
            </a:xfrm>
            <a:prstGeom prst="rect">
              <a:avLst/>
            </a:prstGeom>
            <a:solidFill>
              <a:srgbClr val="FF00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grpSp>
      <p:grpSp>
        <p:nvGrpSpPr>
          <p:cNvPr id="4" name="Group 10"/>
          <p:cNvGrpSpPr>
            <a:grpSpLocks/>
          </p:cNvGrpSpPr>
          <p:nvPr/>
        </p:nvGrpSpPr>
        <p:grpSpPr bwMode="auto">
          <a:xfrm>
            <a:off x="4184650" y="3500438"/>
            <a:ext cx="533400" cy="431800"/>
            <a:chOff x="2716" y="458"/>
            <a:chExt cx="336" cy="272"/>
          </a:xfrm>
        </p:grpSpPr>
        <p:sp>
          <p:nvSpPr>
            <p:cNvPr id="38934" name="Line 11"/>
            <p:cNvSpPr>
              <a:spLocks noChangeShapeType="1"/>
            </p:cNvSpPr>
            <p:nvPr/>
          </p:nvSpPr>
          <p:spPr bwMode="auto">
            <a:xfrm flipH="1">
              <a:off x="2716" y="730"/>
              <a:ext cx="33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5" name="Text Box 12"/>
            <p:cNvSpPr txBox="1">
              <a:spLocks noChangeArrowheads="1"/>
            </p:cNvSpPr>
            <p:nvPr/>
          </p:nvSpPr>
          <p:spPr bwMode="auto">
            <a:xfrm>
              <a:off x="2822" y="458"/>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E</a:t>
              </a:r>
            </a:p>
          </p:txBody>
        </p:sp>
      </p:grpSp>
      <p:grpSp>
        <p:nvGrpSpPr>
          <p:cNvPr id="5" name="Group 13"/>
          <p:cNvGrpSpPr>
            <a:grpSpLocks/>
          </p:cNvGrpSpPr>
          <p:nvPr/>
        </p:nvGrpSpPr>
        <p:grpSpPr bwMode="auto">
          <a:xfrm>
            <a:off x="2524125" y="4373563"/>
            <a:ext cx="3841750" cy="1228725"/>
            <a:chOff x="278" y="864"/>
            <a:chExt cx="2420" cy="774"/>
          </a:xfrm>
        </p:grpSpPr>
        <p:sp>
          <p:nvSpPr>
            <p:cNvPr id="38926" name="Freeform 14"/>
            <p:cNvSpPr>
              <a:spLocks/>
            </p:cNvSpPr>
            <p:nvPr/>
          </p:nvSpPr>
          <p:spPr bwMode="auto">
            <a:xfrm>
              <a:off x="278" y="864"/>
              <a:ext cx="1104" cy="624"/>
            </a:xfrm>
            <a:custGeom>
              <a:avLst/>
              <a:gdLst>
                <a:gd name="T0" fmla="*/ 220 w 1056"/>
                <a:gd name="T1" fmla="*/ 0 h 624"/>
                <a:gd name="T2" fmla="*/ 0 w 1056"/>
                <a:gd name="T3" fmla="*/ 0 h 624"/>
                <a:gd name="T4" fmla="*/ 0 w 1056"/>
                <a:gd name="T5" fmla="*/ 624 h 624"/>
                <a:gd name="T6" fmla="*/ 1206 w 1056"/>
                <a:gd name="T7" fmla="*/ 624 h 624"/>
                <a:gd name="T8" fmla="*/ 0 60000 65536"/>
                <a:gd name="T9" fmla="*/ 0 60000 65536"/>
                <a:gd name="T10" fmla="*/ 0 60000 65536"/>
                <a:gd name="T11" fmla="*/ 0 60000 65536"/>
                <a:gd name="T12" fmla="*/ 0 w 1056"/>
                <a:gd name="T13" fmla="*/ 0 h 624"/>
                <a:gd name="T14" fmla="*/ 1056 w 1056"/>
                <a:gd name="T15" fmla="*/ 624 h 624"/>
              </a:gdLst>
              <a:ahLst/>
              <a:cxnLst>
                <a:cxn ang="T8">
                  <a:pos x="T0" y="T1"/>
                </a:cxn>
                <a:cxn ang="T9">
                  <a:pos x="T2" y="T3"/>
                </a:cxn>
                <a:cxn ang="T10">
                  <a:pos x="T4" y="T5"/>
                </a:cxn>
                <a:cxn ang="T11">
                  <a:pos x="T6" y="T7"/>
                </a:cxn>
              </a:cxnLst>
              <a:rect l="T12" t="T13" r="T14" b="T15"/>
              <a:pathLst>
                <a:path w="1056" h="624">
                  <a:moveTo>
                    <a:pt x="192" y="0"/>
                  </a:moveTo>
                  <a:lnTo>
                    <a:pt x="0" y="0"/>
                  </a:lnTo>
                  <a:lnTo>
                    <a:pt x="0" y="624"/>
                  </a:lnTo>
                  <a:lnTo>
                    <a:pt x="1056" y="62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38927" name="Freeform 15"/>
            <p:cNvSpPr>
              <a:spLocks/>
            </p:cNvSpPr>
            <p:nvPr/>
          </p:nvSpPr>
          <p:spPr bwMode="auto">
            <a:xfrm flipH="1">
              <a:off x="1594" y="870"/>
              <a:ext cx="1104" cy="624"/>
            </a:xfrm>
            <a:custGeom>
              <a:avLst/>
              <a:gdLst>
                <a:gd name="T0" fmla="*/ 220 w 1056"/>
                <a:gd name="T1" fmla="*/ 0 h 624"/>
                <a:gd name="T2" fmla="*/ 0 w 1056"/>
                <a:gd name="T3" fmla="*/ 0 h 624"/>
                <a:gd name="T4" fmla="*/ 0 w 1056"/>
                <a:gd name="T5" fmla="*/ 624 h 624"/>
                <a:gd name="T6" fmla="*/ 1206 w 1056"/>
                <a:gd name="T7" fmla="*/ 624 h 624"/>
                <a:gd name="T8" fmla="*/ 0 60000 65536"/>
                <a:gd name="T9" fmla="*/ 0 60000 65536"/>
                <a:gd name="T10" fmla="*/ 0 60000 65536"/>
                <a:gd name="T11" fmla="*/ 0 60000 65536"/>
                <a:gd name="T12" fmla="*/ 0 w 1056"/>
                <a:gd name="T13" fmla="*/ 0 h 624"/>
                <a:gd name="T14" fmla="*/ 1056 w 1056"/>
                <a:gd name="T15" fmla="*/ 624 h 624"/>
              </a:gdLst>
              <a:ahLst/>
              <a:cxnLst>
                <a:cxn ang="T8">
                  <a:pos x="T0" y="T1"/>
                </a:cxn>
                <a:cxn ang="T9">
                  <a:pos x="T2" y="T3"/>
                </a:cxn>
                <a:cxn ang="T10">
                  <a:pos x="T4" y="T5"/>
                </a:cxn>
                <a:cxn ang="T11">
                  <a:pos x="T6" y="T7"/>
                </a:cxn>
              </a:cxnLst>
              <a:rect l="T12" t="T13" r="T14" b="T15"/>
              <a:pathLst>
                <a:path w="1056" h="624">
                  <a:moveTo>
                    <a:pt x="192" y="0"/>
                  </a:moveTo>
                  <a:lnTo>
                    <a:pt x="0" y="0"/>
                  </a:lnTo>
                  <a:lnTo>
                    <a:pt x="0" y="624"/>
                  </a:lnTo>
                  <a:lnTo>
                    <a:pt x="1056" y="62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nvGrpSpPr>
            <p:cNvPr id="38928" name="Group 16"/>
            <p:cNvGrpSpPr>
              <a:grpSpLocks/>
            </p:cNvGrpSpPr>
            <p:nvPr/>
          </p:nvGrpSpPr>
          <p:grpSpPr bwMode="auto">
            <a:xfrm flipH="1">
              <a:off x="1392" y="1344"/>
              <a:ext cx="184" cy="294"/>
              <a:chOff x="1392" y="1344"/>
              <a:chExt cx="184" cy="294"/>
            </a:xfrm>
          </p:grpSpPr>
          <p:sp>
            <p:nvSpPr>
              <p:cNvPr id="38930" name="Line 17"/>
              <p:cNvSpPr>
                <a:spLocks noChangeShapeType="1"/>
              </p:cNvSpPr>
              <p:nvPr/>
            </p:nvSpPr>
            <p:spPr bwMode="auto">
              <a:xfrm>
                <a:off x="1392" y="1344"/>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1" name="Line 18"/>
              <p:cNvSpPr>
                <a:spLocks noChangeShapeType="1"/>
              </p:cNvSpPr>
              <p:nvPr/>
            </p:nvSpPr>
            <p:spPr bwMode="auto">
              <a:xfrm>
                <a:off x="1440" y="1422"/>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2" name="Line 19"/>
              <p:cNvSpPr>
                <a:spLocks noChangeShapeType="1"/>
              </p:cNvSpPr>
              <p:nvPr/>
            </p:nvSpPr>
            <p:spPr bwMode="auto">
              <a:xfrm>
                <a:off x="1528" y="135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3" name="Line 20"/>
              <p:cNvSpPr>
                <a:spLocks noChangeShapeType="1"/>
              </p:cNvSpPr>
              <p:nvPr/>
            </p:nvSpPr>
            <p:spPr bwMode="auto">
              <a:xfrm>
                <a:off x="1576" y="142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929" name="Text Box 21"/>
            <p:cNvSpPr txBox="1">
              <a:spLocks noChangeArrowheads="1"/>
            </p:cNvSpPr>
            <p:nvPr/>
          </p:nvSpPr>
          <p:spPr bwMode="auto">
            <a:xfrm>
              <a:off x="1619" y="1261"/>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dirty="0">
                  <a:solidFill>
                    <a:schemeClr val="tx2"/>
                  </a:solidFill>
                  <a:latin typeface="Times New Roman" pitchFamily="18" charset="0"/>
                  <a:cs typeface="Times New Roman" pitchFamily="18" charset="0"/>
                </a:rPr>
                <a:t>U</a:t>
              </a:r>
            </a:p>
          </p:txBody>
        </p:sp>
      </p:grpSp>
      <p:sp>
        <p:nvSpPr>
          <p:cNvPr id="44054" name="Line 22"/>
          <p:cNvSpPr>
            <a:spLocks noChangeShapeType="1"/>
          </p:cNvSpPr>
          <p:nvPr/>
        </p:nvSpPr>
        <p:spPr bwMode="auto">
          <a:xfrm>
            <a:off x="2997200" y="4906963"/>
            <a:ext cx="3124200" cy="0"/>
          </a:xfrm>
          <a:prstGeom prst="line">
            <a:avLst/>
          </a:prstGeom>
          <a:noFill/>
          <a:ln w="28575" cap="sq">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23"/>
          <p:cNvGrpSpPr>
            <a:grpSpLocks/>
          </p:cNvGrpSpPr>
          <p:nvPr/>
        </p:nvGrpSpPr>
        <p:grpSpPr bwMode="auto">
          <a:xfrm>
            <a:off x="4095750" y="4079875"/>
            <a:ext cx="714375" cy="593725"/>
            <a:chOff x="1124" y="1769"/>
            <a:chExt cx="450" cy="395"/>
          </a:xfrm>
        </p:grpSpPr>
        <p:sp>
          <p:nvSpPr>
            <p:cNvPr id="38924" name="Rectangle 24"/>
            <p:cNvSpPr>
              <a:spLocks noChangeArrowheads="1"/>
            </p:cNvSpPr>
            <p:nvPr/>
          </p:nvSpPr>
          <p:spPr bwMode="auto">
            <a:xfrm>
              <a:off x="1124" y="1769"/>
              <a:ext cx="86" cy="395"/>
            </a:xfrm>
            <a:prstGeom prst="rect">
              <a:avLst/>
            </a:prstGeom>
            <a:solidFill>
              <a:srgbClr val="FF00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p:nvSpPr>
            <p:cNvPr id="38925" name="Rectangle 25"/>
            <p:cNvSpPr>
              <a:spLocks noChangeArrowheads="1"/>
            </p:cNvSpPr>
            <p:nvPr/>
          </p:nvSpPr>
          <p:spPr bwMode="auto">
            <a:xfrm>
              <a:off x="1488" y="1769"/>
              <a:ext cx="86" cy="395"/>
            </a:xfrm>
            <a:prstGeom prst="rect">
              <a:avLst/>
            </a:prstGeom>
            <a:solidFill>
              <a:srgbClr val="FF00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grpSp>
      <p:sp>
        <p:nvSpPr>
          <p:cNvPr id="44058" name="Text Box 26"/>
          <p:cNvSpPr txBox="1">
            <a:spLocks noChangeArrowheads="1"/>
          </p:cNvSpPr>
          <p:nvPr/>
        </p:nvSpPr>
        <p:spPr bwMode="auto">
          <a:xfrm>
            <a:off x="2387600" y="5847357"/>
            <a:ext cx="4921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dirty="0">
                <a:solidFill>
                  <a:schemeClr val="tx2"/>
                </a:solidFill>
                <a:latin typeface="Times New Roman" pitchFamily="18" charset="0"/>
                <a:cs typeface="Times New Roman" pitchFamily="18" charset="0"/>
              </a:rPr>
              <a:t>PN</a:t>
            </a:r>
            <a:r>
              <a:rPr kumimoji="1" lang="zh-CN" altLang="en-US" sz="2400" b="1" dirty="0">
                <a:solidFill>
                  <a:schemeClr val="tx2"/>
                </a:solidFill>
                <a:latin typeface="Times New Roman" pitchFamily="18" charset="0"/>
                <a:cs typeface="Times New Roman" pitchFamily="18" charset="0"/>
              </a:rPr>
              <a:t>结加反向偏压，不导电（截止）</a:t>
            </a:r>
          </a:p>
        </p:txBody>
      </p:sp>
      <p:sp>
        <p:nvSpPr>
          <p:cNvPr id="44059" name="Rectangle 27"/>
          <p:cNvSpPr>
            <a:spLocks noChangeArrowheads="1"/>
          </p:cNvSpPr>
          <p:nvPr/>
        </p:nvSpPr>
        <p:spPr bwMode="auto">
          <a:xfrm>
            <a:off x="1000125" y="2357438"/>
            <a:ext cx="77343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p>
            <a:pPr algn="just">
              <a:lnSpc>
                <a:spcPct val="150000"/>
              </a:lnSpc>
            </a:pPr>
            <a:r>
              <a:rPr kumimoji="1" lang="zh-CN" altLang="en-US" sz="2600" b="1" dirty="0">
                <a:solidFill>
                  <a:schemeClr val="tx2"/>
                </a:solidFill>
                <a:latin typeface="+mn-ea"/>
                <a:ea typeface="+mn-ea"/>
              </a:rPr>
              <a:t>内建电场得到加强，空间电荷区加宽，载流子更难通过，因而不能导电（截止）。</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4054"/>
                                        </p:tgtEl>
                                        <p:attrNameLst>
                                          <p:attrName>style.visibility</p:attrName>
                                        </p:attrNameLst>
                                      </p:cBhvr>
                                      <p:to>
                                        <p:strVal val="visible"/>
                                      </p:to>
                                    </p:set>
                                    <p:animEffect transition="in" filter="wipe(up)">
                                      <p:cBhvr>
                                        <p:cTn id="23" dur="500"/>
                                        <p:tgtEl>
                                          <p:spTgt spid="4405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44059"/>
                                        </p:tgtEl>
                                        <p:attrNameLst>
                                          <p:attrName>style.visibility</p:attrName>
                                        </p:attrNameLst>
                                      </p:cBhvr>
                                      <p:to>
                                        <p:strVal val="visible"/>
                                      </p:to>
                                    </p:set>
                                  </p:childTnLst>
                                </p:cTn>
                              </p:par>
                            </p:childTnLst>
                          </p:cTn>
                        </p:par>
                        <p:par>
                          <p:cTn id="28" fill="hold" nodeType="afterGroup">
                            <p:stCondLst>
                              <p:cond delay="3501"/>
                            </p:stCondLst>
                            <p:childTnLst>
                              <p:par>
                                <p:cTn id="29" presetID="55"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strVal val="#ppt_w*0.70"/>
                                          </p:val>
                                        </p:tav>
                                        <p:tav tm="100000">
                                          <p:val>
                                            <p:strVal val="#ppt_w"/>
                                          </p:val>
                                        </p:tav>
                                      </p:tavLst>
                                    </p:anim>
                                    <p:anim calcmode="lin" valueType="num">
                                      <p:cBhvr>
                                        <p:cTn id="32" dur="1000" fill="hold"/>
                                        <p:tgtEl>
                                          <p:spTgt spid="7"/>
                                        </p:tgtEl>
                                        <p:attrNameLst>
                                          <p:attrName>ppt_h</p:attrName>
                                        </p:attrNameLst>
                                      </p:cBhvr>
                                      <p:tavLst>
                                        <p:tav tm="0">
                                          <p:val>
                                            <p:strVal val="#ppt_h"/>
                                          </p:val>
                                        </p:tav>
                                        <p:tav tm="100000">
                                          <p:val>
                                            <p:strVal val="#ppt_h"/>
                                          </p:val>
                                        </p:tav>
                                      </p:tavLst>
                                    </p:anim>
                                    <p:animEffect transition="in" filter="fade">
                                      <p:cBhvr>
                                        <p:cTn id="33" dur="1000"/>
                                        <p:tgtEl>
                                          <p:spTgt spid="7"/>
                                        </p:tgtEl>
                                      </p:cBhvr>
                                    </p:animEffect>
                                  </p:childTnLst>
                                </p:cTn>
                              </p:par>
                            </p:childTnLst>
                          </p:cTn>
                        </p:par>
                        <p:par>
                          <p:cTn id="34" fill="hold" nodeType="afterGroup">
                            <p:stCondLst>
                              <p:cond delay="4501"/>
                            </p:stCondLst>
                            <p:childTnLst>
                              <p:par>
                                <p:cTn id="35" presetID="22" presetClass="entr" presetSubtype="8" fill="hold" grpId="0" nodeType="afterEffect">
                                  <p:stCondLst>
                                    <p:cond delay="0"/>
                                  </p:stCondLst>
                                  <p:iterate type="lt">
                                    <p:tmPct val="100000"/>
                                  </p:iterate>
                                  <p:childTnLst>
                                    <p:set>
                                      <p:cBhvr>
                                        <p:cTn id="36" dur="1" fill="hold">
                                          <p:stCondLst>
                                            <p:cond delay="0"/>
                                          </p:stCondLst>
                                        </p:cTn>
                                        <p:tgtEl>
                                          <p:spTgt spid="44058"/>
                                        </p:tgtEl>
                                        <p:attrNameLst>
                                          <p:attrName>style.visibility</p:attrName>
                                        </p:attrNameLst>
                                      </p:cBhvr>
                                      <p:to>
                                        <p:strVal val="visible"/>
                                      </p:to>
                                    </p:set>
                                    <p:animEffect transition="in" filter="wipe(left)">
                                      <p:cBhvr>
                                        <p:cTn id="37" dur="75"/>
                                        <p:tgtEl>
                                          <p:spTgt spid="44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4" grpId="0" animBg="1"/>
      <p:bldP spid="44058" grpId="0" autoUpdateAnimBg="0"/>
      <p:bldP spid="440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12</a:t>
            </a:r>
            <a:r>
              <a:rPr lang="zh-CN" altLang="en-US" sz="3200" smtClean="0">
                <a:ea typeface="宋体" charset="-122"/>
              </a:rPr>
              <a:t>）</a:t>
            </a:r>
            <a:endParaRPr lang="zh-CN" altLang="en-US" sz="3600" smtClean="0">
              <a:ea typeface="楷体_GB2312" pitchFamily="49" charset="-122"/>
            </a:endParaRPr>
          </a:p>
        </p:txBody>
      </p:sp>
      <p:sp>
        <p:nvSpPr>
          <p:cNvPr id="6" name="灯片编号占位符 5"/>
          <p:cNvSpPr>
            <a:spLocks noGrp="1"/>
          </p:cNvSpPr>
          <p:nvPr>
            <p:ph type="sldNum" sz="quarter" idx="12"/>
          </p:nvPr>
        </p:nvSpPr>
        <p:spPr/>
        <p:txBody>
          <a:bodyPr/>
          <a:lstStyle/>
          <a:p>
            <a:pPr>
              <a:defRPr/>
            </a:pPr>
            <a:fld id="{D6763493-88BC-4F6A-91CB-961B18CAE9A5}" type="slidenum">
              <a:rPr lang="zh-CN" altLang="en-US" smtClean="0"/>
              <a:pPr>
                <a:defRPr/>
              </a:pPr>
              <a:t>16</a:t>
            </a:fld>
            <a:endParaRPr lang="zh-CN" altLang="en-US"/>
          </a:p>
        </p:txBody>
      </p:sp>
      <p:sp>
        <p:nvSpPr>
          <p:cNvPr id="39939" name="Rectangle 3"/>
          <p:cNvSpPr>
            <a:spLocks noGrp="1" noChangeArrowheads="1"/>
          </p:cNvSpPr>
          <p:nvPr>
            <p:ph sz="quarter" idx="4294967295"/>
          </p:nvPr>
        </p:nvSpPr>
        <p:spPr>
          <a:xfrm>
            <a:off x="0" y="765175"/>
            <a:ext cx="8891588" cy="5543550"/>
          </a:xfrm>
        </p:spPr>
        <p:txBody>
          <a:bodyPr/>
          <a:lstStyle/>
          <a:p>
            <a:pPr marL="514350" indent="-514350">
              <a:lnSpc>
                <a:spcPct val="150000"/>
              </a:lnSpc>
              <a:spcBef>
                <a:spcPts val="0"/>
              </a:spcBef>
              <a:buFont typeface="+mj-lt"/>
              <a:buAutoNum type="arabicPeriod" startAt="2"/>
            </a:pPr>
            <a:r>
              <a:rPr lang="en-US" altLang="zh-CN" dirty="0" smtClean="0"/>
              <a:t> PN</a:t>
            </a:r>
            <a:r>
              <a:rPr lang="zh-CN" altLang="en-US" dirty="0" smtClean="0"/>
              <a:t>结的单向导电性（续）</a:t>
            </a:r>
            <a:br>
              <a:rPr lang="zh-CN" altLang="en-US" dirty="0" smtClean="0"/>
            </a:br>
            <a:r>
              <a:rPr lang="zh-CN" altLang="en-US" sz="2400" dirty="0" smtClean="0"/>
              <a:t>当外加电场方向与内电场方向相反（即，外加电压正端接</a:t>
            </a:r>
            <a:r>
              <a:rPr lang="en-US" altLang="zh-CN" sz="2400" dirty="0" smtClean="0"/>
              <a:t>P</a:t>
            </a:r>
            <a:r>
              <a:rPr lang="zh-CN" altLang="en-US" sz="2400" dirty="0" smtClean="0"/>
              <a:t>区，负端接</a:t>
            </a:r>
            <a:r>
              <a:rPr lang="en-US" altLang="zh-CN" sz="2400" dirty="0" smtClean="0"/>
              <a:t>N </a:t>
            </a:r>
            <a:r>
              <a:rPr lang="zh-CN" altLang="en-US" sz="2400" dirty="0" smtClean="0"/>
              <a:t>区）。</a:t>
            </a:r>
          </a:p>
        </p:txBody>
      </p:sp>
      <p:grpSp>
        <p:nvGrpSpPr>
          <p:cNvPr id="2" name="Group 4"/>
          <p:cNvGrpSpPr>
            <a:grpSpLocks/>
          </p:cNvGrpSpPr>
          <p:nvPr/>
        </p:nvGrpSpPr>
        <p:grpSpPr bwMode="auto">
          <a:xfrm>
            <a:off x="3385715" y="3493269"/>
            <a:ext cx="3200400" cy="609600"/>
            <a:chOff x="1872" y="816"/>
            <a:chExt cx="2016" cy="384"/>
          </a:xfrm>
        </p:grpSpPr>
        <p:sp>
          <p:nvSpPr>
            <p:cNvPr id="39962" name="Rectangle 5"/>
            <p:cNvSpPr>
              <a:spLocks noChangeArrowheads="1"/>
            </p:cNvSpPr>
            <p:nvPr/>
          </p:nvSpPr>
          <p:spPr bwMode="auto">
            <a:xfrm>
              <a:off x="1872" y="816"/>
              <a:ext cx="1008" cy="384"/>
            </a:xfrm>
            <a:prstGeom prst="rect">
              <a:avLst/>
            </a:prstGeom>
            <a:solidFill>
              <a:schemeClr val="accent1"/>
            </a:solidFill>
            <a:ln w="12700" cap="sq">
              <a:solidFill>
                <a:schemeClr val="tx1"/>
              </a:solidFill>
              <a:miter lim="800000"/>
              <a:headEnd type="none" w="sm" len="sm"/>
              <a:tailEnd type="none" w="sm" len="sm"/>
            </a:ln>
          </p:spPr>
          <p:txBody>
            <a:bodyPr wrap="none" anchor="ctr"/>
            <a:lstStyle/>
            <a:p>
              <a:r>
                <a:rPr kumimoji="1" lang="en-US" altLang="zh-CN" b="1">
                  <a:solidFill>
                    <a:schemeClr val="tx2"/>
                  </a:solidFill>
                  <a:latin typeface="Times New Roman" pitchFamily="18" charset="0"/>
                  <a:cs typeface="Times New Roman" pitchFamily="18" charset="0"/>
                </a:rPr>
                <a:t>P</a:t>
              </a:r>
            </a:p>
          </p:txBody>
        </p:sp>
        <p:sp>
          <p:nvSpPr>
            <p:cNvPr id="39963" name="Rectangle 6"/>
            <p:cNvSpPr>
              <a:spLocks noChangeArrowheads="1"/>
            </p:cNvSpPr>
            <p:nvPr/>
          </p:nvSpPr>
          <p:spPr bwMode="auto">
            <a:xfrm>
              <a:off x="2880" y="816"/>
              <a:ext cx="1008" cy="384"/>
            </a:xfrm>
            <a:prstGeom prst="rect">
              <a:avLst/>
            </a:prstGeom>
            <a:solidFill>
              <a:schemeClr val="accent1"/>
            </a:solidFill>
            <a:ln w="12700" cap="sq">
              <a:solidFill>
                <a:schemeClr val="tx1"/>
              </a:solidFill>
              <a:miter lim="800000"/>
              <a:headEnd type="none" w="sm" len="sm"/>
              <a:tailEnd type="none" w="sm" len="sm"/>
            </a:ln>
          </p:spPr>
          <p:txBody>
            <a:bodyPr wrap="none" anchor="ctr"/>
            <a:lstStyle/>
            <a:p>
              <a:r>
                <a:rPr kumimoji="1" lang="en-US" altLang="zh-CN" b="1">
                  <a:solidFill>
                    <a:schemeClr val="tx2"/>
                  </a:solidFill>
                  <a:latin typeface="Times New Roman" pitchFamily="18" charset="0"/>
                  <a:cs typeface="Times New Roman" pitchFamily="18" charset="0"/>
                </a:rPr>
                <a:t>N</a:t>
              </a:r>
            </a:p>
          </p:txBody>
        </p:sp>
      </p:grpSp>
      <p:grpSp>
        <p:nvGrpSpPr>
          <p:cNvPr id="3" name="Group 7"/>
          <p:cNvGrpSpPr>
            <a:grpSpLocks/>
          </p:cNvGrpSpPr>
          <p:nvPr/>
        </p:nvGrpSpPr>
        <p:grpSpPr bwMode="auto">
          <a:xfrm>
            <a:off x="4770015" y="3507557"/>
            <a:ext cx="452438" cy="590550"/>
            <a:chOff x="4181" y="1754"/>
            <a:chExt cx="288" cy="381"/>
          </a:xfrm>
        </p:grpSpPr>
        <p:sp>
          <p:nvSpPr>
            <p:cNvPr id="39960" name="Rectangle 8"/>
            <p:cNvSpPr>
              <a:spLocks noChangeArrowheads="1"/>
            </p:cNvSpPr>
            <p:nvPr/>
          </p:nvSpPr>
          <p:spPr bwMode="auto">
            <a:xfrm>
              <a:off x="4181" y="1754"/>
              <a:ext cx="144" cy="381"/>
            </a:xfrm>
            <a:prstGeom prst="rect">
              <a:avLst/>
            </a:prstGeom>
            <a:solidFill>
              <a:srgbClr val="FF00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p:nvSpPr>
            <p:cNvPr id="39961" name="Rectangle 9"/>
            <p:cNvSpPr>
              <a:spLocks noChangeArrowheads="1"/>
            </p:cNvSpPr>
            <p:nvPr/>
          </p:nvSpPr>
          <p:spPr bwMode="auto">
            <a:xfrm>
              <a:off x="4325" y="1754"/>
              <a:ext cx="144" cy="381"/>
            </a:xfrm>
            <a:prstGeom prst="rect">
              <a:avLst/>
            </a:prstGeom>
            <a:solidFill>
              <a:srgbClr val="FF00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grpSp>
      <p:grpSp>
        <p:nvGrpSpPr>
          <p:cNvPr id="4" name="Group 10"/>
          <p:cNvGrpSpPr>
            <a:grpSpLocks/>
          </p:cNvGrpSpPr>
          <p:nvPr/>
        </p:nvGrpSpPr>
        <p:grpSpPr bwMode="auto">
          <a:xfrm>
            <a:off x="4725565" y="2924944"/>
            <a:ext cx="533400" cy="431800"/>
            <a:chOff x="2716" y="458"/>
            <a:chExt cx="336" cy="272"/>
          </a:xfrm>
        </p:grpSpPr>
        <p:sp>
          <p:nvSpPr>
            <p:cNvPr id="39958" name="Line 11"/>
            <p:cNvSpPr>
              <a:spLocks noChangeShapeType="1"/>
            </p:cNvSpPr>
            <p:nvPr/>
          </p:nvSpPr>
          <p:spPr bwMode="auto">
            <a:xfrm flipH="1">
              <a:off x="2716" y="730"/>
              <a:ext cx="33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9" name="Text Box 12"/>
            <p:cNvSpPr txBox="1">
              <a:spLocks noChangeArrowheads="1"/>
            </p:cNvSpPr>
            <p:nvPr/>
          </p:nvSpPr>
          <p:spPr bwMode="auto">
            <a:xfrm>
              <a:off x="2822" y="458"/>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E</a:t>
              </a:r>
            </a:p>
          </p:txBody>
        </p:sp>
      </p:grpSp>
      <p:grpSp>
        <p:nvGrpSpPr>
          <p:cNvPr id="5" name="Group 13"/>
          <p:cNvGrpSpPr>
            <a:grpSpLocks/>
          </p:cNvGrpSpPr>
          <p:nvPr/>
        </p:nvGrpSpPr>
        <p:grpSpPr bwMode="auto">
          <a:xfrm>
            <a:off x="3065040" y="3798069"/>
            <a:ext cx="3841750" cy="1512888"/>
            <a:chOff x="1670" y="1008"/>
            <a:chExt cx="2420" cy="953"/>
          </a:xfrm>
        </p:grpSpPr>
        <p:sp>
          <p:nvSpPr>
            <p:cNvPr id="39952" name="Freeform 14"/>
            <p:cNvSpPr>
              <a:spLocks/>
            </p:cNvSpPr>
            <p:nvPr/>
          </p:nvSpPr>
          <p:spPr bwMode="auto">
            <a:xfrm>
              <a:off x="1670" y="1008"/>
              <a:ext cx="1104" cy="624"/>
            </a:xfrm>
            <a:custGeom>
              <a:avLst/>
              <a:gdLst>
                <a:gd name="T0" fmla="*/ 220 w 1056"/>
                <a:gd name="T1" fmla="*/ 0 h 624"/>
                <a:gd name="T2" fmla="*/ 0 w 1056"/>
                <a:gd name="T3" fmla="*/ 0 h 624"/>
                <a:gd name="T4" fmla="*/ 0 w 1056"/>
                <a:gd name="T5" fmla="*/ 624 h 624"/>
                <a:gd name="T6" fmla="*/ 1206 w 1056"/>
                <a:gd name="T7" fmla="*/ 624 h 624"/>
                <a:gd name="T8" fmla="*/ 0 60000 65536"/>
                <a:gd name="T9" fmla="*/ 0 60000 65536"/>
                <a:gd name="T10" fmla="*/ 0 60000 65536"/>
                <a:gd name="T11" fmla="*/ 0 60000 65536"/>
                <a:gd name="T12" fmla="*/ 0 w 1056"/>
                <a:gd name="T13" fmla="*/ 0 h 624"/>
                <a:gd name="T14" fmla="*/ 1056 w 1056"/>
                <a:gd name="T15" fmla="*/ 624 h 624"/>
              </a:gdLst>
              <a:ahLst/>
              <a:cxnLst>
                <a:cxn ang="T8">
                  <a:pos x="T0" y="T1"/>
                </a:cxn>
                <a:cxn ang="T9">
                  <a:pos x="T2" y="T3"/>
                </a:cxn>
                <a:cxn ang="T10">
                  <a:pos x="T4" y="T5"/>
                </a:cxn>
                <a:cxn ang="T11">
                  <a:pos x="T6" y="T7"/>
                </a:cxn>
              </a:cxnLst>
              <a:rect l="T12" t="T13" r="T14" b="T15"/>
              <a:pathLst>
                <a:path w="1056" h="624">
                  <a:moveTo>
                    <a:pt x="192" y="0"/>
                  </a:moveTo>
                  <a:lnTo>
                    <a:pt x="0" y="0"/>
                  </a:lnTo>
                  <a:lnTo>
                    <a:pt x="0" y="624"/>
                  </a:lnTo>
                  <a:lnTo>
                    <a:pt x="1056" y="62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39953" name="Freeform 15"/>
            <p:cNvSpPr>
              <a:spLocks/>
            </p:cNvSpPr>
            <p:nvPr/>
          </p:nvSpPr>
          <p:spPr bwMode="auto">
            <a:xfrm flipH="1">
              <a:off x="2904" y="1014"/>
              <a:ext cx="1186" cy="624"/>
            </a:xfrm>
            <a:custGeom>
              <a:avLst/>
              <a:gdLst>
                <a:gd name="T0" fmla="*/ 236 w 1056"/>
                <a:gd name="T1" fmla="*/ 0 h 624"/>
                <a:gd name="T2" fmla="*/ 0 w 1056"/>
                <a:gd name="T3" fmla="*/ 0 h 624"/>
                <a:gd name="T4" fmla="*/ 0 w 1056"/>
                <a:gd name="T5" fmla="*/ 624 h 624"/>
                <a:gd name="T6" fmla="*/ 1296 w 1056"/>
                <a:gd name="T7" fmla="*/ 624 h 624"/>
                <a:gd name="T8" fmla="*/ 0 60000 65536"/>
                <a:gd name="T9" fmla="*/ 0 60000 65536"/>
                <a:gd name="T10" fmla="*/ 0 60000 65536"/>
                <a:gd name="T11" fmla="*/ 0 60000 65536"/>
                <a:gd name="T12" fmla="*/ 0 w 1056"/>
                <a:gd name="T13" fmla="*/ 0 h 624"/>
                <a:gd name="T14" fmla="*/ 1056 w 1056"/>
                <a:gd name="T15" fmla="*/ 624 h 624"/>
              </a:gdLst>
              <a:ahLst/>
              <a:cxnLst>
                <a:cxn ang="T8">
                  <a:pos x="T0" y="T1"/>
                </a:cxn>
                <a:cxn ang="T9">
                  <a:pos x="T2" y="T3"/>
                </a:cxn>
                <a:cxn ang="T10">
                  <a:pos x="T4" y="T5"/>
                </a:cxn>
                <a:cxn ang="T11">
                  <a:pos x="T6" y="T7"/>
                </a:cxn>
              </a:cxnLst>
              <a:rect l="T12" t="T13" r="T14" b="T15"/>
              <a:pathLst>
                <a:path w="1056" h="624">
                  <a:moveTo>
                    <a:pt x="192" y="0"/>
                  </a:moveTo>
                  <a:lnTo>
                    <a:pt x="0" y="0"/>
                  </a:lnTo>
                  <a:lnTo>
                    <a:pt x="0" y="624"/>
                  </a:lnTo>
                  <a:lnTo>
                    <a:pt x="1056" y="62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nvGrpSpPr>
            <p:cNvPr id="39954" name="Group 16"/>
            <p:cNvGrpSpPr>
              <a:grpSpLocks/>
            </p:cNvGrpSpPr>
            <p:nvPr/>
          </p:nvGrpSpPr>
          <p:grpSpPr bwMode="auto">
            <a:xfrm>
              <a:off x="2784" y="1488"/>
              <a:ext cx="75" cy="288"/>
              <a:chOff x="2784" y="1488"/>
              <a:chExt cx="75" cy="288"/>
            </a:xfrm>
          </p:grpSpPr>
          <p:sp>
            <p:nvSpPr>
              <p:cNvPr id="39956" name="Line 17"/>
              <p:cNvSpPr>
                <a:spLocks noChangeShapeType="1"/>
              </p:cNvSpPr>
              <p:nvPr/>
            </p:nvSpPr>
            <p:spPr bwMode="auto">
              <a:xfrm>
                <a:off x="2784" y="1488"/>
                <a:ext cx="0" cy="28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57" name="Line 18"/>
              <p:cNvSpPr>
                <a:spLocks noChangeShapeType="1"/>
              </p:cNvSpPr>
              <p:nvPr/>
            </p:nvSpPr>
            <p:spPr bwMode="auto">
              <a:xfrm>
                <a:off x="2859" y="1566"/>
                <a:ext cx="0" cy="144"/>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9955" name="Text Box 22"/>
            <p:cNvSpPr txBox="1">
              <a:spLocks noChangeArrowheads="1"/>
            </p:cNvSpPr>
            <p:nvPr/>
          </p:nvSpPr>
          <p:spPr bwMode="auto">
            <a:xfrm>
              <a:off x="2736" y="1728"/>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p>
          </p:txBody>
        </p:sp>
      </p:grpSp>
      <p:sp>
        <p:nvSpPr>
          <p:cNvPr id="45079" name="Line 23"/>
          <p:cNvSpPr>
            <a:spLocks noChangeShapeType="1"/>
          </p:cNvSpPr>
          <p:nvPr/>
        </p:nvSpPr>
        <p:spPr bwMode="auto">
          <a:xfrm>
            <a:off x="3538115" y="4331469"/>
            <a:ext cx="3124200"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24"/>
          <p:cNvGrpSpPr>
            <a:grpSpLocks/>
          </p:cNvGrpSpPr>
          <p:nvPr/>
        </p:nvGrpSpPr>
        <p:grpSpPr bwMode="auto">
          <a:xfrm>
            <a:off x="4768428" y="3509144"/>
            <a:ext cx="476250" cy="590550"/>
            <a:chOff x="4174" y="1749"/>
            <a:chExt cx="300" cy="393"/>
          </a:xfrm>
        </p:grpSpPr>
        <p:sp>
          <p:nvSpPr>
            <p:cNvPr id="39950" name="Rectangle 25"/>
            <p:cNvSpPr>
              <a:spLocks noChangeArrowheads="1"/>
            </p:cNvSpPr>
            <p:nvPr/>
          </p:nvSpPr>
          <p:spPr bwMode="auto">
            <a:xfrm>
              <a:off x="4174" y="1749"/>
              <a:ext cx="86" cy="393"/>
            </a:xfrm>
            <a:prstGeom prst="rect">
              <a:avLst/>
            </a:prstGeom>
            <a:solidFill>
              <a:schemeClr val="accent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sp>
          <p:nvSpPr>
            <p:cNvPr id="39951" name="Rectangle 26"/>
            <p:cNvSpPr>
              <a:spLocks noChangeArrowheads="1"/>
            </p:cNvSpPr>
            <p:nvPr/>
          </p:nvSpPr>
          <p:spPr bwMode="auto">
            <a:xfrm>
              <a:off x="4388" y="1749"/>
              <a:ext cx="86" cy="393"/>
            </a:xfrm>
            <a:prstGeom prst="rect">
              <a:avLst/>
            </a:prstGeom>
            <a:solidFill>
              <a:schemeClr val="accent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zh-CN" altLang="en-US"/>
            </a:p>
          </p:txBody>
        </p:sp>
      </p:grpSp>
      <p:sp>
        <p:nvSpPr>
          <p:cNvPr id="45083" name="Text Box 27"/>
          <p:cNvSpPr txBox="1">
            <a:spLocks noChangeArrowheads="1"/>
          </p:cNvSpPr>
          <p:nvPr/>
        </p:nvSpPr>
        <p:spPr bwMode="auto">
          <a:xfrm>
            <a:off x="2911053" y="5314132"/>
            <a:ext cx="461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PN</a:t>
            </a:r>
            <a:r>
              <a:rPr kumimoji="1" lang="zh-CN" altLang="en-US" sz="2400" b="1">
                <a:solidFill>
                  <a:schemeClr val="tx2"/>
                </a:solidFill>
                <a:latin typeface="Times New Roman" pitchFamily="18" charset="0"/>
                <a:cs typeface="Times New Roman" pitchFamily="18" charset="0"/>
              </a:rPr>
              <a:t>结加正向偏压，导电（导通）</a:t>
            </a:r>
          </a:p>
        </p:txBody>
      </p:sp>
      <p:sp>
        <p:nvSpPr>
          <p:cNvPr id="45084" name="Line 28"/>
          <p:cNvSpPr>
            <a:spLocks noChangeShapeType="1"/>
          </p:cNvSpPr>
          <p:nvPr/>
        </p:nvSpPr>
        <p:spPr bwMode="auto">
          <a:xfrm>
            <a:off x="3903240" y="3683769"/>
            <a:ext cx="2286000" cy="0"/>
          </a:xfrm>
          <a:prstGeom prst="line">
            <a:avLst/>
          </a:prstGeom>
          <a:noFill/>
          <a:ln w="57150">
            <a:solidFill>
              <a:srgbClr val="000066"/>
            </a:solidFill>
            <a:prstDash val="dash"/>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5085" name="Rectangle 29"/>
          <p:cNvSpPr>
            <a:spLocks noChangeArrowheads="1"/>
          </p:cNvSpPr>
          <p:nvPr/>
        </p:nvSpPr>
        <p:spPr bwMode="auto">
          <a:xfrm>
            <a:off x="251520" y="2392363"/>
            <a:ext cx="847655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spAutoFit/>
          </a:bodyPr>
          <a:lstStyle/>
          <a:p>
            <a:pPr algn="just">
              <a:lnSpc>
                <a:spcPct val="150000"/>
              </a:lnSpc>
            </a:pPr>
            <a:r>
              <a:rPr kumimoji="1" lang="zh-CN" altLang="en-US" sz="2400" b="1" dirty="0">
                <a:solidFill>
                  <a:schemeClr val="tx2"/>
                </a:solidFill>
                <a:latin typeface="Times New Roman" pitchFamily="18" charset="0"/>
                <a:cs typeface="Times New Roman" pitchFamily="18" charset="0"/>
              </a:rPr>
              <a:t>内建电场受到削弱，空间电荷区变窄，载流子易于通过，因而产生导电现象（导通）。</a:t>
            </a:r>
          </a:p>
        </p:txBody>
      </p:sp>
      <p:sp>
        <p:nvSpPr>
          <p:cNvPr id="45086" name="Rectangle 30"/>
          <p:cNvSpPr>
            <a:spLocks noChangeArrowheads="1"/>
          </p:cNvSpPr>
          <p:nvPr/>
        </p:nvSpPr>
        <p:spPr bwMode="auto">
          <a:xfrm>
            <a:off x="755576" y="5805264"/>
            <a:ext cx="7691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p>
            <a:pPr algn="just"/>
            <a:r>
              <a:rPr kumimoji="1" lang="zh-CN" altLang="en-US" sz="2400" b="1" dirty="0">
                <a:solidFill>
                  <a:schemeClr val="tx2"/>
                </a:solidFill>
                <a:latin typeface="Times New Roman" pitchFamily="18" charset="0"/>
                <a:cs typeface="Times New Roman" pitchFamily="18" charset="0"/>
              </a:rPr>
              <a:t>这种只有一种方向导电的现象称为</a:t>
            </a:r>
            <a:r>
              <a:rPr kumimoji="1" lang="en-US" altLang="zh-CN" sz="2400" b="1" dirty="0">
                <a:solidFill>
                  <a:schemeClr val="tx2"/>
                </a:solidFill>
                <a:latin typeface="Times New Roman" pitchFamily="18" charset="0"/>
                <a:cs typeface="Times New Roman" pitchFamily="18" charset="0"/>
              </a:rPr>
              <a:t>PN</a:t>
            </a:r>
            <a:r>
              <a:rPr kumimoji="1" lang="zh-CN" altLang="en-US" sz="2400" b="1" dirty="0">
                <a:solidFill>
                  <a:schemeClr val="tx2"/>
                </a:solidFill>
                <a:latin typeface="Times New Roman" pitchFamily="18" charset="0"/>
                <a:cs typeface="Times New Roman" pitchFamily="18" charset="0"/>
              </a:rPr>
              <a:t>结的单向导电性。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across)">
                                      <p:cBhvr>
                                        <p:cTn id="11" dur="500"/>
                                        <p:tgtEl>
                                          <p:spTgt spid="3"/>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5079"/>
                                        </p:tgtEl>
                                        <p:attrNameLst>
                                          <p:attrName>style.visibility</p:attrName>
                                        </p:attrNameLst>
                                      </p:cBhvr>
                                      <p:to>
                                        <p:strVal val="visible"/>
                                      </p:to>
                                    </p:set>
                                    <p:animEffect transition="in" filter="wipe(left)">
                                      <p:cBhvr>
                                        <p:cTn id="23" dur="500"/>
                                        <p:tgtEl>
                                          <p:spTgt spid="4507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45085"/>
                                        </p:tgtEl>
                                        <p:attrNameLst>
                                          <p:attrName>style.visibility</p:attrName>
                                        </p:attrNameLst>
                                      </p:cBhvr>
                                      <p:to>
                                        <p:strVal val="visible"/>
                                      </p:to>
                                    </p:set>
                                  </p:childTnLst>
                                </p:cTn>
                              </p:par>
                            </p:childTnLst>
                          </p:cTn>
                        </p:par>
                        <p:par>
                          <p:cTn id="28" fill="hold" nodeType="afterGroup">
                            <p:stCondLst>
                              <p:cond delay="3701"/>
                            </p:stCondLst>
                            <p:childTnLst>
                              <p:par>
                                <p:cTn id="29" presetID="5" presetClass="entr" presetSubtype="1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heckerboard(across)">
                                      <p:cBhvr>
                                        <p:cTn id="31" dur="500"/>
                                        <p:tgtEl>
                                          <p:spTgt spid="7"/>
                                        </p:tgtEl>
                                      </p:cBhvr>
                                    </p:animEffect>
                                  </p:childTnLst>
                                </p:cTn>
                              </p:par>
                            </p:childTnLst>
                          </p:cTn>
                        </p:par>
                        <p:par>
                          <p:cTn id="32" fill="hold" nodeType="afterGroup">
                            <p:stCondLst>
                              <p:cond delay="4201"/>
                            </p:stCondLst>
                            <p:childTnLst>
                              <p:par>
                                <p:cTn id="33" presetID="22" presetClass="entr" presetSubtype="8" fill="hold" grpId="0" nodeType="afterEffect">
                                  <p:stCondLst>
                                    <p:cond delay="0"/>
                                  </p:stCondLst>
                                  <p:iterate type="lt">
                                    <p:tmPct val="100000"/>
                                  </p:iterate>
                                  <p:childTnLst>
                                    <p:set>
                                      <p:cBhvr>
                                        <p:cTn id="34" dur="1" fill="hold">
                                          <p:stCondLst>
                                            <p:cond delay="0"/>
                                          </p:stCondLst>
                                        </p:cTn>
                                        <p:tgtEl>
                                          <p:spTgt spid="45083"/>
                                        </p:tgtEl>
                                        <p:attrNameLst>
                                          <p:attrName>style.visibility</p:attrName>
                                        </p:attrNameLst>
                                      </p:cBhvr>
                                      <p:to>
                                        <p:strVal val="visible"/>
                                      </p:to>
                                    </p:set>
                                    <p:animEffect transition="in" filter="wipe(left)">
                                      <p:cBhvr>
                                        <p:cTn id="35" dur="75"/>
                                        <p:tgtEl>
                                          <p:spTgt spid="45083"/>
                                        </p:tgtEl>
                                      </p:cBhvr>
                                    </p:animEffect>
                                  </p:childTnLst>
                                </p:cTn>
                              </p:par>
                            </p:childTnLst>
                          </p:cTn>
                        </p:par>
                        <p:par>
                          <p:cTn id="36" fill="hold" nodeType="afterGroup">
                            <p:stCondLst>
                              <p:cond delay="5326"/>
                            </p:stCondLst>
                            <p:childTnLst>
                              <p:par>
                                <p:cTn id="37" presetID="22" presetClass="entr" presetSubtype="8" fill="hold" grpId="0" nodeType="afterEffect">
                                  <p:stCondLst>
                                    <p:cond delay="0"/>
                                  </p:stCondLst>
                                  <p:childTnLst>
                                    <p:set>
                                      <p:cBhvr>
                                        <p:cTn id="38" dur="1" fill="hold">
                                          <p:stCondLst>
                                            <p:cond delay="0"/>
                                          </p:stCondLst>
                                        </p:cTn>
                                        <p:tgtEl>
                                          <p:spTgt spid="45084"/>
                                        </p:tgtEl>
                                        <p:attrNameLst>
                                          <p:attrName>style.visibility</p:attrName>
                                        </p:attrNameLst>
                                      </p:cBhvr>
                                      <p:to>
                                        <p:strVal val="visible"/>
                                      </p:to>
                                    </p:set>
                                    <p:animEffect transition="in" filter="wipe(left)">
                                      <p:cBhvr>
                                        <p:cTn id="39" dur="500"/>
                                        <p:tgtEl>
                                          <p:spTgt spid="4508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5086"/>
                                        </p:tgtEl>
                                        <p:attrNameLst>
                                          <p:attrName>style.visibility</p:attrName>
                                        </p:attrNameLst>
                                      </p:cBhvr>
                                      <p:to>
                                        <p:strVal val="visible"/>
                                      </p:to>
                                    </p:set>
                                    <p:animEffect transition="in" filter="wipe(left)">
                                      <p:cBhvr>
                                        <p:cTn id="44" dur="1000"/>
                                        <p:tgtEl>
                                          <p:spTgt spid="45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79" grpId="0" animBg="1"/>
      <p:bldP spid="45083" grpId="0" autoUpdateAnimBg="0"/>
      <p:bldP spid="45084" grpId="0" animBg="1"/>
      <p:bldP spid="45085" grpId="0"/>
      <p:bldP spid="450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13</a:t>
            </a:r>
            <a:r>
              <a:rPr lang="zh-CN" altLang="en-US" sz="3200" smtClean="0">
                <a:ea typeface="宋体" charset="-122"/>
              </a:rPr>
              <a:t>）</a:t>
            </a:r>
            <a:endParaRPr lang="zh-CN" altLang="en-US" sz="3600" smtClean="0">
              <a:ea typeface="楷体_GB2312" pitchFamily="49" charset="-122"/>
            </a:endParaRPr>
          </a:p>
        </p:txBody>
      </p:sp>
      <p:sp>
        <p:nvSpPr>
          <p:cNvPr id="4" name="灯片编号占位符 3"/>
          <p:cNvSpPr>
            <a:spLocks noGrp="1"/>
          </p:cNvSpPr>
          <p:nvPr>
            <p:ph type="sldNum" sz="quarter" idx="12"/>
          </p:nvPr>
        </p:nvSpPr>
        <p:spPr/>
        <p:txBody>
          <a:bodyPr/>
          <a:lstStyle/>
          <a:p>
            <a:pPr>
              <a:defRPr/>
            </a:pPr>
            <a:fld id="{D6763493-88BC-4F6A-91CB-961B18CAE9A5}" type="slidenum">
              <a:rPr lang="zh-CN" altLang="en-US" smtClean="0"/>
              <a:pPr>
                <a:defRPr/>
              </a:pPr>
              <a:t>17</a:t>
            </a:fld>
            <a:endParaRPr lang="zh-CN" altLang="en-US"/>
          </a:p>
        </p:txBody>
      </p:sp>
      <p:sp>
        <p:nvSpPr>
          <p:cNvPr id="40963" name="Rectangle 3"/>
          <p:cNvSpPr>
            <a:spLocks noGrp="1" noChangeArrowheads="1"/>
          </p:cNvSpPr>
          <p:nvPr>
            <p:ph sz="quarter" idx="4294967295"/>
          </p:nvPr>
        </p:nvSpPr>
        <p:spPr>
          <a:xfrm>
            <a:off x="0" y="765175"/>
            <a:ext cx="8891588" cy="5543550"/>
          </a:xfrm>
        </p:spPr>
        <p:txBody>
          <a:bodyPr/>
          <a:lstStyle/>
          <a:p>
            <a:pPr eaLnBrk="1" hangingPunct="1"/>
            <a:r>
              <a:rPr lang="zh-CN" altLang="en-US" dirty="0" smtClean="0">
                <a:ea typeface="宋体" charset="-122"/>
              </a:rPr>
              <a:t>半导体二极管</a:t>
            </a:r>
          </a:p>
          <a:p>
            <a:pPr lvl="1" eaLnBrk="1" hangingPunct="1">
              <a:lnSpc>
                <a:spcPct val="150000"/>
              </a:lnSpc>
            </a:pPr>
            <a:r>
              <a:rPr lang="zh-CN" altLang="en-US" sz="2400" dirty="0" smtClean="0"/>
              <a:t>半导体二极管的电路符号与基本结构</a:t>
            </a:r>
          </a:p>
          <a:p>
            <a:pPr lvl="1" eaLnBrk="1" hangingPunct="1">
              <a:lnSpc>
                <a:spcPct val="150000"/>
              </a:lnSpc>
              <a:buFont typeface="Wingdings" pitchFamily="2" charset="2"/>
              <a:buNone/>
            </a:pPr>
            <a:r>
              <a:rPr lang="zh-CN" altLang="en-US" sz="2400" dirty="0" smtClean="0"/>
              <a:t>    半导体二极管内部就是一个</a:t>
            </a:r>
            <a:r>
              <a:rPr lang="en-US" altLang="zh-CN" sz="2400" dirty="0" smtClean="0"/>
              <a:t>PN</a:t>
            </a:r>
            <a:r>
              <a:rPr lang="zh-CN" altLang="en-US" sz="2400" dirty="0" smtClean="0"/>
              <a:t>结，将其封装并接出两个引出端，从 </a:t>
            </a:r>
            <a:r>
              <a:rPr lang="en-US" altLang="zh-CN" sz="2400" dirty="0" smtClean="0"/>
              <a:t>P </a:t>
            </a:r>
            <a:r>
              <a:rPr lang="zh-CN" altLang="en-US" sz="2400" dirty="0" smtClean="0"/>
              <a:t>区引出的端称为阳极（正极），从 </a:t>
            </a:r>
            <a:r>
              <a:rPr lang="en-US" altLang="zh-CN" sz="2400" dirty="0" smtClean="0"/>
              <a:t>N </a:t>
            </a:r>
            <a:r>
              <a:rPr lang="zh-CN" altLang="en-US" sz="2400" dirty="0" smtClean="0"/>
              <a:t>区引出的端称为阴极（负极）。电路符号如图所示。</a:t>
            </a:r>
          </a:p>
          <a:p>
            <a:pPr lvl="1" eaLnBrk="1" hangingPunct="1">
              <a:buFont typeface="Wingdings" pitchFamily="2" charset="2"/>
              <a:buNone/>
            </a:pPr>
            <a:endParaRPr lang="en-US" altLang="zh-CN" dirty="0" smtClean="0"/>
          </a:p>
        </p:txBody>
      </p:sp>
      <p:grpSp>
        <p:nvGrpSpPr>
          <p:cNvPr id="2" name="Group 31"/>
          <p:cNvGrpSpPr>
            <a:grpSpLocks/>
          </p:cNvGrpSpPr>
          <p:nvPr/>
        </p:nvGrpSpPr>
        <p:grpSpPr bwMode="auto">
          <a:xfrm rot="5400000" flipH="1">
            <a:off x="7223126" y="3435350"/>
            <a:ext cx="457200" cy="1044575"/>
            <a:chOff x="3264" y="1452"/>
            <a:chExt cx="288" cy="658"/>
          </a:xfrm>
        </p:grpSpPr>
        <p:sp>
          <p:nvSpPr>
            <p:cNvPr id="40978" name="AutoShape 32"/>
            <p:cNvSpPr>
              <a:spLocks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79" name="Line 33"/>
            <p:cNvSpPr>
              <a:spLocks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80" name="Line 34"/>
            <p:cNvSpPr>
              <a:spLocks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6531" name="Text Box 35"/>
          <p:cNvSpPr txBox="1">
            <a:spLocks noChangeArrowheads="1"/>
          </p:cNvSpPr>
          <p:nvPr/>
        </p:nvSpPr>
        <p:spPr bwMode="auto">
          <a:xfrm>
            <a:off x="6151563" y="3729038"/>
            <a:ext cx="933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阳极</a:t>
            </a:r>
          </a:p>
        </p:txBody>
      </p:sp>
      <p:sp>
        <p:nvSpPr>
          <p:cNvPr id="106532" name="Text Box 36"/>
          <p:cNvSpPr txBox="1">
            <a:spLocks noChangeArrowheads="1"/>
          </p:cNvSpPr>
          <p:nvPr/>
        </p:nvSpPr>
        <p:spPr bwMode="auto">
          <a:xfrm>
            <a:off x="8132763" y="3729038"/>
            <a:ext cx="10112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阴极</a:t>
            </a:r>
          </a:p>
        </p:txBody>
      </p:sp>
      <p:sp>
        <p:nvSpPr>
          <p:cNvPr id="106533" name="Text Box 37"/>
          <p:cNvSpPr txBox="1">
            <a:spLocks noChangeArrowheads="1"/>
          </p:cNvSpPr>
          <p:nvPr/>
        </p:nvSpPr>
        <p:spPr bwMode="auto">
          <a:xfrm>
            <a:off x="7329488" y="3271838"/>
            <a:ext cx="350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latin typeface="Times New Roman" pitchFamily="18" charset="0"/>
                <a:cs typeface="Times New Roman" pitchFamily="18" charset="0"/>
              </a:rPr>
              <a:t>D</a:t>
            </a:r>
          </a:p>
        </p:txBody>
      </p:sp>
      <p:sp>
        <p:nvSpPr>
          <p:cNvPr id="106534" name="Text Box 38"/>
          <p:cNvSpPr txBox="1">
            <a:spLocks noChangeArrowheads="1"/>
          </p:cNvSpPr>
          <p:nvPr/>
        </p:nvSpPr>
        <p:spPr bwMode="auto">
          <a:xfrm>
            <a:off x="6338888" y="4359275"/>
            <a:ext cx="2497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二极管电路符号</a:t>
            </a:r>
          </a:p>
        </p:txBody>
      </p:sp>
      <p:sp>
        <p:nvSpPr>
          <p:cNvPr id="106535" name="Text Box 39"/>
          <p:cNvSpPr txBox="1">
            <a:spLocks noChangeArrowheads="1"/>
          </p:cNvSpPr>
          <p:nvPr/>
        </p:nvSpPr>
        <p:spPr bwMode="auto">
          <a:xfrm>
            <a:off x="1065213" y="3467100"/>
            <a:ext cx="4664075"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a:solidFill>
                  <a:schemeClr val="tx2"/>
                </a:solidFill>
                <a:latin typeface="Times New Roman" pitchFamily="18" charset="0"/>
                <a:cs typeface="Times New Roman" pitchFamily="18" charset="0"/>
              </a:rPr>
              <a:t>根据</a:t>
            </a:r>
            <a:r>
              <a:rPr kumimoji="1" lang="en-US" altLang="zh-CN" sz="2400" b="1">
                <a:solidFill>
                  <a:schemeClr val="tx2"/>
                </a:solidFill>
                <a:latin typeface="Times New Roman" pitchFamily="18" charset="0"/>
                <a:cs typeface="Times New Roman" pitchFamily="18" charset="0"/>
              </a:rPr>
              <a:t>PN</a:t>
            </a:r>
            <a:r>
              <a:rPr kumimoji="1" lang="zh-CN" altLang="en-US" sz="2400" b="1">
                <a:solidFill>
                  <a:schemeClr val="tx2"/>
                </a:solidFill>
                <a:latin typeface="Times New Roman" pitchFamily="18" charset="0"/>
                <a:cs typeface="Times New Roman" pitchFamily="18" charset="0"/>
              </a:rPr>
              <a:t>结的单向导电性，二极管只有当阳极电位高于阴极电位时，才能按箭头方向导通电流。</a:t>
            </a:r>
          </a:p>
        </p:txBody>
      </p:sp>
      <p:sp>
        <p:nvSpPr>
          <p:cNvPr id="106536" name="Text Box 40"/>
          <p:cNvSpPr txBox="1">
            <a:spLocks noChangeArrowheads="1"/>
          </p:cNvSpPr>
          <p:nvPr/>
        </p:nvSpPr>
        <p:spPr bwMode="auto">
          <a:xfrm>
            <a:off x="573088" y="5383213"/>
            <a:ext cx="736758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a:solidFill>
                  <a:schemeClr val="tx2"/>
                </a:solidFill>
                <a:latin typeface="Times New Roman" pitchFamily="18" charset="0"/>
                <a:cs typeface="Times New Roman" pitchFamily="18" charset="0"/>
              </a:rPr>
              <a:t>符号箭头指示方向为正，色点则表示该端为正极。</a:t>
            </a:r>
          </a:p>
        </p:txBody>
      </p:sp>
      <p:sp>
        <p:nvSpPr>
          <p:cNvPr id="106537" name="Text Box 41"/>
          <p:cNvSpPr txBox="1">
            <a:spLocks noChangeArrowheads="1"/>
          </p:cNvSpPr>
          <p:nvPr/>
        </p:nvSpPr>
        <p:spPr bwMode="auto">
          <a:xfrm>
            <a:off x="446088" y="4941888"/>
            <a:ext cx="598805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zh-CN" sz="2400" b="1">
                <a:solidFill>
                  <a:schemeClr val="tx2"/>
                </a:solidFill>
                <a:latin typeface="Times New Roman" pitchFamily="18" charset="0"/>
                <a:cs typeface="Times New Roman" pitchFamily="18" charset="0"/>
              </a:rPr>
              <a:t>为了防止使用时极性接错，管壳上标有 “</a:t>
            </a:r>
            <a:endParaRPr kumimoji="1" lang="zh-CN" altLang="en-US" sz="2400" b="1">
              <a:solidFill>
                <a:schemeClr val="tx2"/>
              </a:solidFill>
              <a:latin typeface="Times New Roman" pitchFamily="18" charset="0"/>
              <a:cs typeface="Times New Roman" pitchFamily="18" charset="0"/>
            </a:endParaRPr>
          </a:p>
        </p:txBody>
      </p:sp>
      <p:grpSp>
        <p:nvGrpSpPr>
          <p:cNvPr id="3" name="Group 42"/>
          <p:cNvGrpSpPr>
            <a:grpSpLocks/>
          </p:cNvGrpSpPr>
          <p:nvPr/>
        </p:nvGrpSpPr>
        <p:grpSpPr bwMode="auto">
          <a:xfrm rot="5400000" flipH="1">
            <a:off x="6489701" y="5032375"/>
            <a:ext cx="228600" cy="511175"/>
            <a:chOff x="3264" y="1452"/>
            <a:chExt cx="288" cy="658"/>
          </a:xfrm>
        </p:grpSpPr>
        <p:sp>
          <p:nvSpPr>
            <p:cNvPr id="40975" name="AutoShape 43"/>
            <p:cNvSpPr>
              <a:spLocks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0976" name="Line 44"/>
            <p:cNvSpPr>
              <a:spLocks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77" name="Line 45"/>
            <p:cNvSpPr>
              <a:spLocks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6542" name="Rectangle 46"/>
          <p:cNvSpPr>
            <a:spLocks noChangeArrowheads="1"/>
          </p:cNvSpPr>
          <p:nvPr/>
        </p:nvSpPr>
        <p:spPr bwMode="auto">
          <a:xfrm>
            <a:off x="6846888" y="4932363"/>
            <a:ext cx="254158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en-US" altLang="zh-CN" sz="2400" b="1">
                <a:solidFill>
                  <a:schemeClr val="tx2"/>
                </a:solidFill>
                <a:latin typeface="Times New Roman" pitchFamily="18" charset="0"/>
                <a:cs typeface="Times New Roman" pitchFamily="18" charset="0"/>
              </a:rPr>
              <a:t>” </a:t>
            </a:r>
            <a:r>
              <a:rPr kumimoji="1" lang="zh-CN" altLang="en-US" sz="2400" b="1">
                <a:solidFill>
                  <a:schemeClr val="tx2"/>
                </a:solidFill>
                <a:latin typeface="Times New Roman" pitchFamily="18" charset="0"/>
                <a:cs typeface="Times New Roman" pitchFamily="18" charset="0"/>
              </a:rPr>
              <a:t>符号或色点，</a:t>
            </a:r>
          </a:p>
        </p:txBody>
      </p:sp>
      <p:sp>
        <p:nvSpPr>
          <p:cNvPr id="106543" name="Text Box 47"/>
          <p:cNvSpPr txBox="1">
            <a:spLocks noChangeArrowheads="1"/>
          </p:cNvSpPr>
          <p:nvPr/>
        </p:nvSpPr>
        <p:spPr bwMode="auto">
          <a:xfrm>
            <a:off x="742950" y="4992688"/>
            <a:ext cx="6507163" cy="1052512"/>
          </a:xfrm>
          <a:prstGeom prst="rect">
            <a:avLst/>
          </a:prstGeom>
          <a:solidFill>
            <a:srgbClr val="DDDDDD"/>
          </a:solidFill>
          <a:ln w="38100">
            <a:solidFill>
              <a:srgbClr val="FF0000"/>
            </a:solid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a:solidFill>
                  <a:schemeClr val="tx2"/>
                </a:solidFill>
                <a:latin typeface="Times New Roman" pitchFamily="18" charset="0"/>
                <a:cs typeface="Times New Roman" pitchFamily="18" charset="0"/>
              </a:rPr>
              <a:t>如果二极管极性接错，不仅造成电路无法正常工作，还会烧坏二极管及电路中其他元件。</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4" presetClass="entr" presetSubtype="32" fill="hold" grpId="0" nodeType="afterEffect">
                                  <p:stCondLst>
                                    <p:cond delay="0"/>
                                  </p:stCondLst>
                                  <p:childTnLst>
                                    <p:set>
                                      <p:cBhvr>
                                        <p:cTn id="9" dur="1" fill="hold">
                                          <p:stCondLst>
                                            <p:cond delay="0"/>
                                          </p:stCondLst>
                                        </p:cTn>
                                        <p:tgtEl>
                                          <p:spTgt spid="106534"/>
                                        </p:tgtEl>
                                        <p:attrNameLst>
                                          <p:attrName>style.visibility</p:attrName>
                                        </p:attrNameLst>
                                      </p:cBhvr>
                                      <p:to>
                                        <p:strVal val="visible"/>
                                      </p:to>
                                    </p:set>
                                    <p:animEffect transition="in" filter="box(out)">
                                      <p:cBhvr>
                                        <p:cTn id="10" dur="500"/>
                                        <p:tgtEl>
                                          <p:spTgt spid="106534"/>
                                        </p:tgtEl>
                                      </p:cBhvr>
                                    </p:animEffect>
                                  </p:childTnLst>
                                </p:cTn>
                              </p:par>
                            </p:childTnLst>
                          </p:cTn>
                        </p:par>
                        <p:par>
                          <p:cTn id="11" fill="hold" nodeType="afterGroup">
                            <p:stCondLst>
                              <p:cond delay="1000"/>
                            </p:stCondLst>
                            <p:childTnLst>
                              <p:par>
                                <p:cTn id="12" presetID="22" presetClass="entr" presetSubtype="8" fill="hold" grpId="0" nodeType="afterEffect">
                                  <p:stCondLst>
                                    <p:cond delay="0"/>
                                  </p:stCondLst>
                                  <p:iterate type="lt">
                                    <p:tmPct val="100000"/>
                                  </p:iterate>
                                  <p:childTnLst>
                                    <p:set>
                                      <p:cBhvr>
                                        <p:cTn id="13" dur="1" fill="hold">
                                          <p:stCondLst>
                                            <p:cond delay="0"/>
                                          </p:stCondLst>
                                        </p:cTn>
                                        <p:tgtEl>
                                          <p:spTgt spid="106531"/>
                                        </p:tgtEl>
                                        <p:attrNameLst>
                                          <p:attrName>style.visibility</p:attrName>
                                        </p:attrNameLst>
                                      </p:cBhvr>
                                      <p:to>
                                        <p:strVal val="visible"/>
                                      </p:to>
                                    </p:set>
                                    <p:animEffect transition="in" filter="wipe(left)">
                                      <p:cBhvr>
                                        <p:cTn id="14" dur="75"/>
                                        <p:tgtEl>
                                          <p:spTgt spid="106531"/>
                                        </p:tgtEl>
                                      </p:cBhvr>
                                    </p:animEffect>
                                  </p:childTnLst>
                                </p:cTn>
                              </p:par>
                            </p:childTnLst>
                          </p:cTn>
                        </p:par>
                        <p:par>
                          <p:cTn id="15" fill="hold" nodeType="afterGroup">
                            <p:stCondLst>
                              <p:cond delay="1150"/>
                            </p:stCondLst>
                            <p:childTnLst>
                              <p:par>
                                <p:cTn id="16" presetID="22" presetClass="entr" presetSubtype="8" fill="hold" grpId="0" nodeType="afterEffect">
                                  <p:stCondLst>
                                    <p:cond delay="0"/>
                                  </p:stCondLst>
                                  <p:iterate type="lt">
                                    <p:tmPct val="100000"/>
                                  </p:iterate>
                                  <p:childTnLst>
                                    <p:set>
                                      <p:cBhvr>
                                        <p:cTn id="17" dur="1" fill="hold">
                                          <p:stCondLst>
                                            <p:cond delay="0"/>
                                          </p:stCondLst>
                                        </p:cTn>
                                        <p:tgtEl>
                                          <p:spTgt spid="106532"/>
                                        </p:tgtEl>
                                        <p:attrNameLst>
                                          <p:attrName>style.visibility</p:attrName>
                                        </p:attrNameLst>
                                      </p:cBhvr>
                                      <p:to>
                                        <p:strVal val="visible"/>
                                      </p:to>
                                    </p:set>
                                    <p:animEffect transition="in" filter="wipe(left)">
                                      <p:cBhvr>
                                        <p:cTn id="18" dur="75"/>
                                        <p:tgtEl>
                                          <p:spTgt spid="106532"/>
                                        </p:tgtEl>
                                      </p:cBhvr>
                                    </p:animEffect>
                                  </p:childTnLst>
                                </p:cTn>
                              </p:par>
                            </p:childTnLst>
                          </p:cTn>
                        </p:par>
                        <p:par>
                          <p:cTn id="19" fill="hold" nodeType="afterGroup">
                            <p:stCondLst>
                              <p:cond delay="1300"/>
                            </p:stCondLst>
                            <p:childTnLst>
                              <p:par>
                                <p:cTn id="20" presetID="22" presetClass="entr" presetSubtype="8" fill="hold" grpId="0" nodeType="afterEffect">
                                  <p:stCondLst>
                                    <p:cond delay="0"/>
                                  </p:stCondLst>
                                  <p:iterate type="lt">
                                    <p:tmPct val="100000"/>
                                  </p:iterate>
                                  <p:childTnLst>
                                    <p:set>
                                      <p:cBhvr>
                                        <p:cTn id="21" dur="1" fill="hold">
                                          <p:stCondLst>
                                            <p:cond delay="0"/>
                                          </p:stCondLst>
                                        </p:cTn>
                                        <p:tgtEl>
                                          <p:spTgt spid="106533"/>
                                        </p:tgtEl>
                                        <p:attrNameLst>
                                          <p:attrName>style.visibility</p:attrName>
                                        </p:attrNameLst>
                                      </p:cBhvr>
                                      <p:to>
                                        <p:strVal val="visible"/>
                                      </p:to>
                                    </p:set>
                                    <p:animEffect transition="in" filter="wipe(left)">
                                      <p:cBhvr>
                                        <p:cTn id="22" dur="75"/>
                                        <p:tgtEl>
                                          <p:spTgt spid="1065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106535"/>
                                        </p:tgtEl>
                                        <p:attrNameLst>
                                          <p:attrName>style.visibility</p:attrName>
                                        </p:attrNameLst>
                                      </p:cBhvr>
                                      <p:to>
                                        <p:strVal val="visible"/>
                                      </p:to>
                                    </p:set>
                                    <p:animEffect transition="in" filter="wipe(left)">
                                      <p:cBhvr>
                                        <p:cTn id="27" dur="75"/>
                                        <p:tgtEl>
                                          <p:spTgt spid="106535"/>
                                        </p:tgtEl>
                                      </p:cBhvr>
                                    </p:animEffect>
                                  </p:childTnLst>
                                </p:cTn>
                              </p:par>
                            </p:childTnLst>
                          </p:cTn>
                        </p:par>
                        <p:par>
                          <p:cTn id="28" fill="hold" nodeType="afterGroup">
                            <p:stCondLst>
                              <p:cond delay="3150"/>
                            </p:stCondLst>
                            <p:childTnLst>
                              <p:par>
                                <p:cTn id="29" presetID="1" presetClass="entr" presetSubtype="0" fill="hold" grpId="0" nodeType="afterEffect">
                                  <p:stCondLst>
                                    <p:cond delay="0"/>
                                  </p:stCondLst>
                                  <p:iterate type="lt">
                                    <p:tmAbs val="75"/>
                                  </p:iterate>
                                  <p:childTnLst>
                                    <p:set>
                                      <p:cBhvr>
                                        <p:cTn id="30" dur="1" fill="hold">
                                          <p:stCondLst>
                                            <p:cond delay="74"/>
                                          </p:stCondLst>
                                        </p:cTn>
                                        <p:tgtEl>
                                          <p:spTgt spid="106537"/>
                                        </p:tgtEl>
                                        <p:attrNameLst>
                                          <p:attrName>style.visibility</p:attrName>
                                        </p:attrNameLst>
                                      </p:cBhvr>
                                      <p:to>
                                        <p:strVal val="visible"/>
                                      </p:to>
                                    </p:set>
                                  </p:childTnLst>
                                </p:cTn>
                              </p:par>
                            </p:childTnLst>
                          </p:cTn>
                        </p:par>
                        <p:par>
                          <p:cTn id="31" fill="hold" nodeType="afterGroup">
                            <p:stCondLst>
                              <p:cond delay="450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par>
                          <p:cTn id="35" fill="hold" nodeType="afterGroup">
                            <p:stCondLst>
                              <p:cond delay="5000"/>
                            </p:stCondLst>
                            <p:childTnLst>
                              <p:par>
                                <p:cTn id="36" presetID="1" presetClass="entr" presetSubtype="0" fill="hold" grpId="0" nodeType="afterEffect">
                                  <p:stCondLst>
                                    <p:cond delay="0"/>
                                  </p:stCondLst>
                                  <p:iterate type="lt">
                                    <p:tmAbs val="75"/>
                                  </p:iterate>
                                  <p:childTnLst>
                                    <p:set>
                                      <p:cBhvr>
                                        <p:cTn id="37" dur="1" fill="hold">
                                          <p:stCondLst>
                                            <p:cond delay="74"/>
                                          </p:stCondLst>
                                        </p:cTn>
                                        <p:tgtEl>
                                          <p:spTgt spid="106542"/>
                                        </p:tgtEl>
                                        <p:attrNameLst>
                                          <p:attrName>style.visibility</p:attrName>
                                        </p:attrNameLst>
                                      </p:cBhvr>
                                      <p:to>
                                        <p:strVal val="visible"/>
                                      </p:to>
                                    </p:set>
                                  </p:childTnLst>
                                </p:cTn>
                              </p:par>
                            </p:childTnLst>
                          </p:cTn>
                        </p:par>
                        <p:par>
                          <p:cTn id="38" fill="hold" nodeType="afterGroup">
                            <p:stCondLst>
                              <p:cond delay="5525"/>
                            </p:stCondLst>
                            <p:childTnLst>
                              <p:par>
                                <p:cTn id="39" presetID="1" presetClass="entr" presetSubtype="0" fill="hold" grpId="0" nodeType="afterEffect">
                                  <p:stCondLst>
                                    <p:cond delay="0"/>
                                  </p:stCondLst>
                                  <p:iterate type="lt">
                                    <p:tmAbs val="75"/>
                                  </p:iterate>
                                  <p:childTnLst>
                                    <p:set>
                                      <p:cBhvr>
                                        <p:cTn id="40" dur="1" fill="hold">
                                          <p:stCondLst>
                                            <p:cond delay="74"/>
                                          </p:stCondLst>
                                        </p:cTn>
                                        <p:tgtEl>
                                          <p:spTgt spid="10653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iterate type="lt">
                                    <p:tmPct val="100000"/>
                                  </p:iterate>
                                  <p:childTnLst>
                                    <p:set>
                                      <p:cBhvr>
                                        <p:cTn id="44" dur="1" fill="hold">
                                          <p:stCondLst>
                                            <p:cond delay="0"/>
                                          </p:stCondLst>
                                        </p:cTn>
                                        <p:tgtEl>
                                          <p:spTgt spid="106543"/>
                                        </p:tgtEl>
                                        <p:attrNameLst>
                                          <p:attrName>style.visibility</p:attrName>
                                        </p:attrNameLst>
                                      </p:cBhvr>
                                      <p:to>
                                        <p:strVal val="visible"/>
                                      </p:to>
                                    </p:set>
                                    <p:animEffect transition="in" filter="wipe(left)">
                                      <p:cBhvr>
                                        <p:cTn id="45" dur="75"/>
                                        <p:tgtEl>
                                          <p:spTgt spid="106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31" grpId="0" autoUpdateAnimBg="0"/>
      <p:bldP spid="106532" grpId="0" autoUpdateAnimBg="0"/>
      <p:bldP spid="106533" grpId="0" autoUpdateAnimBg="0"/>
      <p:bldP spid="106534" grpId="0" autoUpdateAnimBg="0"/>
      <p:bldP spid="106535" grpId="0" autoUpdateAnimBg="0"/>
      <p:bldP spid="106536" grpId="0" autoUpdateAnimBg="0"/>
      <p:bldP spid="106537" grpId="0" autoUpdateAnimBg="0"/>
      <p:bldP spid="106542" grpId="0" autoUpdateAnimBg="0"/>
      <p:bldP spid="106543"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14</a:t>
            </a:r>
            <a:r>
              <a:rPr lang="zh-CN" altLang="en-US" sz="3200" smtClean="0">
                <a:ea typeface="宋体" charset="-122"/>
              </a:rPr>
              <a:t>）</a:t>
            </a:r>
            <a:endParaRPr lang="zh-CN" altLang="en-US" sz="3600" smtClean="0">
              <a:ea typeface="楷体_GB2312" pitchFamily="49" charset="-122"/>
            </a:endParaRPr>
          </a:p>
        </p:txBody>
      </p:sp>
      <p:sp>
        <p:nvSpPr>
          <p:cNvPr id="4" name="灯片编号占位符 3"/>
          <p:cNvSpPr>
            <a:spLocks noGrp="1"/>
          </p:cNvSpPr>
          <p:nvPr>
            <p:ph type="sldNum" sz="quarter" idx="12"/>
          </p:nvPr>
        </p:nvSpPr>
        <p:spPr/>
        <p:txBody>
          <a:bodyPr/>
          <a:lstStyle/>
          <a:p>
            <a:pPr>
              <a:defRPr/>
            </a:pPr>
            <a:fld id="{D6763493-88BC-4F6A-91CB-961B18CAE9A5}" type="slidenum">
              <a:rPr lang="zh-CN" altLang="en-US" smtClean="0"/>
              <a:pPr>
                <a:defRPr/>
              </a:pPr>
              <a:t>18</a:t>
            </a:fld>
            <a:endParaRPr lang="zh-CN" altLang="en-US"/>
          </a:p>
        </p:txBody>
      </p:sp>
      <p:sp>
        <p:nvSpPr>
          <p:cNvPr id="41987" name="Rectangle 3"/>
          <p:cNvSpPr>
            <a:spLocks noGrp="1" noChangeArrowheads="1"/>
          </p:cNvSpPr>
          <p:nvPr>
            <p:ph sz="quarter" idx="4294967295"/>
          </p:nvPr>
        </p:nvSpPr>
        <p:spPr>
          <a:xfrm>
            <a:off x="0" y="765175"/>
            <a:ext cx="8891588" cy="5543550"/>
          </a:xfrm>
        </p:spPr>
        <p:txBody>
          <a:bodyPr/>
          <a:lstStyle/>
          <a:p>
            <a:pPr lvl="1" eaLnBrk="1" hangingPunct="1"/>
            <a:r>
              <a:rPr lang="zh-CN" altLang="en-US" smtClean="0"/>
              <a:t>二极管的基本结构</a:t>
            </a:r>
          </a:p>
        </p:txBody>
      </p:sp>
      <p:grpSp>
        <p:nvGrpSpPr>
          <p:cNvPr id="2" name="Group 31"/>
          <p:cNvGrpSpPr>
            <a:grpSpLocks/>
          </p:cNvGrpSpPr>
          <p:nvPr/>
        </p:nvGrpSpPr>
        <p:grpSpPr bwMode="auto">
          <a:xfrm>
            <a:off x="1200150" y="1771650"/>
            <a:ext cx="4038600" cy="3543300"/>
            <a:chOff x="372" y="1612"/>
            <a:chExt cx="2544" cy="2232"/>
          </a:xfrm>
        </p:grpSpPr>
        <p:sp>
          <p:nvSpPr>
            <p:cNvPr id="42001" name="AutoShape 32"/>
            <p:cNvSpPr>
              <a:spLocks noChangeArrowheads="1"/>
            </p:cNvSpPr>
            <p:nvPr/>
          </p:nvSpPr>
          <p:spPr bwMode="auto">
            <a:xfrm>
              <a:off x="852" y="2196"/>
              <a:ext cx="1668" cy="492"/>
            </a:xfrm>
            <a:prstGeom prst="roundRect">
              <a:avLst>
                <a:gd name="adj" fmla="val 16667"/>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2002" name="AutoShape 33"/>
            <p:cNvSpPr>
              <a:spLocks noChangeArrowheads="1"/>
            </p:cNvSpPr>
            <p:nvPr/>
          </p:nvSpPr>
          <p:spPr bwMode="auto">
            <a:xfrm>
              <a:off x="960" y="2280"/>
              <a:ext cx="1452" cy="324"/>
            </a:xfrm>
            <a:prstGeom prst="roundRect">
              <a:avLst>
                <a:gd name="adj" fmla="val 16667"/>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2003" name="Line 34"/>
            <p:cNvSpPr>
              <a:spLocks noChangeShapeType="1"/>
            </p:cNvSpPr>
            <p:nvPr/>
          </p:nvSpPr>
          <p:spPr bwMode="auto">
            <a:xfrm>
              <a:off x="384" y="2448"/>
              <a:ext cx="780"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2004" name="Line 35"/>
            <p:cNvSpPr>
              <a:spLocks noChangeShapeType="1"/>
            </p:cNvSpPr>
            <p:nvPr/>
          </p:nvSpPr>
          <p:spPr bwMode="auto">
            <a:xfrm>
              <a:off x="2136" y="2448"/>
              <a:ext cx="780"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2005" name="Rectangle 36"/>
            <p:cNvSpPr>
              <a:spLocks noChangeArrowheads="1"/>
            </p:cNvSpPr>
            <p:nvPr/>
          </p:nvSpPr>
          <p:spPr bwMode="auto">
            <a:xfrm>
              <a:off x="2064" y="2328"/>
              <a:ext cx="72" cy="240"/>
            </a:xfrm>
            <a:prstGeom prst="rect">
              <a:avLst/>
            </a:prstGeom>
            <a:noFill/>
            <a:ln w="381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2006" name="Line 37"/>
            <p:cNvSpPr>
              <a:spLocks noChangeShapeType="1"/>
            </p:cNvSpPr>
            <p:nvPr/>
          </p:nvSpPr>
          <p:spPr bwMode="auto">
            <a:xfrm>
              <a:off x="1164" y="2388"/>
              <a:ext cx="0" cy="12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2007" name="AutoShape 38"/>
            <p:cNvSpPr>
              <a:spLocks/>
            </p:cNvSpPr>
            <p:nvPr/>
          </p:nvSpPr>
          <p:spPr bwMode="auto">
            <a:xfrm>
              <a:off x="588" y="2927"/>
              <a:ext cx="576" cy="312"/>
            </a:xfrm>
            <a:prstGeom prst="borderCallout1">
              <a:avLst>
                <a:gd name="adj1" fmla="val 23079"/>
                <a:gd name="adj2" fmla="val -8333"/>
                <a:gd name="adj3" fmla="val -147435"/>
                <a:gd name="adj4" fmla="val -12500"/>
              </a:avLst>
            </a:prstGeom>
            <a:noFill/>
            <a:ln w="38100">
              <a:solidFill>
                <a:schemeClr val="tx1"/>
              </a:solidFill>
              <a:miter lim="800000"/>
              <a:headEnd type="none" w="sm" len="sm"/>
              <a:tailEnd type="triangl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spcBef>
                  <a:spcPct val="50000"/>
                </a:spcBef>
              </a:pPr>
              <a:r>
                <a:rPr kumimoji="1" lang="zh-CN" altLang="en-US"/>
                <a:t>引线</a:t>
              </a:r>
            </a:p>
          </p:txBody>
        </p:sp>
        <p:sp>
          <p:nvSpPr>
            <p:cNvPr id="42008" name="AutoShape 39"/>
            <p:cNvSpPr>
              <a:spLocks/>
            </p:cNvSpPr>
            <p:nvPr/>
          </p:nvSpPr>
          <p:spPr bwMode="auto">
            <a:xfrm>
              <a:off x="390" y="3532"/>
              <a:ext cx="825" cy="312"/>
            </a:xfrm>
            <a:prstGeom prst="borderCallout1">
              <a:avLst>
                <a:gd name="adj1" fmla="val 23079"/>
                <a:gd name="adj2" fmla="val 105819"/>
                <a:gd name="adj3" fmla="val -283653"/>
                <a:gd name="adj4" fmla="val 106907"/>
              </a:avLst>
            </a:prstGeom>
            <a:noFill/>
            <a:ln w="38100">
              <a:solidFill>
                <a:schemeClr val="tx1"/>
              </a:solidFill>
              <a:miter lim="800000"/>
              <a:headEnd type="none" w="sm" len="sm"/>
              <a:tailEnd type="triangl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spcBef>
                  <a:spcPct val="50000"/>
                </a:spcBef>
              </a:pPr>
              <a:r>
                <a:rPr kumimoji="1" lang="zh-CN" altLang="en-US"/>
                <a:t>外壳</a:t>
              </a:r>
            </a:p>
          </p:txBody>
        </p:sp>
        <p:sp>
          <p:nvSpPr>
            <p:cNvPr id="42009" name="Freeform 40"/>
            <p:cNvSpPr>
              <a:spLocks/>
            </p:cNvSpPr>
            <p:nvPr/>
          </p:nvSpPr>
          <p:spPr bwMode="auto">
            <a:xfrm>
              <a:off x="1164" y="2423"/>
              <a:ext cx="853" cy="47"/>
            </a:xfrm>
            <a:custGeom>
              <a:avLst/>
              <a:gdLst>
                <a:gd name="T0" fmla="*/ 0 w 756"/>
                <a:gd name="T1" fmla="*/ 7 h 108"/>
                <a:gd name="T2" fmla="*/ 225 w 756"/>
                <a:gd name="T3" fmla="*/ 0 h 108"/>
                <a:gd name="T4" fmla="*/ 379 w 756"/>
                <a:gd name="T5" fmla="*/ 8 h 108"/>
                <a:gd name="T6" fmla="*/ 810 w 756"/>
                <a:gd name="T7" fmla="*/ 5 h 108"/>
                <a:gd name="T8" fmla="*/ 1085 w 756"/>
                <a:gd name="T9" fmla="*/ 2 h 108"/>
                <a:gd name="T10" fmla="*/ 0 60000 65536"/>
                <a:gd name="T11" fmla="*/ 0 60000 65536"/>
                <a:gd name="T12" fmla="*/ 0 60000 65536"/>
                <a:gd name="T13" fmla="*/ 0 60000 65536"/>
                <a:gd name="T14" fmla="*/ 0 60000 65536"/>
                <a:gd name="T15" fmla="*/ 0 w 756"/>
                <a:gd name="T16" fmla="*/ 0 h 108"/>
                <a:gd name="T17" fmla="*/ 756 w 756"/>
                <a:gd name="T18" fmla="*/ 108 h 108"/>
              </a:gdLst>
              <a:ahLst/>
              <a:cxnLst>
                <a:cxn ang="T10">
                  <a:pos x="T0" y="T1"/>
                </a:cxn>
                <a:cxn ang="T11">
                  <a:pos x="T2" y="T3"/>
                </a:cxn>
                <a:cxn ang="T12">
                  <a:pos x="T4" y="T5"/>
                </a:cxn>
                <a:cxn ang="T13">
                  <a:pos x="T6" y="T7"/>
                </a:cxn>
                <a:cxn ang="T14">
                  <a:pos x="T8" y="T9"/>
                </a:cxn>
              </a:cxnLst>
              <a:rect l="T15" t="T16" r="T17" b="T18"/>
              <a:pathLst>
                <a:path w="756" h="108">
                  <a:moveTo>
                    <a:pt x="0" y="86"/>
                  </a:moveTo>
                  <a:cubicBezTo>
                    <a:pt x="56" y="43"/>
                    <a:pt x="112" y="0"/>
                    <a:pt x="156" y="2"/>
                  </a:cubicBezTo>
                  <a:cubicBezTo>
                    <a:pt x="200" y="4"/>
                    <a:pt x="196" y="88"/>
                    <a:pt x="264" y="98"/>
                  </a:cubicBezTo>
                  <a:cubicBezTo>
                    <a:pt x="332" y="108"/>
                    <a:pt x="482" y="74"/>
                    <a:pt x="564" y="62"/>
                  </a:cubicBezTo>
                  <a:cubicBezTo>
                    <a:pt x="646" y="50"/>
                    <a:pt x="724" y="32"/>
                    <a:pt x="756" y="26"/>
                  </a:cubicBezTo>
                </a:path>
              </a:pathLst>
            </a:custGeom>
            <a:noFill/>
            <a:ln w="254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2010" name="Rectangle 41"/>
            <p:cNvSpPr>
              <a:spLocks noChangeArrowheads="1"/>
            </p:cNvSpPr>
            <p:nvPr/>
          </p:nvSpPr>
          <p:spPr bwMode="auto">
            <a:xfrm flipH="1">
              <a:off x="2017" y="2375"/>
              <a:ext cx="47" cy="133"/>
            </a:xfrm>
            <a:prstGeom prst="rect">
              <a:avLst/>
            </a:prstGeom>
            <a:noFill/>
            <a:ln w="381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endParaRPr lang="zh-CN" altLang="en-US"/>
            </a:p>
          </p:txBody>
        </p:sp>
        <p:sp>
          <p:nvSpPr>
            <p:cNvPr id="42011" name="AutoShape 42"/>
            <p:cNvSpPr>
              <a:spLocks/>
            </p:cNvSpPr>
            <p:nvPr/>
          </p:nvSpPr>
          <p:spPr bwMode="auto">
            <a:xfrm>
              <a:off x="372" y="1612"/>
              <a:ext cx="780" cy="312"/>
            </a:xfrm>
            <a:prstGeom prst="borderCallout1">
              <a:avLst>
                <a:gd name="adj1" fmla="val 23079"/>
                <a:gd name="adj2" fmla="val 106153"/>
                <a:gd name="adj3" fmla="val 247116"/>
                <a:gd name="adj4" fmla="val 149231"/>
              </a:avLst>
            </a:prstGeom>
            <a:noFill/>
            <a:ln w="38100">
              <a:solidFill>
                <a:schemeClr val="tx1"/>
              </a:solidFill>
              <a:miter lim="800000"/>
              <a:headEnd type="none" w="sm" len="sm"/>
              <a:tailEnd type="triangl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spcBef>
                  <a:spcPct val="50000"/>
                </a:spcBef>
              </a:pPr>
              <a:r>
                <a:rPr kumimoji="1" lang="zh-CN" altLang="en-US"/>
                <a:t>触丝线</a:t>
              </a:r>
            </a:p>
          </p:txBody>
        </p:sp>
        <p:sp>
          <p:nvSpPr>
            <p:cNvPr id="42012" name="AutoShape 43"/>
            <p:cNvSpPr>
              <a:spLocks/>
            </p:cNvSpPr>
            <p:nvPr/>
          </p:nvSpPr>
          <p:spPr bwMode="auto">
            <a:xfrm>
              <a:off x="2076" y="3047"/>
              <a:ext cx="576" cy="312"/>
            </a:xfrm>
            <a:prstGeom prst="borderCallout1">
              <a:avLst>
                <a:gd name="adj1" fmla="val 23079"/>
                <a:gd name="adj2" fmla="val -8333"/>
                <a:gd name="adj3" fmla="val -166667"/>
                <a:gd name="adj4" fmla="val -12500"/>
              </a:avLst>
            </a:prstGeom>
            <a:noFill/>
            <a:ln w="38100">
              <a:solidFill>
                <a:schemeClr val="tx1"/>
              </a:solidFill>
              <a:miter lim="800000"/>
              <a:headEnd type="none" w="sm" len="sm"/>
              <a:tailEnd type="triangl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spcBef>
                  <a:spcPct val="50000"/>
                </a:spcBef>
              </a:pPr>
              <a:r>
                <a:rPr kumimoji="1" lang="zh-CN" altLang="en-US"/>
                <a:t>基片</a:t>
              </a:r>
            </a:p>
          </p:txBody>
        </p:sp>
      </p:grpSp>
      <p:sp>
        <p:nvSpPr>
          <p:cNvPr id="107564" name="Text Box 44"/>
          <p:cNvSpPr txBox="1">
            <a:spLocks noChangeArrowheads="1"/>
          </p:cNvSpPr>
          <p:nvPr/>
        </p:nvSpPr>
        <p:spPr bwMode="auto">
          <a:xfrm>
            <a:off x="1414463" y="5634038"/>
            <a:ext cx="190023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lIns="90000" tIns="46800" rIns="90000" bIns="46800"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800" b="1">
                <a:solidFill>
                  <a:schemeClr val="tx2"/>
                </a:solidFill>
              </a:rPr>
              <a:t>点接触型</a:t>
            </a:r>
            <a:endParaRPr kumimoji="1" lang="zh-CN" altLang="en-US" sz="3200" b="1">
              <a:solidFill>
                <a:schemeClr val="tx2"/>
              </a:solidFill>
            </a:endParaRPr>
          </a:p>
        </p:txBody>
      </p:sp>
      <p:grpSp>
        <p:nvGrpSpPr>
          <p:cNvPr id="3" name="Group 45"/>
          <p:cNvGrpSpPr>
            <a:grpSpLocks/>
          </p:cNvGrpSpPr>
          <p:nvPr/>
        </p:nvGrpSpPr>
        <p:grpSpPr bwMode="auto">
          <a:xfrm>
            <a:off x="5314950" y="1657350"/>
            <a:ext cx="3371850" cy="3048000"/>
            <a:chOff x="3588" y="1612"/>
            <a:chExt cx="2124" cy="1920"/>
          </a:xfrm>
        </p:grpSpPr>
        <p:sp>
          <p:nvSpPr>
            <p:cNvPr id="41992" name="Line 46"/>
            <p:cNvSpPr>
              <a:spLocks noChangeShapeType="1"/>
            </p:cNvSpPr>
            <p:nvPr/>
          </p:nvSpPr>
          <p:spPr bwMode="auto">
            <a:xfrm>
              <a:off x="4272" y="2987"/>
              <a:ext cx="0" cy="545"/>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p:nvGrpSpPr>
            <p:cNvPr id="41993" name="Group 47"/>
            <p:cNvGrpSpPr>
              <a:grpSpLocks/>
            </p:cNvGrpSpPr>
            <p:nvPr/>
          </p:nvGrpSpPr>
          <p:grpSpPr bwMode="auto">
            <a:xfrm>
              <a:off x="3588" y="1612"/>
              <a:ext cx="2124" cy="1375"/>
              <a:chOff x="3588" y="1612"/>
              <a:chExt cx="2124" cy="1375"/>
            </a:xfrm>
          </p:grpSpPr>
          <p:sp>
            <p:nvSpPr>
              <p:cNvPr id="41994" name="Rectangle 48"/>
              <p:cNvSpPr>
                <a:spLocks noChangeArrowheads="1"/>
              </p:cNvSpPr>
              <p:nvPr/>
            </p:nvSpPr>
            <p:spPr bwMode="auto">
              <a:xfrm>
                <a:off x="3588" y="2795"/>
                <a:ext cx="1368" cy="192"/>
              </a:xfrm>
              <a:prstGeom prst="rect">
                <a:avLst/>
              </a:prstGeom>
              <a:solidFill>
                <a:srgbClr val="969696"/>
              </a:solidFill>
              <a:ln w="38100">
                <a:solidFill>
                  <a:schemeClr val="tx1"/>
                </a:solidFill>
                <a:miter lim="800000"/>
                <a:headEnd type="none" w="sm" len="sm"/>
                <a:tailEnd type="none" w="sm" len="sm"/>
              </a:ln>
            </p:spPr>
            <p:txBody>
              <a:bodyPr lIns="90000" tIns="46800" rIns="90000" bIns="46800" anchor="ctr">
                <a:spAutoFit/>
              </a:bodyPr>
              <a:lstStyle/>
              <a:p>
                <a:endParaRPr lang="zh-CN" altLang="en-US"/>
              </a:p>
            </p:txBody>
          </p:sp>
          <p:sp>
            <p:nvSpPr>
              <p:cNvPr id="41995" name="Rectangle 49"/>
              <p:cNvSpPr>
                <a:spLocks noChangeArrowheads="1"/>
              </p:cNvSpPr>
              <p:nvPr/>
            </p:nvSpPr>
            <p:spPr bwMode="auto">
              <a:xfrm>
                <a:off x="3815" y="2675"/>
                <a:ext cx="925" cy="120"/>
              </a:xfrm>
              <a:prstGeom prst="rect">
                <a:avLst/>
              </a:prstGeom>
              <a:noFill/>
              <a:ln w="381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1996" name="Rectangle 50"/>
              <p:cNvSpPr>
                <a:spLocks noChangeArrowheads="1"/>
              </p:cNvSpPr>
              <p:nvPr/>
            </p:nvSpPr>
            <p:spPr bwMode="auto">
              <a:xfrm>
                <a:off x="4032" y="2316"/>
                <a:ext cx="492" cy="359"/>
              </a:xfrm>
              <a:prstGeom prst="rect">
                <a:avLst/>
              </a:prstGeom>
              <a:noFill/>
              <a:ln w="381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1997" name="Rectangle 51"/>
              <p:cNvSpPr>
                <a:spLocks noChangeArrowheads="1"/>
              </p:cNvSpPr>
              <p:nvPr/>
            </p:nvSpPr>
            <p:spPr bwMode="auto">
              <a:xfrm>
                <a:off x="4188" y="2136"/>
                <a:ext cx="168" cy="300"/>
              </a:xfrm>
              <a:prstGeom prst="rect">
                <a:avLst/>
              </a:prstGeom>
              <a:solidFill>
                <a:schemeClr val="hlink"/>
              </a:solidFill>
              <a:ln w="38100">
                <a:solidFill>
                  <a:schemeClr val="tx1"/>
                </a:solidFill>
                <a:miter lim="800000"/>
                <a:headEnd type="none" w="sm" len="sm"/>
                <a:tailEnd type="none" w="sm" len="sm"/>
              </a:ln>
            </p:spPr>
            <p:txBody>
              <a:bodyPr wrap="none" lIns="90000" tIns="46800" rIns="90000" bIns="46800" anchor="ctr">
                <a:spAutoFit/>
              </a:bodyPr>
              <a:lstStyle/>
              <a:p>
                <a:endParaRPr lang="zh-CN" altLang="en-US"/>
              </a:p>
            </p:txBody>
          </p:sp>
          <p:sp>
            <p:nvSpPr>
              <p:cNvPr id="41998" name="Rectangle 52"/>
              <p:cNvSpPr>
                <a:spLocks noChangeArrowheads="1"/>
              </p:cNvSpPr>
              <p:nvPr/>
            </p:nvSpPr>
            <p:spPr bwMode="auto">
              <a:xfrm>
                <a:off x="4188" y="2316"/>
                <a:ext cx="168" cy="120"/>
              </a:xfrm>
              <a:prstGeom prst="rect">
                <a:avLst/>
              </a:prstGeom>
              <a:solidFill>
                <a:srgbClr val="99CCFF"/>
              </a:solidFill>
              <a:ln w="38100">
                <a:solidFill>
                  <a:schemeClr val="tx1"/>
                </a:solidFill>
                <a:miter lim="800000"/>
                <a:headEnd type="none" w="sm" len="sm"/>
                <a:tailEnd type="none" w="sm" len="sm"/>
              </a:ln>
            </p:spPr>
            <p:txBody>
              <a:bodyPr wrap="none" lIns="90000" tIns="46800" rIns="90000" bIns="46800" anchor="ctr">
                <a:spAutoFit/>
              </a:bodyPr>
              <a:lstStyle/>
              <a:p>
                <a:endParaRPr lang="zh-CN" altLang="en-US"/>
              </a:p>
            </p:txBody>
          </p:sp>
          <p:sp>
            <p:nvSpPr>
              <p:cNvPr id="41999" name="Line 53"/>
              <p:cNvSpPr>
                <a:spLocks noChangeShapeType="1"/>
              </p:cNvSpPr>
              <p:nvPr/>
            </p:nvSpPr>
            <p:spPr bwMode="auto">
              <a:xfrm flipV="1">
                <a:off x="4272" y="1612"/>
                <a:ext cx="0" cy="5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2000" name="AutoShape 54"/>
              <p:cNvSpPr>
                <a:spLocks/>
              </p:cNvSpPr>
              <p:nvPr/>
            </p:nvSpPr>
            <p:spPr bwMode="auto">
              <a:xfrm>
                <a:off x="5016" y="1983"/>
                <a:ext cx="696" cy="312"/>
              </a:xfrm>
              <a:prstGeom prst="borderCallout1">
                <a:avLst>
                  <a:gd name="adj1" fmla="val 19046"/>
                  <a:gd name="adj2" fmla="val -6898"/>
                  <a:gd name="adj3" fmla="val 147884"/>
                  <a:gd name="adj4" fmla="val -93102"/>
                </a:avLst>
              </a:prstGeom>
              <a:noFill/>
              <a:ln w="38100">
                <a:solidFill>
                  <a:schemeClr val="tx1"/>
                </a:solidFill>
                <a:miter lim="800000"/>
                <a:headEnd type="none" w="sm" len="sm"/>
                <a:tailEnd type="triangle" w="sm" len="sm"/>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p>
                <a:pPr>
                  <a:spcBef>
                    <a:spcPct val="50000"/>
                  </a:spcBef>
                </a:pPr>
                <a:r>
                  <a:rPr kumimoji="1" lang="en-US" altLang="zh-CN"/>
                  <a:t>PN</a:t>
                </a:r>
                <a:r>
                  <a:rPr kumimoji="1" lang="zh-CN" altLang="en-US"/>
                  <a:t>结</a:t>
                </a:r>
                <a:endParaRPr kumimoji="1" lang="zh-CN" altLang="en-US" sz="3200"/>
              </a:p>
            </p:txBody>
          </p:sp>
        </p:grpSp>
      </p:grpSp>
      <p:sp>
        <p:nvSpPr>
          <p:cNvPr id="107575" name="Text Box 55"/>
          <p:cNvSpPr txBox="1">
            <a:spLocks noChangeArrowheads="1"/>
          </p:cNvSpPr>
          <p:nvPr/>
        </p:nvSpPr>
        <p:spPr bwMode="auto">
          <a:xfrm>
            <a:off x="5962650" y="5219700"/>
            <a:ext cx="190023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lIns="90000" tIns="46800" rIns="90000" bIns="46800"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800" b="1">
                <a:solidFill>
                  <a:schemeClr val="tx2"/>
                </a:solidFill>
              </a:rPr>
              <a:t>面接触型</a:t>
            </a:r>
            <a:endParaRPr kumimoji="1" lang="zh-CN" altLang="en-US" sz="3200" b="1">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07564"/>
                                        </p:tgtEl>
                                        <p:attrNameLst>
                                          <p:attrName>style.visibility</p:attrName>
                                        </p:attrNameLst>
                                      </p:cBhvr>
                                      <p:to>
                                        <p:strVal val="visible"/>
                                      </p:to>
                                    </p:set>
                                    <p:animEffect transition="in" filter="checkerboard(across)">
                                      <p:cBhvr>
                                        <p:cTn id="11" dur="500"/>
                                        <p:tgtEl>
                                          <p:spTgt spid="1075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childTnLst>
                          </p:cTn>
                        </p:par>
                        <p:par>
                          <p:cTn id="17" fill="hold" nodeType="afterGroup">
                            <p:stCondLst>
                              <p:cond delay="500"/>
                            </p:stCondLst>
                            <p:childTnLst>
                              <p:par>
                                <p:cTn id="18" presetID="4" presetClass="entr" presetSubtype="32" fill="hold" grpId="0" nodeType="afterEffect">
                                  <p:stCondLst>
                                    <p:cond delay="0"/>
                                  </p:stCondLst>
                                  <p:childTnLst>
                                    <p:set>
                                      <p:cBhvr>
                                        <p:cTn id="19" dur="1" fill="hold">
                                          <p:stCondLst>
                                            <p:cond delay="0"/>
                                          </p:stCondLst>
                                        </p:cTn>
                                        <p:tgtEl>
                                          <p:spTgt spid="107575"/>
                                        </p:tgtEl>
                                        <p:attrNameLst>
                                          <p:attrName>style.visibility</p:attrName>
                                        </p:attrNameLst>
                                      </p:cBhvr>
                                      <p:to>
                                        <p:strVal val="visible"/>
                                      </p:to>
                                    </p:set>
                                    <p:animEffect transition="in" filter="box(out)">
                                      <p:cBhvr>
                                        <p:cTn id="20" dur="500"/>
                                        <p:tgtEl>
                                          <p:spTgt spid="107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64" grpId="0" autoUpdateAnimBg="0"/>
      <p:bldP spid="10757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15</a:t>
            </a:r>
            <a:r>
              <a:rPr lang="zh-CN" altLang="en-US" sz="2800" smtClean="0">
                <a:ea typeface="宋体" charset="-122"/>
              </a:rPr>
              <a:t>）</a:t>
            </a:r>
          </a:p>
        </p:txBody>
      </p:sp>
      <p:sp>
        <p:nvSpPr>
          <p:cNvPr id="2" name="灯片编号占位符 1"/>
          <p:cNvSpPr>
            <a:spLocks noGrp="1"/>
          </p:cNvSpPr>
          <p:nvPr>
            <p:ph type="sldNum" sz="quarter" idx="12"/>
          </p:nvPr>
        </p:nvSpPr>
        <p:spPr/>
        <p:txBody>
          <a:bodyPr/>
          <a:lstStyle/>
          <a:p>
            <a:pPr>
              <a:defRPr/>
            </a:pPr>
            <a:fld id="{D6763493-88BC-4F6A-91CB-961B18CAE9A5}" type="slidenum">
              <a:rPr lang="zh-CN" altLang="en-US" smtClean="0"/>
              <a:pPr>
                <a:defRPr/>
              </a:pPr>
              <a:t>19</a:t>
            </a:fld>
            <a:endParaRPr lang="zh-CN" altLang="en-US"/>
          </a:p>
        </p:txBody>
      </p:sp>
      <p:graphicFrame>
        <p:nvGraphicFramePr>
          <p:cNvPr id="1026" name="Object 2"/>
          <p:cNvGraphicFramePr>
            <a:graphicFrameLocks noChangeAspect="1"/>
          </p:cNvGraphicFramePr>
          <p:nvPr>
            <p:extLst>
              <p:ext uri="{D42A27DB-BD31-4B8C-83A1-F6EECF244321}">
                <p14:modId xmlns:p14="http://schemas.microsoft.com/office/powerpoint/2010/main" val="1141443880"/>
              </p:ext>
            </p:extLst>
          </p:nvPr>
        </p:nvGraphicFramePr>
        <p:xfrm>
          <a:off x="1571625" y="1384301"/>
          <a:ext cx="6613697" cy="4781004"/>
        </p:xfrm>
        <a:graphic>
          <a:graphicData uri="http://schemas.openxmlformats.org/presentationml/2006/ole">
            <mc:AlternateContent xmlns:mc="http://schemas.openxmlformats.org/markup-compatibility/2006">
              <mc:Choice xmlns:v="urn:schemas-microsoft-com:vml" Requires="v">
                <p:oleObj spid="_x0000_s1052" name="Bitmap Image" r:id="rId3" imgW="3048426" imgH="2285714" progId="PBrush">
                  <p:embed/>
                </p:oleObj>
              </mc:Choice>
              <mc:Fallback>
                <p:oleObj name="Bitmap Image" r:id="rId3" imgW="3048426" imgH="2285714"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1384301"/>
                        <a:ext cx="6613697" cy="4781004"/>
                      </a:xfrm>
                      <a:prstGeom prst="rect">
                        <a:avLst/>
                      </a:prstGeom>
                      <a:noFill/>
                      <a:ln>
                        <a:noFill/>
                      </a:ln>
                      <a:extLst/>
                    </p:spPr>
                  </p:pic>
                </p:oleObj>
              </mc:Fallback>
            </mc:AlternateContent>
          </a:graphicData>
        </a:graphic>
      </p:graphicFrame>
      <p:sp>
        <p:nvSpPr>
          <p:cNvPr id="1028" name="TextBox 4"/>
          <p:cNvSpPr txBox="1">
            <a:spLocks noChangeArrowheads="1"/>
          </p:cNvSpPr>
          <p:nvPr/>
        </p:nvSpPr>
        <p:spPr bwMode="auto">
          <a:xfrm>
            <a:off x="285750" y="764704"/>
            <a:ext cx="2709863"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800" b="1" dirty="0">
                <a:solidFill>
                  <a:schemeClr val="tx2"/>
                </a:solidFill>
                <a:latin typeface="宋体" charset="-122"/>
                <a:cs typeface="Times New Roman" pitchFamily="18" charset="0"/>
              </a:rPr>
              <a:t>常见二极管实物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lang="zh-CN" altLang="en-US" smtClean="0">
                <a:ea typeface="宋体" charset="-122"/>
              </a:rPr>
              <a:t>本章教学内容</a:t>
            </a:r>
          </a:p>
        </p:txBody>
      </p:sp>
      <p:sp>
        <p:nvSpPr>
          <p:cNvPr id="25603" name="内容占位符 2"/>
          <p:cNvSpPr>
            <a:spLocks noGrp="1"/>
          </p:cNvSpPr>
          <p:nvPr>
            <p:ph sz="quarter" idx="11"/>
          </p:nvPr>
        </p:nvSpPr>
        <p:spPr/>
        <p:txBody>
          <a:bodyPr/>
          <a:lstStyle/>
          <a:p>
            <a:pPr eaLnBrk="1" hangingPunct="1">
              <a:lnSpc>
                <a:spcPct val="150000"/>
              </a:lnSpc>
              <a:buFont typeface="Wingdings" pitchFamily="2" charset="2"/>
              <a:buNone/>
            </a:pPr>
            <a:r>
              <a:rPr lang="en-US" altLang="zh-CN" smtClean="0">
                <a:ea typeface="宋体" charset="-122"/>
              </a:rPr>
              <a:t>5.1 </a:t>
            </a:r>
            <a:r>
              <a:rPr lang="zh-CN" altLang="en-US" smtClean="0">
                <a:ea typeface="宋体" charset="-122"/>
              </a:rPr>
              <a:t>半导体二极管的工作原理与特性</a:t>
            </a:r>
            <a:endParaRPr lang="en-US" altLang="zh-CN" smtClean="0">
              <a:ea typeface="宋体" charset="-122"/>
            </a:endParaRPr>
          </a:p>
          <a:p>
            <a:pPr eaLnBrk="1" hangingPunct="1">
              <a:lnSpc>
                <a:spcPct val="150000"/>
              </a:lnSpc>
              <a:buFont typeface="Wingdings" pitchFamily="2" charset="2"/>
              <a:buNone/>
            </a:pPr>
            <a:r>
              <a:rPr lang="en-US" altLang="zh-CN" smtClean="0">
                <a:ea typeface="宋体" charset="-122"/>
              </a:rPr>
              <a:t>5.2 </a:t>
            </a:r>
            <a:r>
              <a:rPr lang="zh-CN" altLang="en-US" smtClean="0">
                <a:ea typeface="宋体" charset="-122"/>
              </a:rPr>
              <a:t>二极管整流电路</a:t>
            </a:r>
            <a:endParaRPr lang="en-US" altLang="zh-CN" smtClean="0">
              <a:ea typeface="宋体" charset="-122"/>
            </a:endParaRPr>
          </a:p>
          <a:p>
            <a:pPr eaLnBrk="1" hangingPunct="1">
              <a:lnSpc>
                <a:spcPct val="150000"/>
              </a:lnSpc>
              <a:buFont typeface="Wingdings" pitchFamily="2" charset="2"/>
              <a:buNone/>
            </a:pPr>
            <a:r>
              <a:rPr lang="en-US" altLang="zh-CN" smtClean="0">
                <a:ea typeface="宋体" charset="-122"/>
              </a:rPr>
              <a:t>5.3 </a:t>
            </a:r>
            <a:r>
              <a:rPr lang="zh-CN" altLang="en-US" smtClean="0">
                <a:ea typeface="宋体" charset="-122"/>
              </a:rPr>
              <a:t>二极管峰值采样电路</a:t>
            </a:r>
            <a:endParaRPr lang="en-US" altLang="zh-CN" smtClean="0">
              <a:ea typeface="宋体" charset="-122"/>
            </a:endParaRPr>
          </a:p>
          <a:p>
            <a:pPr eaLnBrk="1" hangingPunct="1">
              <a:lnSpc>
                <a:spcPct val="150000"/>
              </a:lnSpc>
              <a:buFont typeface="Wingdings" pitchFamily="2" charset="2"/>
              <a:buNone/>
            </a:pPr>
            <a:r>
              <a:rPr lang="en-US" altLang="zh-CN" smtClean="0">
                <a:ea typeface="宋体" charset="-122"/>
              </a:rPr>
              <a:t>5.4 </a:t>
            </a:r>
            <a:r>
              <a:rPr lang="zh-CN" altLang="en-US" smtClean="0">
                <a:ea typeface="宋体" charset="-122"/>
              </a:rPr>
              <a:t>二极管检波电路</a:t>
            </a:r>
            <a:endParaRPr lang="en-US" altLang="zh-CN" smtClean="0">
              <a:ea typeface="宋体" charset="-122"/>
            </a:endParaRP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16</a:t>
            </a:r>
            <a:r>
              <a:rPr lang="zh-CN" altLang="en-US" sz="2800" smtClean="0">
                <a:ea typeface="宋体" charset="-122"/>
              </a:rPr>
              <a:t>）</a:t>
            </a:r>
          </a:p>
        </p:txBody>
      </p:sp>
      <p:sp>
        <p:nvSpPr>
          <p:cNvPr id="4" name="灯片编号占位符 3"/>
          <p:cNvSpPr>
            <a:spLocks noGrp="1"/>
          </p:cNvSpPr>
          <p:nvPr>
            <p:ph type="sldNum" sz="quarter" idx="10"/>
          </p:nvPr>
        </p:nvSpPr>
        <p:spPr/>
        <p:txBody>
          <a:bodyPr/>
          <a:lstStyle/>
          <a:p>
            <a:pPr>
              <a:defRPr/>
            </a:pPr>
            <a:r>
              <a:rPr lang="zh-CN" altLang="en-US"/>
              <a:t>第</a:t>
            </a:r>
            <a:fld id="{01DB80A7-A3B0-4E12-A540-6350CFEF07BB}" type="slidenum">
              <a:rPr lang="zh-CN" altLang="en-US"/>
              <a:pPr>
                <a:defRPr/>
              </a:pPr>
              <a:t>20</a:t>
            </a:fld>
            <a:r>
              <a:rPr lang="zh-CN" altLang="en-US"/>
              <a:t>页</a:t>
            </a:r>
          </a:p>
        </p:txBody>
      </p:sp>
      <p:graphicFrame>
        <p:nvGraphicFramePr>
          <p:cNvPr id="2050" name="Object 2"/>
          <p:cNvGraphicFramePr>
            <a:graphicFrameLocks noChangeAspect="1"/>
          </p:cNvGraphicFramePr>
          <p:nvPr>
            <p:extLst>
              <p:ext uri="{D42A27DB-BD31-4B8C-83A1-F6EECF244321}">
                <p14:modId xmlns:p14="http://schemas.microsoft.com/office/powerpoint/2010/main" val="2072116572"/>
              </p:ext>
            </p:extLst>
          </p:nvPr>
        </p:nvGraphicFramePr>
        <p:xfrm>
          <a:off x="1308926" y="1412776"/>
          <a:ext cx="6445250" cy="4867275"/>
        </p:xfrm>
        <a:graphic>
          <a:graphicData uri="http://schemas.openxmlformats.org/presentationml/2006/ole">
            <mc:AlternateContent xmlns:mc="http://schemas.openxmlformats.org/markup-compatibility/2006">
              <mc:Choice xmlns:v="urn:schemas-microsoft-com:vml" Requires="v">
                <p:oleObj spid="_x0000_s2077" name="BMP 图象" r:id="rId3" imgW="3114355" imgH="2352301" progId="PBrush">
                  <p:embed/>
                </p:oleObj>
              </mc:Choice>
              <mc:Fallback>
                <p:oleObj name="BMP 图象" r:id="rId3" imgW="3114355" imgH="2352301"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926" y="1412776"/>
                        <a:ext cx="6445250" cy="4867275"/>
                      </a:xfrm>
                      <a:prstGeom prst="rect">
                        <a:avLst/>
                      </a:prstGeom>
                      <a:noFill/>
                      <a:ln>
                        <a:noFill/>
                      </a:ln>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053" name="矩形 4"/>
          <p:cNvSpPr>
            <a:spLocks noChangeArrowheads="1"/>
          </p:cNvSpPr>
          <p:nvPr/>
        </p:nvSpPr>
        <p:spPr bwMode="auto">
          <a:xfrm>
            <a:off x="1331640" y="847843"/>
            <a:ext cx="4516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tx2"/>
                </a:solidFill>
                <a:latin typeface="Times New Roman" pitchFamily="18" charset="0"/>
                <a:cs typeface="Times New Roman" pitchFamily="18" charset="0"/>
              </a:rPr>
              <a:t>点接触型半导体二极管实物照片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17</a:t>
            </a:r>
            <a:r>
              <a:rPr lang="zh-CN" altLang="en-US" sz="2800" smtClean="0">
                <a:ea typeface="宋体" charset="-122"/>
              </a:rPr>
              <a:t>）</a:t>
            </a:r>
          </a:p>
        </p:txBody>
      </p:sp>
      <p:sp>
        <p:nvSpPr>
          <p:cNvPr id="4" name="灯片编号占位符 3"/>
          <p:cNvSpPr>
            <a:spLocks noGrp="1"/>
          </p:cNvSpPr>
          <p:nvPr>
            <p:ph type="sldNum" sz="quarter" idx="10"/>
          </p:nvPr>
        </p:nvSpPr>
        <p:spPr/>
        <p:txBody>
          <a:bodyPr/>
          <a:lstStyle/>
          <a:p>
            <a:pPr>
              <a:defRPr/>
            </a:pPr>
            <a:r>
              <a:rPr lang="zh-CN" altLang="en-US"/>
              <a:t>第</a:t>
            </a:r>
            <a:fld id="{3D22688C-9F8D-40E3-B97A-41F759F417BC}" type="slidenum">
              <a:rPr lang="zh-CN" altLang="en-US"/>
              <a:pPr>
                <a:defRPr/>
              </a:pPr>
              <a:t>21</a:t>
            </a:fld>
            <a:r>
              <a:rPr lang="zh-CN" altLang="en-US"/>
              <a:t>页</a:t>
            </a:r>
          </a:p>
        </p:txBody>
      </p:sp>
      <p:graphicFrame>
        <p:nvGraphicFramePr>
          <p:cNvPr id="3074" name="Object 2"/>
          <p:cNvGraphicFramePr>
            <a:graphicFrameLocks noChangeAspect="1"/>
          </p:cNvGraphicFramePr>
          <p:nvPr>
            <p:extLst>
              <p:ext uri="{D42A27DB-BD31-4B8C-83A1-F6EECF244321}">
                <p14:modId xmlns:p14="http://schemas.microsoft.com/office/powerpoint/2010/main" val="1878750529"/>
              </p:ext>
            </p:extLst>
          </p:nvPr>
        </p:nvGraphicFramePr>
        <p:xfrm>
          <a:off x="1259632" y="1339786"/>
          <a:ext cx="6203950" cy="4686300"/>
        </p:xfrm>
        <a:graphic>
          <a:graphicData uri="http://schemas.openxmlformats.org/presentationml/2006/ole">
            <mc:AlternateContent xmlns:mc="http://schemas.openxmlformats.org/markup-compatibility/2006">
              <mc:Choice xmlns:v="urn:schemas-microsoft-com:vml" Requires="v">
                <p:oleObj spid="_x0000_s3101" name="BMP 图象" r:id="rId3" imgW="3114355" imgH="2352301" progId="PBrush">
                  <p:embed/>
                </p:oleObj>
              </mc:Choice>
              <mc:Fallback>
                <p:oleObj name="BMP 图象" r:id="rId3" imgW="3114355" imgH="2352301"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339786"/>
                        <a:ext cx="6203950" cy="4686300"/>
                      </a:xfrm>
                      <a:prstGeom prst="rect">
                        <a:avLst/>
                      </a:prstGeom>
                      <a:noFill/>
                      <a:ln>
                        <a:noFill/>
                      </a:ln>
                      <a:extLst>
                        <a:ext uri="{909E8E84-426E-40DD-AFC4-6F175D3DCCD1}">
                          <a14:hiddenFill xmlns:a14="http://schemas.microsoft.com/office/drawing/2010/main">
                            <a:gradFill rotWithShape="0">
                              <a:gsLst>
                                <a:gs pos="0">
                                  <a:srgbClr val="0000FF"/>
                                </a:gs>
                                <a:gs pos="100000">
                                  <a:srgbClr val="66FFFF"/>
                                </a:gs>
                              </a:gsLst>
                              <a:lin ang="5400000" scaled="1"/>
                            </a:gra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77" name="矩形 4"/>
          <p:cNvSpPr>
            <a:spLocks noChangeArrowheads="1"/>
          </p:cNvSpPr>
          <p:nvPr/>
        </p:nvSpPr>
        <p:spPr bwMode="auto">
          <a:xfrm>
            <a:off x="1691680" y="877824"/>
            <a:ext cx="4516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tx2"/>
                </a:solidFill>
              </a:rPr>
              <a:t>面接触型半导体二极管实物照片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143000" y="0"/>
            <a:ext cx="7858125" cy="857250"/>
          </a:xfrm>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18</a:t>
            </a:r>
            <a:r>
              <a:rPr lang="zh-CN" altLang="en-US" sz="3200" smtClean="0">
                <a:ea typeface="宋体" charset="-122"/>
              </a:rPr>
              <a:t>）</a:t>
            </a:r>
            <a:endParaRPr lang="zh-CN" altLang="en-US" sz="3600" smtClean="0">
              <a:ea typeface="楷体_GB2312" pitchFamily="49" charset="-122"/>
            </a:endParaRPr>
          </a:p>
        </p:txBody>
      </p:sp>
      <p:sp>
        <p:nvSpPr>
          <p:cNvPr id="43011" name="Rectangle 3"/>
          <p:cNvSpPr>
            <a:spLocks noGrp="1" noChangeArrowheads="1"/>
          </p:cNvSpPr>
          <p:nvPr>
            <p:ph sz="quarter" idx="11"/>
          </p:nvPr>
        </p:nvSpPr>
        <p:spPr/>
        <p:txBody>
          <a:bodyPr/>
          <a:lstStyle/>
          <a:p>
            <a:pPr lvl="1" eaLnBrk="1" hangingPunct="1"/>
            <a:r>
              <a:rPr lang="zh-CN" altLang="en-US" smtClean="0"/>
              <a:t>半导体二极管的伏安特性</a:t>
            </a:r>
          </a:p>
        </p:txBody>
      </p:sp>
      <p:grpSp>
        <p:nvGrpSpPr>
          <p:cNvPr id="2" name="Group 31"/>
          <p:cNvGrpSpPr>
            <a:grpSpLocks/>
          </p:cNvGrpSpPr>
          <p:nvPr/>
        </p:nvGrpSpPr>
        <p:grpSpPr bwMode="auto">
          <a:xfrm>
            <a:off x="1519238" y="1758950"/>
            <a:ext cx="1333500" cy="1757363"/>
            <a:chOff x="182" y="522"/>
            <a:chExt cx="840" cy="1107"/>
          </a:xfrm>
        </p:grpSpPr>
        <p:grpSp>
          <p:nvGrpSpPr>
            <p:cNvPr id="43030" name="Group 32"/>
            <p:cNvGrpSpPr>
              <a:grpSpLocks/>
            </p:cNvGrpSpPr>
            <p:nvPr/>
          </p:nvGrpSpPr>
          <p:grpSpPr bwMode="auto">
            <a:xfrm flipV="1">
              <a:off x="432" y="912"/>
              <a:ext cx="288" cy="658"/>
              <a:chOff x="3264" y="1452"/>
              <a:chExt cx="288" cy="658"/>
            </a:xfrm>
          </p:grpSpPr>
          <p:sp>
            <p:nvSpPr>
              <p:cNvPr id="43035" name="AutoShape 33"/>
              <p:cNvSpPr>
                <a:spLocks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43036" name="Line 34"/>
              <p:cNvSpPr>
                <a:spLocks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7" name="Line 35"/>
              <p:cNvSpPr>
                <a:spLocks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3031" name="Text Box 36"/>
            <p:cNvSpPr txBox="1">
              <a:spLocks noChangeArrowheads="1"/>
            </p:cNvSpPr>
            <p:nvPr/>
          </p:nvSpPr>
          <p:spPr bwMode="auto">
            <a:xfrm>
              <a:off x="230" y="1161"/>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D</a:t>
              </a:r>
            </a:p>
          </p:txBody>
        </p:sp>
        <p:sp>
          <p:nvSpPr>
            <p:cNvPr id="43032" name="Line 37"/>
            <p:cNvSpPr>
              <a:spLocks noChangeShapeType="1"/>
            </p:cNvSpPr>
            <p:nvPr/>
          </p:nvSpPr>
          <p:spPr bwMode="auto">
            <a:xfrm>
              <a:off x="432" y="720"/>
              <a:ext cx="0" cy="28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3" name="Text Box 38"/>
            <p:cNvSpPr txBox="1">
              <a:spLocks noChangeArrowheads="1"/>
            </p:cNvSpPr>
            <p:nvPr/>
          </p:nvSpPr>
          <p:spPr bwMode="auto">
            <a:xfrm>
              <a:off x="182" y="522"/>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solidFill>
                    <a:schemeClr val="tx2"/>
                  </a:solidFill>
                  <a:latin typeface="Times New Roman" pitchFamily="18" charset="0"/>
                  <a:cs typeface="Times New Roman" pitchFamily="18" charset="0"/>
                </a:rPr>
                <a:t>i</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43034" name="Text Box 40"/>
            <p:cNvSpPr txBox="1">
              <a:spLocks noChangeArrowheads="1"/>
            </p:cNvSpPr>
            <p:nvPr/>
          </p:nvSpPr>
          <p:spPr bwMode="auto">
            <a:xfrm>
              <a:off x="710" y="854"/>
              <a:ext cx="312" cy="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solidFill>
                    <a:schemeClr val="tx2"/>
                  </a:solidFill>
                  <a:latin typeface="Times New Roman" pitchFamily="18" charset="0"/>
                  <a:cs typeface="Times New Roman" pitchFamily="18" charset="0"/>
                </a:rPr>
                <a:t>+</a:t>
              </a:r>
            </a:p>
            <a:p>
              <a:pPr eaLnBrk="1" hangingPunct="1"/>
              <a:r>
                <a:rPr kumimoji="1" lang="en-US" altLang="zh-CN" sz="2800"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a:p>
              <a:pPr eaLnBrk="1" hangingPunct="1"/>
              <a:r>
                <a:rPr kumimoji="1" lang="en-US" altLang="zh-CN" b="1" i="1">
                  <a:solidFill>
                    <a:schemeClr val="tx2"/>
                  </a:solidFill>
                  <a:latin typeface="Times New Roman" pitchFamily="18" charset="0"/>
                  <a:cs typeface="Times New Roman" pitchFamily="18" charset="0"/>
                </a:rPr>
                <a:t>—</a:t>
              </a:r>
            </a:p>
          </p:txBody>
        </p:sp>
      </p:grpSp>
      <p:grpSp>
        <p:nvGrpSpPr>
          <p:cNvPr id="4" name="Group 41"/>
          <p:cNvGrpSpPr>
            <a:grpSpLocks/>
          </p:cNvGrpSpPr>
          <p:nvPr/>
        </p:nvGrpSpPr>
        <p:grpSpPr bwMode="auto">
          <a:xfrm>
            <a:off x="3400425" y="1295400"/>
            <a:ext cx="5495925" cy="2447925"/>
            <a:chOff x="2084" y="384"/>
            <a:chExt cx="3462" cy="1542"/>
          </a:xfrm>
        </p:grpSpPr>
        <p:sp>
          <p:nvSpPr>
            <p:cNvPr id="43025" name="Text Box 42"/>
            <p:cNvSpPr txBox="1">
              <a:spLocks noChangeArrowheads="1"/>
            </p:cNvSpPr>
            <p:nvPr/>
          </p:nvSpPr>
          <p:spPr bwMode="auto">
            <a:xfrm>
              <a:off x="5088" y="1200"/>
              <a:ext cx="45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r>
                <a:rPr kumimoji="1" lang="en-US" altLang="zh-CN" b="1">
                  <a:solidFill>
                    <a:schemeClr val="tx2"/>
                  </a:solidFill>
                  <a:latin typeface="Times New Roman" pitchFamily="18" charset="0"/>
                  <a:cs typeface="Times New Roman" pitchFamily="18" charset="0"/>
                </a:rPr>
                <a:t>/V</a:t>
              </a:r>
            </a:p>
          </p:txBody>
        </p:sp>
        <p:sp>
          <p:nvSpPr>
            <p:cNvPr id="43026" name="Line 43"/>
            <p:cNvSpPr>
              <a:spLocks noChangeShapeType="1"/>
            </p:cNvSpPr>
            <p:nvPr/>
          </p:nvSpPr>
          <p:spPr bwMode="auto">
            <a:xfrm flipV="1">
              <a:off x="2084" y="1398"/>
              <a:ext cx="2972"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7" name="Line 44"/>
            <p:cNvSpPr>
              <a:spLocks noChangeShapeType="1"/>
            </p:cNvSpPr>
            <p:nvPr/>
          </p:nvSpPr>
          <p:spPr bwMode="auto">
            <a:xfrm flipV="1">
              <a:off x="3904" y="512"/>
              <a:ext cx="0" cy="141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8" name="Text Box 45"/>
            <p:cNvSpPr txBox="1">
              <a:spLocks noChangeArrowheads="1"/>
            </p:cNvSpPr>
            <p:nvPr/>
          </p:nvSpPr>
          <p:spPr bwMode="auto">
            <a:xfrm>
              <a:off x="3575" y="384"/>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solidFill>
                    <a:schemeClr val="tx2"/>
                  </a:solidFill>
                  <a:latin typeface="Times New Roman" pitchFamily="18" charset="0"/>
                  <a:cs typeface="Times New Roman" pitchFamily="18" charset="0"/>
                </a:rPr>
                <a:t>i</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43029" name="Text Box 46"/>
            <p:cNvSpPr txBox="1">
              <a:spLocks noChangeArrowheads="1"/>
            </p:cNvSpPr>
            <p:nvPr/>
          </p:nvSpPr>
          <p:spPr bwMode="auto">
            <a:xfrm>
              <a:off x="3740" y="1376"/>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0</a:t>
              </a:r>
            </a:p>
          </p:txBody>
        </p:sp>
      </p:grpSp>
      <p:sp>
        <p:nvSpPr>
          <p:cNvPr id="108591" name="Freeform 47"/>
          <p:cNvSpPr>
            <a:spLocks/>
          </p:cNvSpPr>
          <p:nvPr/>
        </p:nvSpPr>
        <p:spPr bwMode="auto">
          <a:xfrm>
            <a:off x="6262688" y="1362075"/>
            <a:ext cx="1312862" cy="1560513"/>
          </a:xfrm>
          <a:custGeom>
            <a:avLst/>
            <a:gdLst>
              <a:gd name="T0" fmla="*/ 2147483647 w 827"/>
              <a:gd name="T1" fmla="*/ 0 h 983"/>
              <a:gd name="T2" fmla="*/ 2147483647 w 827"/>
              <a:gd name="T3" fmla="*/ 2147483647 h 983"/>
              <a:gd name="T4" fmla="*/ 2147483647 w 827"/>
              <a:gd name="T5" fmla="*/ 2147483647 h 983"/>
              <a:gd name="T6" fmla="*/ 2147483647 w 827"/>
              <a:gd name="T7" fmla="*/ 2147483647 h 983"/>
              <a:gd name="T8" fmla="*/ 2147483647 w 827"/>
              <a:gd name="T9" fmla="*/ 2147483647 h 983"/>
              <a:gd name="T10" fmla="*/ 0 w 827"/>
              <a:gd name="T11" fmla="*/ 2147483647 h 983"/>
              <a:gd name="T12" fmla="*/ 0 60000 65536"/>
              <a:gd name="T13" fmla="*/ 0 60000 65536"/>
              <a:gd name="T14" fmla="*/ 0 60000 65536"/>
              <a:gd name="T15" fmla="*/ 0 60000 65536"/>
              <a:gd name="T16" fmla="*/ 0 60000 65536"/>
              <a:gd name="T17" fmla="*/ 0 60000 65536"/>
              <a:gd name="T18" fmla="*/ 0 w 827"/>
              <a:gd name="T19" fmla="*/ 0 h 983"/>
              <a:gd name="T20" fmla="*/ 827 w 827"/>
              <a:gd name="T21" fmla="*/ 983 h 983"/>
            </a:gdLst>
            <a:ahLst/>
            <a:cxnLst>
              <a:cxn ang="T12">
                <a:pos x="T0" y="T1"/>
              </a:cxn>
              <a:cxn ang="T13">
                <a:pos x="T2" y="T3"/>
              </a:cxn>
              <a:cxn ang="T14">
                <a:pos x="T4" y="T5"/>
              </a:cxn>
              <a:cxn ang="T15">
                <a:pos x="T6" y="T7"/>
              </a:cxn>
              <a:cxn ang="T16">
                <a:pos x="T8" y="T9"/>
              </a:cxn>
              <a:cxn ang="T17">
                <a:pos x="T10" y="T11"/>
              </a:cxn>
            </a:cxnLst>
            <a:rect l="T18" t="T19" r="T20" b="T21"/>
            <a:pathLst>
              <a:path w="827" h="983">
                <a:moveTo>
                  <a:pt x="827" y="0"/>
                </a:moveTo>
                <a:cubicBezTo>
                  <a:pt x="819" y="76"/>
                  <a:pt x="794" y="331"/>
                  <a:pt x="768" y="455"/>
                </a:cubicBezTo>
                <a:cubicBezTo>
                  <a:pt x="742" y="579"/>
                  <a:pt x="735" y="669"/>
                  <a:pt x="672" y="743"/>
                </a:cubicBezTo>
                <a:cubicBezTo>
                  <a:pt x="609" y="817"/>
                  <a:pt x="470" y="865"/>
                  <a:pt x="392" y="900"/>
                </a:cubicBezTo>
                <a:cubicBezTo>
                  <a:pt x="314" y="935"/>
                  <a:pt x="271" y="937"/>
                  <a:pt x="206" y="951"/>
                </a:cubicBezTo>
                <a:cubicBezTo>
                  <a:pt x="141" y="965"/>
                  <a:pt x="43" y="976"/>
                  <a:pt x="0" y="983"/>
                </a:cubicBezTo>
              </a:path>
            </a:pathLst>
          </a:custGeom>
          <a:noFill/>
          <a:ln w="28575" cap="sq">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8593" name="Line 49"/>
          <p:cNvSpPr>
            <a:spLocks noChangeShapeType="1"/>
          </p:cNvSpPr>
          <p:nvPr/>
        </p:nvSpPr>
        <p:spPr bwMode="auto">
          <a:xfrm>
            <a:off x="7356475" y="2524125"/>
            <a:ext cx="0" cy="38100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96" name="Text Box 52"/>
          <p:cNvSpPr txBox="1">
            <a:spLocks noChangeArrowheads="1"/>
          </p:cNvSpPr>
          <p:nvPr/>
        </p:nvSpPr>
        <p:spPr bwMode="auto">
          <a:xfrm>
            <a:off x="7477125" y="17637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正向导通</a:t>
            </a:r>
          </a:p>
        </p:txBody>
      </p:sp>
      <p:sp>
        <p:nvSpPr>
          <p:cNvPr id="108599" name="Text Box 55"/>
          <p:cNvSpPr txBox="1">
            <a:spLocks noChangeArrowheads="1"/>
          </p:cNvSpPr>
          <p:nvPr/>
        </p:nvSpPr>
        <p:spPr bwMode="auto">
          <a:xfrm>
            <a:off x="7105650" y="2919413"/>
            <a:ext cx="504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0.5</a:t>
            </a:r>
          </a:p>
        </p:txBody>
      </p:sp>
      <p:sp>
        <p:nvSpPr>
          <p:cNvPr id="108600" name="Freeform 56"/>
          <p:cNvSpPr>
            <a:spLocks/>
          </p:cNvSpPr>
          <p:nvPr/>
        </p:nvSpPr>
        <p:spPr bwMode="auto">
          <a:xfrm>
            <a:off x="6219825" y="1498600"/>
            <a:ext cx="711200" cy="1439863"/>
          </a:xfrm>
          <a:custGeom>
            <a:avLst/>
            <a:gdLst>
              <a:gd name="T0" fmla="*/ 2147483647 w 827"/>
              <a:gd name="T1" fmla="*/ 0 h 983"/>
              <a:gd name="T2" fmla="*/ 2147483647 w 827"/>
              <a:gd name="T3" fmla="*/ 2147483647 h 983"/>
              <a:gd name="T4" fmla="*/ 2147483647 w 827"/>
              <a:gd name="T5" fmla="*/ 2147483647 h 983"/>
              <a:gd name="T6" fmla="*/ 2147483647 w 827"/>
              <a:gd name="T7" fmla="*/ 2147483647 h 983"/>
              <a:gd name="T8" fmla="*/ 2147483647 w 827"/>
              <a:gd name="T9" fmla="*/ 2147483647 h 983"/>
              <a:gd name="T10" fmla="*/ 0 w 827"/>
              <a:gd name="T11" fmla="*/ 2147483647 h 983"/>
              <a:gd name="T12" fmla="*/ 0 60000 65536"/>
              <a:gd name="T13" fmla="*/ 0 60000 65536"/>
              <a:gd name="T14" fmla="*/ 0 60000 65536"/>
              <a:gd name="T15" fmla="*/ 0 60000 65536"/>
              <a:gd name="T16" fmla="*/ 0 60000 65536"/>
              <a:gd name="T17" fmla="*/ 0 60000 65536"/>
              <a:gd name="T18" fmla="*/ 0 w 827"/>
              <a:gd name="T19" fmla="*/ 0 h 983"/>
              <a:gd name="T20" fmla="*/ 827 w 827"/>
              <a:gd name="T21" fmla="*/ 983 h 983"/>
            </a:gdLst>
            <a:ahLst/>
            <a:cxnLst>
              <a:cxn ang="T12">
                <a:pos x="T0" y="T1"/>
              </a:cxn>
              <a:cxn ang="T13">
                <a:pos x="T2" y="T3"/>
              </a:cxn>
              <a:cxn ang="T14">
                <a:pos x="T4" y="T5"/>
              </a:cxn>
              <a:cxn ang="T15">
                <a:pos x="T6" y="T7"/>
              </a:cxn>
              <a:cxn ang="T16">
                <a:pos x="T8" y="T9"/>
              </a:cxn>
              <a:cxn ang="T17">
                <a:pos x="T10" y="T11"/>
              </a:cxn>
            </a:cxnLst>
            <a:rect l="T18" t="T19" r="T20" b="T21"/>
            <a:pathLst>
              <a:path w="827" h="983">
                <a:moveTo>
                  <a:pt x="827" y="0"/>
                </a:moveTo>
                <a:cubicBezTo>
                  <a:pt x="819" y="76"/>
                  <a:pt x="794" y="331"/>
                  <a:pt x="768" y="455"/>
                </a:cubicBezTo>
                <a:cubicBezTo>
                  <a:pt x="742" y="579"/>
                  <a:pt x="735" y="669"/>
                  <a:pt x="672" y="743"/>
                </a:cubicBezTo>
                <a:cubicBezTo>
                  <a:pt x="609" y="817"/>
                  <a:pt x="470" y="865"/>
                  <a:pt x="392" y="900"/>
                </a:cubicBezTo>
                <a:cubicBezTo>
                  <a:pt x="314" y="935"/>
                  <a:pt x="271" y="937"/>
                  <a:pt x="206" y="951"/>
                </a:cubicBezTo>
                <a:cubicBezTo>
                  <a:pt x="141" y="965"/>
                  <a:pt x="43" y="976"/>
                  <a:pt x="0" y="983"/>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8602" name="Text Box 58"/>
          <p:cNvSpPr txBox="1">
            <a:spLocks noChangeArrowheads="1"/>
          </p:cNvSpPr>
          <p:nvPr/>
        </p:nvSpPr>
        <p:spPr bwMode="auto">
          <a:xfrm>
            <a:off x="6973888" y="12700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锗</a:t>
            </a:r>
          </a:p>
        </p:txBody>
      </p:sp>
      <p:sp>
        <p:nvSpPr>
          <p:cNvPr id="108603" name="Text Box 59"/>
          <p:cNvSpPr txBox="1">
            <a:spLocks noChangeArrowheads="1"/>
          </p:cNvSpPr>
          <p:nvPr/>
        </p:nvSpPr>
        <p:spPr bwMode="auto">
          <a:xfrm>
            <a:off x="7507288" y="12906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硅</a:t>
            </a:r>
          </a:p>
        </p:txBody>
      </p:sp>
      <p:sp>
        <p:nvSpPr>
          <p:cNvPr id="108604" name="Text Box 60"/>
          <p:cNvSpPr txBox="1">
            <a:spLocks noChangeArrowheads="1"/>
          </p:cNvSpPr>
          <p:nvPr/>
        </p:nvSpPr>
        <p:spPr bwMode="auto">
          <a:xfrm>
            <a:off x="6550025" y="2919413"/>
            <a:ext cx="504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0.2</a:t>
            </a:r>
          </a:p>
        </p:txBody>
      </p:sp>
      <p:sp>
        <p:nvSpPr>
          <p:cNvPr id="108605" name="Line 61"/>
          <p:cNvSpPr>
            <a:spLocks noChangeShapeType="1"/>
          </p:cNvSpPr>
          <p:nvPr/>
        </p:nvSpPr>
        <p:spPr bwMode="auto">
          <a:xfrm>
            <a:off x="6778625" y="2641600"/>
            <a:ext cx="0" cy="22860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606" name="Text Box 62"/>
          <p:cNvSpPr txBox="1">
            <a:spLocks noChangeArrowheads="1"/>
          </p:cNvSpPr>
          <p:nvPr/>
        </p:nvSpPr>
        <p:spPr bwMode="auto">
          <a:xfrm>
            <a:off x="663575" y="3817938"/>
            <a:ext cx="1868488"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400" b="1">
                <a:solidFill>
                  <a:schemeClr val="tx2"/>
                </a:solidFill>
                <a:latin typeface="Times New Roman" pitchFamily="18" charset="0"/>
                <a:cs typeface="Times New Roman" pitchFamily="18" charset="0"/>
              </a:rPr>
              <a:t>1</a:t>
            </a:r>
            <a:r>
              <a:rPr kumimoji="1" lang="zh-CN" altLang="en-US" sz="2400" b="1">
                <a:solidFill>
                  <a:schemeClr val="tx2"/>
                </a:solidFill>
                <a:latin typeface="Times New Roman" pitchFamily="18" charset="0"/>
                <a:cs typeface="Times New Roman" pitchFamily="18" charset="0"/>
              </a:rPr>
              <a:t>、正向特性</a:t>
            </a:r>
          </a:p>
        </p:txBody>
      </p:sp>
      <p:sp>
        <p:nvSpPr>
          <p:cNvPr id="108607" name="Text Box 63"/>
          <p:cNvSpPr txBox="1">
            <a:spLocks noChangeArrowheads="1"/>
          </p:cNvSpPr>
          <p:nvPr/>
        </p:nvSpPr>
        <p:spPr bwMode="auto">
          <a:xfrm>
            <a:off x="547688" y="4325938"/>
            <a:ext cx="8243887"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15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a:solidFill>
                  <a:schemeClr val="tx2"/>
                </a:solidFill>
                <a:latin typeface="Times New Roman" pitchFamily="18" charset="0"/>
                <a:cs typeface="Times New Roman" pitchFamily="18" charset="0"/>
              </a:rPr>
              <a:t>外加正向电压时，正向特性的起始部分，正向电流几乎为零。这一段称为 “死区”。对应于二极管开始导通时的外加电压称为 “死区电压”。锗管约为</a:t>
            </a:r>
            <a:r>
              <a:rPr kumimoji="1" lang="en-US" altLang="zh-CN" sz="2400" b="1">
                <a:solidFill>
                  <a:schemeClr val="tx2"/>
                </a:solidFill>
                <a:latin typeface="Times New Roman" pitchFamily="18" charset="0"/>
                <a:cs typeface="Times New Roman" pitchFamily="18" charset="0"/>
              </a:rPr>
              <a:t>0.2V, </a:t>
            </a:r>
            <a:r>
              <a:rPr kumimoji="1" lang="zh-CN" altLang="en-US" sz="2400" b="1">
                <a:solidFill>
                  <a:schemeClr val="tx2"/>
                </a:solidFill>
                <a:latin typeface="Times New Roman" pitchFamily="18" charset="0"/>
                <a:cs typeface="Times New Roman" pitchFamily="18" charset="0"/>
              </a:rPr>
              <a:t>硅管约</a:t>
            </a:r>
            <a:r>
              <a:rPr kumimoji="1" lang="en-US" altLang="zh-CN" sz="2400" b="1">
                <a:solidFill>
                  <a:schemeClr val="tx2"/>
                </a:solidFill>
                <a:latin typeface="Times New Roman" pitchFamily="18" charset="0"/>
                <a:cs typeface="Times New Roman" pitchFamily="18" charset="0"/>
              </a:rPr>
              <a:t>0.5V</a:t>
            </a:r>
            <a:r>
              <a:rPr kumimoji="1" lang="zh-CN" altLang="en-US" sz="2400" b="1">
                <a:solidFill>
                  <a:schemeClr val="tx2"/>
                </a:solidFill>
                <a:latin typeface="Times New Roman" pitchFamily="18" charset="0"/>
                <a:cs typeface="Times New Roman" pitchFamily="18" charset="0"/>
              </a:rPr>
              <a:t>。</a:t>
            </a:r>
          </a:p>
        </p:txBody>
      </p:sp>
      <p:sp>
        <p:nvSpPr>
          <p:cNvPr id="3" name="灯片编号占位符 2"/>
          <p:cNvSpPr>
            <a:spLocks noGrp="1"/>
          </p:cNvSpPr>
          <p:nvPr>
            <p:ph type="sldNum" sz="quarter" idx="10"/>
          </p:nvPr>
        </p:nvSpPr>
        <p:spPr/>
        <p:txBody>
          <a:bodyPr/>
          <a:lstStyle/>
          <a:p>
            <a:pPr>
              <a:defRPr/>
            </a:pPr>
            <a:fld id="{D6763493-88BC-4F6A-91CB-961B18CAE9A5}" type="slidenum">
              <a:rPr lang="zh-CN" altLang="en-US" smtClean="0"/>
              <a:pPr>
                <a:defRPr/>
              </a:pPr>
              <a:t>22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iterate type="lt">
                                    <p:tmAbs val="75"/>
                                  </p:iterate>
                                  <p:childTnLst>
                                    <p:set>
                                      <p:cBhvr>
                                        <p:cTn id="17" dur="1" fill="hold">
                                          <p:stCondLst>
                                            <p:cond delay="74"/>
                                          </p:stCondLst>
                                        </p:cTn>
                                        <p:tgtEl>
                                          <p:spTgt spid="108606"/>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8591"/>
                                        </p:tgtEl>
                                        <p:attrNameLst>
                                          <p:attrName>style.visibility</p:attrName>
                                        </p:attrNameLst>
                                      </p:cBhvr>
                                      <p:to>
                                        <p:strVal val="visible"/>
                                      </p:to>
                                    </p:set>
                                    <p:animEffect transition="in" filter="wipe(left)">
                                      <p:cBhvr>
                                        <p:cTn id="22" dur="500"/>
                                        <p:tgtEl>
                                          <p:spTgt spid="108591"/>
                                        </p:tgtEl>
                                      </p:cBhvr>
                                    </p:animEffect>
                                  </p:childTnLst>
                                </p:cTn>
                              </p:par>
                            </p:childTnLst>
                          </p:cTn>
                        </p:par>
                        <p:par>
                          <p:cTn id="23" fill="hold" nodeType="afterGroup">
                            <p:stCondLst>
                              <p:cond delay="500"/>
                            </p:stCondLst>
                            <p:childTnLst>
                              <p:par>
                                <p:cTn id="24" presetID="1" presetClass="entr" presetSubtype="0" fill="hold" grpId="0" nodeType="afterEffect">
                                  <p:stCondLst>
                                    <p:cond delay="0"/>
                                  </p:stCondLst>
                                  <p:iterate type="lt">
                                    <p:tmAbs val="75"/>
                                  </p:iterate>
                                  <p:childTnLst>
                                    <p:set>
                                      <p:cBhvr>
                                        <p:cTn id="25" dur="1" fill="hold">
                                          <p:stCondLst>
                                            <p:cond delay="74"/>
                                          </p:stCondLst>
                                        </p:cTn>
                                        <p:tgtEl>
                                          <p:spTgt spid="108603"/>
                                        </p:tgtEl>
                                        <p:attrNameLst>
                                          <p:attrName>style.visibility</p:attrName>
                                        </p:attrNameLst>
                                      </p:cBhvr>
                                      <p:to>
                                        <p:strVal val="visible"/>
                                      </p:to>
                                    </p:set>
                                  </p:childTnLst>
                                </p:cTn>
                              </p:par>
                            </p:childTnLst>
                          </p:cTn>
                        </p:par>
                        <p:par>
                          <p:cTn id="26" fill="hold" nodeType="afterGroup">
                            <p:stCondLst>
                              <p:cond delay="575"/>
                            </p:stCondLst>
                            <p:childTnLst>
                              <p:par>
                                <p:cTn id="27" presetID="22" presetClass="entr" presetSubtype="8" fill="hold" grpId="0" nodeType="afterEffect">
                                  <p:stCondLst>
                                    <p:cond delay="0"/>
                                  </p:stCondLst>
                                  <p:childTnLst>
                                    <p:set>
                                      <p:cBhvr>
                                        <p:cTn id="28" dur="1" fill="hold">
                                          <p:stCondLst>
                                            <p:cond delay="0"/>
                                          </p:stCondLst>
                                        </p:cTn>
                                        <p:tgtEl>
                                          <p:spTgt spid="108600"/>
                                        </p:tgtEl>
                                        <p:attrNameLst>
                                          <p:attrName>style.visibility</p:attrName>
                                        </p:attrNameLst>
                                      </p:cBhvr>
                                      <p:to>
                                        <p:strVal val="visible"/>
                                      </p:to>
                                    </p:set>
                                    <p:animEffect transition="in" filter="wipe(left)">
                                      <p:cBhvr>
                                        <p:cTn id="29" dur="500"/>
                                        <p:tgtEl>
                                          <p:spTgt spid="108600"/>
                                        </p:tgtEl>
                                      </p:cBhvr>
                                    </p:animEffect>
                                  </p:childTnLst>
                                </p:cTn>
                              </p:par>
                            </p:childTnLst>
                          </p:cTn>
                        </p:par>
                        <p:par>
                          <p:cTn id="30" fill="hold" nodeType="afterGroup">
                            <p:stCondLst>
                              <p:cond delay="1075"/>
                            </p:stCondLst>
                            <p:childTnLst>
                              <p:par>
                                <p:cTn id="31" presetID="1" presetClass="entr" presetSubtype="0" fill="hold" grpId="0" nodeType="afterEffect">
                                  <p:stCondLst>
                                    <p:cond delay="0"/>
                                  </p:stCondLst>
                                  <p:iterate type="lt">
                                    <p:tmAbs val="75"/>
                                  </p:iterate>
                                  <p:childTnLst>
                                    <p:set>
                                      <p:cBhvr>
                                        <p:cTn id="32" dur="1" fill="hold">
                                          <p:stCondLst>
                                            <p:cond delay="74"/>
                                          </p:stCondLst>
                                        </p:cTn>
                                        <p:tgtEl>
                                          <p:spTgt spid="108602"/>
                                        </p:tgtEl>
                                        <p:attrNameLst>
                                          <p:attrName>style.visibility</p:attrName>
                                        </p:attrNameLst>
                                      </p:cBhvr>
                                      <p:to>
                                        <p:strVal val="visible"/>
                                      </p:to>
                                    </p:set>
                                  </p:childTnLst>
                                </p:cTn>
                              </p:par>
                            </p:childTnLst>
                          </p:cTn>
                        </p:par>
                        <p:par>
                          <p:cTn id="33" fill="hold" nodeType="afterGroup">
                            <p:stCondLst>
                              <p:cond delay="1150"/>
                            </p:stCondLst>
                            <p:childTnLst>
                              <p:par>
                                <p:cTn id="34" presetID="22" presetClass="entr" presetSubtype="8" fill="hold" grpId="0" nodeType="afterEffect">
                                  <p:stCondLst>
                                    <p:cond delay="0"/>
                                  </p:stCondLst>
                                  <p:childTnLst>
                                    <p:set>
                                      <p:cBhvr>
                                        <p:cTn id="35" dur="1" fill="hold">
                                          <p:stCondLst>
                                            <p:cond delay="0"/>
                                          </p:stCondLst>
                                        </p:cTn>
                                        <p:tgtEl>
                                          <p:spTgt spid="108593"/>
                                        </p:tgtEl>
                                        <p:attrNameLst>
                                          <p:attrName>style.visibility</p:attrName>
                                        </p:attrNameLst>
                                      </p:cBhvr>
                                      <p:to>
                                        <p:strVal val="visible"/>
                                      </p:to>
                                    </p:set>
                                    <p:animEffect transition="in" filter="wipe(left)">
                                      <p:cBhvr>
                                        <p:cTn id="36" dur="500"/>
                                        <p:tgtEl>
                                          <p:spTgt spid="108593"/>
                                        </p:tgtEl>
                                      </p:cBhvr>
                                    </p:animEffect>
                                  </p:childTnLst>
                                </p:cTn>
                              </p:par>
                            </p:childTnLst>
                          </p:cTn>
                        </p:par>
                        <p:par>
                          <p:cTn id="37" fill="hold" nodeType="afterGroup">
                            <p:stCondLst>
                              <p:cond delay="1650"/>
                            </p:stCondLst>
                            <p:childTnLst>
                              <p:par>
                                <p:cTn id="38" presetID="22" presetClass="entr" presetSubtype="8" fill="hold" grpId="0" nodeType="afterEffect">
                                  <p:stCondLst>
                                    <p:cond delay="0"/>
                                  </p:stCondLst>
                                  <p:childTnLst>
                                    <p:set>
                                      <p:cBhvr>
                                        <p:cTn id="39" dur="1" fill="hold">
                                          <p:stCondLst>
                                            <p:cond delay="0"/>
                                          </p:stCondLst>
                                        </p:cTn>
                                        <p:tgtEl>
                                          <p:spTgt spid="108605"/>
                                        </p:tgtEl>
                                        <p:attrNameLst>
                                          <p:attrName>style.visibility</p:attrName>
                                        </p:attrNameLst>
                                      </p:cBhvr>
                                      <p:to>
                                        <p:strVal val="visible"/>
                                      </p:to>
                                    </p:set>
                                    <p:animEffect transition="in" filter="wipe(left)">
                                      <p:cBhvr>
                                        <p:cTn id="40" dur="500"/>
                                        <p:tgtEl>
                                          <p:spTgt spid="108605"/>
                                        </p:tgtEl>
                                      </p:cBhvr>
                                    </p:animEffect>
                                  </p:childTnLst>
                                </p:cTn>
                              </p:par>
                            </p:childTnLst>
                          </p:cTn>
                        </p:par>
                        <p:par>
                          <p:cTn id="41" fill="hold" nodeType="afterGroup">
                            <p:stCondLst>
                              <p:cond delay="2150"/>
                            </p:stCondLst>
                            <p:childTnLst>
                              <p:par>
                                <p:cTn id="42" presetID="22" presetClass="entr" presetSubtype="8" fill="hold" grpId="0" nodeType="afterEffect">
                                  <p:stCondLst>
                                    <p:cond delay="0"/>
                                  </p:stCondLst>
                                  <p:childTnLst>
                                    <p:set>
                                      <p:cBhvr>
                                        <p:cTn id="43" dur="1" fill="hold">
                                          <p:stCondLst>
                                            <p:cond delay="0"/>
                                          </p:stCondLst>
                                        </p:cTn>
                                        <p:tgtEl>
                                          <p:spTgt spid="108599"/>
                                        </p:tgtEl>
                                        <p:attrNameLst>
                                          <p:attrName>style.visibility</p:attrName>
                                        </p:attrNameLst>
                                      </p:cBhvr>
                                      <p:to>
                                        <p:strVal val="visible"/>
                                      </p:to>
                                    </p:set>
                                    <p:animEffect transition="in" filter="wipe(left)">
                                      <p:cBhvr>
                                        <p:cTn id="44" dur="500"/>
                                        <p:tgtEl>
                                          <p:spTgt spid="108599"/>
                                        </p:tgtEl>
                                      </p:cBhvr>
                                    </p:animEffect>
                                  </p:childTnLst>
                                </p:cTn>
                              </p:par>
                            </p:childTnLst>
                          </p:cTn>
                        </p:par>
                        <p:par>
                          <p:cTn id="45" fill="hold" nodeType="afterGroup">
                            <p:stCondLst>
                              <p:cond delay="2650"/>
                            </p:stCondLst>
                            <p:childTnLst>
                              <p:par>
                                <p:cTn id="46" presetID="22" presetClass="entr" presetSubtype="8" fill="hold" grpId="0" nodeType="afterEffect">
                                  <p:stCondLst>
                                    <p:cond delay="0"/>
                                  </p:stCondLst>
                                  <p:childTnLst>
                                    <p:set>
                                      <p:cBhvr>
                                        <p:cTn id="47" dur="1" fill="hold">
                                          <p:stCondLst>
                                            <p:cond delay="0"/>
                                          </p:stCondLst>
                                        </p:cTn>
                                        <p:tgtEl>
                                          <p:spTgt spid="108604"/>
                                        </p:tgtEl>
                                        <p:attrNameLst>
                                          <p:attrName>style.visibility</p:attrName>
                                        </p:attrNameLst>
                                      </p:cBhvr>
                                      <p:to>
                                        <p:strVal val="visible"/>
                                      </p:to>
                                    </p:set>
                                    <p:animEffect transition="in" filter="wipe(left)">
                                      <p:cBhvr>
                                        <p:cTn id="48" dur="500"/>
                                        <p:tgtEl>
                                          <p:spTgt spid="10860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iterate type="lt">
                                    <p:tmAbs val="75"/>
                                  </p:iterate>
                                  <p:childTnLst>
                                    <p:set>
                                      <p:cBhvr>
                                        <p:cTn id="52" dur="1" fill="hold">
                                          <p:stCondLst>
                                            <p:cond delay="74"/>
                                          </p:stCondLst>
                                        </p:cTn>
                                        <p:tgtEl>
                                          <p:spTgt spid="10860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iterate type="lt">
                                    <p:tmAbs val="75"/>
                                  </p:iterate>
                                  <p:childTnLst>
                                    <p:set>
                                      <p:cBhvr>
                                        <p:cTn id="56" dur="1" fill="hold">
                                          <p:stCondLst>
                                            <p:cond delay="74"/>
                                          </p:stCondLst>
                                        </p:cTn>
                                        <p:tgtEl>
                                          <p:spTgt spid="108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91" grpId="0" animBg="1"/>
      <p:bldP spid="108593" grpId="0" animBg="1"/>
      <p:bldP spid="108596" grpId="0" autoUpdateAnimBg="0"/>
      <p:bldP spid="108599" grpId="0" autoUpdateAnimBg="0"/>
      <p:bldP spid="108600" grpId="0" animBg="1"/>
      <p:bldP spid="108602" grpId="0" autoUpdateAnimBg="0"/>
      <p:bldP spid="108603" grpId="0" autoUpdateAnimBg="0"/>
      <p:bldP spid="108604" grpId="0" autoUpdateAnimBg="0"/>
      <p:bldP spid="108605" grpId="0" animBg="1"/>
      <p:bldP spid="108606" grpId="0" autoUpdateAnimBg="0"/>
      <p:bldP spid="10860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19</a:t>
            </a:r>
            <a:r>
              <a:rPr lang="zh-CN" altLang="en-US" sz="3200" smtClean="0">
                <a:ea typeface="宋体" charset="-122"/>
              </a:rPr>
              <a:t>）</a:t>
            </a:r>
            <a:endParaRPr lang="zh-CN" altLang="en-US" sz="360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D6763493-88BC-4F6A-91CB-961B18CAE9A5}" type="slidenum">
              <a:rPr lang="zh-CN" altLang="en-US" smtClean="0"/>
              <a:pPr>
                <a:defRPr/>
              </a:pPr>
              <a:t>23</a:t>
            </a:fld>
            <a:endParaRPr lang="zh-CN" altLang="en-US"/>
          </a:p>
        </p:txBody>
      </p:sp>
      <p:sp>
        <p:nvSpPr>
          <p:cNvPr id="44035" name="Rectangle 3"/>
          <p:cNvSpPr>
            <a:spLocks noGrp="1" noChangeArrowheads="1"/>
          </p:cNvSpPr>
          <p:nvPr>
            <p:ph sz="quarter" idx="4294967295"/>
          </p:nvPr>
        </p:nvSpPr>
        <p:spPr>
          <a:xfrm>
            <a:off x="0" y="765175"/>
            <a:ext cx="8891588" cy="5543550"/>
          </a:xfrm>
        </p:spPr>
        <p:txBody>
          <a:bodyPr/>
          <a:lstStyle/>
          <a:p>
            <a:pPr lvl="1" eaLnBrk="1" hangingPunct="1"/>
            <a:r>
              <a:rPr lang="zh-CN" altLang="en-US" smtClean="0"/>
              <a:t>半导体二极管的伏安特性（续）</a:t>
            </a:r>
          </a:p>
        </p:txBody>
      </p:sp>
      <p:sp>
        <p:nvSpPr>
          <p:cNvPr id="109599" name="Text Box 31"/>
          <p:cNvSpPr txBox="1">
            <a:spLocks noChangeArrowheads="1"/>
          </p:cNvSpPr>
          <p:nvPr/>
        </p:nvSpPr>
        <p:spPr bwMode="auto">
          <a:xfrm>
            <a:off x="539750" y="2924944"/>
            <a:ext cx="18684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400" b="1">
                <a:solidFill>
                  <a:schemeClr val="tx2"/>
                </a:solidFill>
                <a:latin typeface="Times New Roman" pitchFamily="18" charset="0"/>
                <a:cs typeface="Times New Roman" pitchFamily="18" charset="0"/>
              </a:rPr>
              <a:t>2. </a:t>
            </a:r>
            <a:r>
              <a:rPr kumimoji="1" lang="zh-CN" altLang="en-US" sz="2400" b="1">
                <a:solidFill>
                  <a:schemeClr val="tx2"/>
                </a:solidFill>
                <a:latin typeface="Times New Roman" pitchFamily="18" charset="0"/>
                <a:cs typeface="Times New Roman" pitchFamily="18" charset="0"/>
              </a:rPr>
              <a:t>反向特性</a:t>
            </a:r>
          </a:p>
        </p:txBody>
      </p:sp>
      <p:sp>
        <p:nvSpPr>
          <p:cNvPr id="109600" name="Rectangle 32"/>
          <p:cNvSpPr>
            <a:spLocks noChangeArrowheads="1"/>
          </p:cNvSpPr>
          <p:nvPr/>
        </p:nvSpPr>
        <p:spPr bwMode="auto">
          <a:xfrm>
            <a:off x="554038" y="3286894"/>
            <a:ext cx="8510587"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76250">
              <a:lnSpc>
                <a:spcPct val="130000"/>
              </a:lnSpc>
            </a:pPr>
            <a:r>
              <a:rPr kumimoji="1" lang="zh-CN" altLang="en-US" sz="2400" b="1">
                <a:latin typeface="Times New Roman" pitchFamily="18" charset="0"/>
                <a:cs typeface="Times New Roman" pitchFamily="18" charset="0"/>
              </a:rPr>
              <a:t>外加反向电压不超过一定范围时通过二极管的电流是少数载流子漂移运动所形成的很小的反向电流，称为</a:t>
            </a:r>
            <a:r>
              <a:rPr kumimoji="1" lang="zh-CN" altLang="en-US" sz="2400" b="1">
                <a:solidFill>
                  <a:srgbClr val="FF0000"/>
                </a:solidFill>
                <a:latin typeface="Times New Roman" pitchFamily="18" charset="0"/>
                <a:cs typeface="Times New Roman" pitchFamily="18" charset="0"/>
              </a:rPr>
              <a:t>反向饱和电流</a:t>
            </a:r>
            <a:r>
              <a:rPr kumimoji="1" lang="zh-CN" altLang="en-US" sz="2400" b="1">
                <a:latin typeface="Times New Roman" pitchFamily="18" charset="0"/>
                <a:cs typeface="Times New Roman" pitchFamily="18" charset="0"/>
              </a:rPr>
              <a:t>或</a:t>
            </a:r>
            <a:r>
              <a:rPr kumimoji="1" lang="zh-CN" altLang="en-US" sz="2400" b="1">
                <a:solidFill>
                  <a:srgbClr val="FF0000"/>
                </a:solidFill>
                <a:latin typeface="Times New Roman" pitchFamily="18" charset="0"/>
                <a:cs typeface="Times New Roman" pitchFamily="18" charset="0"/>
              </a:rPr>
              <a:t>漏电流</a:t>
            </a:r>
            <a:r>
              <a:rPr kumimoji="1" lang="zh-CN" altLang="en-US" sz="2400" b="1">
                <a:latin typeface="Times New Roman" pitchFamily="18" charset="0"/>
                <a:cs typeface="Times New Roman" pitchFamily="18" charset="0"/>
              </a:rPr>
              <a:t>。该电流受温度影响很大。</a:t>
            </a:r>
          </a:p>
        </p:txBody>
      </p:sp>
      <p:sp>
        <p:nvSpPr>
          <p:cNvPr id="109601" name="Text Box 33"/>
          <p:cNvSpPr txBox="1">
            <a:spLocks noChangeArrowheads="1"/>
          </p:cNvSpPr>
          <p:nvPr/>
        </p:nvSpPr>
        <p:spPr bwMode="auto">
          <a:xfrm>
            <a:off x="539750" y="4671194"/>
            <a:ext cx="18684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400" b="1">
                <a:solidFill>
                  <a:schemeClr val="tx2"/>
                </a:solidFill>
                <a:latin typeface="Times New Roman" pitchFamily="18" charset="0"/>
                <a:cs typeface="Times New Roman" pitchFamily="18" charset="0"/>
              </a:rPr>
              <a:t>3. </a:t>
            </a:r>
            <a:r>
              <a:rPr kumimoji="1" lang="zh-CN" altLang="en-US" sz="2400" b="1">
                <a:solidFill>
                  <a:schemeClr val="tx2"/>
                </a:solidFill>
                <a:latin typeface="Times New Roman" pitchFamily="18" charset="0"/>
                <a:cs typeface="Times New Roman" pitchFamily="18" charset="0"/>
              </a:rPr>
              <a:t>击穿特性</a:t>
            </a:r>
          </a:p>
        </p:txBody>
      </p:sp>
      <p:sp>
        <p:nvSpPr>
          <p:cNvPr id="109602" name="Text Box 34"/>
          <p:cNvSpPr txBox="1">
            <a:spLocks noChangeArrowheads="1"/>
          </p:cNvSpPr>
          <p:nvPr/>
        </p:nvSpPr>
        <p:spPr bwMode="auto">
          <a:xfrm>
            <a:off x="554038" y="5152207"/>
            <a:ext cx="85534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10000"/>
              </a:lnSpc>
            </a:pPr>
            <a:r>
              <a:rPr kumimoji="1" lang="en-US" altLang="zh-CN" sz="2400" b="1" dirty="0">
                <a:latin typeface="Times New Roman" pitchFamily="18" charset="0"/>
                <a:cs typeface="Times New Roman" pitchFamily="18" charset="0"/>
              </a:rPr>
              <a:t>        </a:t>
            </a:r>
            <a:r>
              <a:rPr kumimoji="1" lang="zh-CN" altLang="en-US" sz="2400" b="1" dirty="0">
                <a:latin typeface="Times New Roman" pitchFamily="18" charset="0"/>
                <a:cs typeface="Times New Roman" pitchFamily="18" charset="0"/>
              </a:rPr>
              <a:t>外加反向电压超过某一数值时，反向电流会突然增大，这种现象称为击穿（击穿时，二极管失去单向导电性）。 对应的电压称为</a:t>
            </a:r>
            <a:r>
              <a:rPr kumimoji="1" lang="zh-CN" altLang="en-US" sz="2400" b="1" dirty="0">
                <a:solidFill>
                  <a:srgbClr val="FF0000"/>
                </a:solidFill>
                <a:latin typeface="Times New Roman" pitchFamily="18" charset="0"/>
                <a:cs typeface="Times New Roman" pitchFamily="18" charset="0"/>
              </a:rPr>
              <a:t>击穿电压</a:t>
            </a:r>
            <a:r>
              <a:rPr kumimoji="1" lang="zh-CN" altLang="en-US" sz="2400" b="1" dirty="0">
                <a:latin typeface="Times New Roman" pitchFamily="18" charset="0"/>
                <a:cs typeface="Times New Roman" pitchFamily="18" charset="0"/>
              </a:rPr>
              <a:t>。</a:t>
            </a:r>
          </a:p>
        </p:txBody>
      </p:sp>
      <p:grpSp>
        <p:nvGrpSpPr>
          <p:cNvPr id="44040" name="Group 35"/>
          <p:cNvGrpSpPr>
            <a:grpSpLocks/>
          </p:cNvGrpSpPr>
          <p:nvPr/>
        </p:nvGrpSpPr>
        <p:grpSpPr bwMode="auto">
          <a:xfrm>
            <a:off x="3581400" y="718096"/>
            <a:ext cx="5534025" cy="2447925"/>
            <a:chOff x="2084" y="384"/>
            <a:chExt cx="3486" cy="1542"/>
          </a:xfrm>
        </p:grpSpPr>
        <p:sp>
          <p:nvSpPr>
            <p:cNvPr id="44057" name="Text Box 36"/>
            <p:cNvSpPr txBox="1">
              <a:spLocks noChangeArrowheads="1"/>
            </p:cNvSpPr>
            <p:nvPr/>
          </p:nvSpPr>
          <p:spPr bwMode="auto">
            <a:xfrm>
              <a:off x="5088" y="1200"/>
              <a:ext cx="4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latin typeface="Times New Roman" pitchFamily="18" charset="0"/>
                  <a:cs typeface="Times New Roman" pitchFamily="18" charset="0"/>
                </a:rPr>
                <a:t>u</a:t>
              </a:r>
              <a:r>
                <a:rPr kumimoji="1" lang="en-US" altLang="zh-CN" b="1" baseline="-25000">
                  <a:latin typeface="Times New Roman" pitchFamily="18" charset="0"/>
                  <a:cs typeface="Times New Roman" pitchFamily="18" charset="0"/>
                </a:rPr>
                <a:t>D </a:t>
              </a:r>
              <a:r>
                <a:rPr kumimoji="1" lang="en-US" altLang="zh-CN" b="1">
                  <a:latin typeface="Times New Roman" pitchFamily="18" charset="0"/>
                  <a:cs typeface="Times New Roman" pitchFamily="18" charset="0"/>
                </a:rPr>
                <a:t>/V</a:t>
              </a:r>
            </a:p>
          </p:txBody>
        </p:sp>
        <p:sp>
          <p:nvSpPr>
            <p:cNvPr id="44058" name="Line 37"/>
            <p:cNvSpPr>
              <a:spLocks noChangeShapeType="1"/>
            </p:cNvSpPr>
            <p:nvPr/>
          </p:nvSpPr>
          <p:spPr bwMode="auto">
            <a:xfrm flipV="1">
              <a:off x="2084" y="1398"/>
              <a:ext cx="2972" cy="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9" name="Line 38"/>
            <p:cNvSpPr>
              <a:spLocks noChangeShapeType="1"/>
            </p:cNvSpPr>
            <p:nvPr/>
          </p:nvSpPr>
          <p:spPr bwMode="auto">
            <a:xfrm flipV="1">
              <a:off x="3904" y="512"/>
              <a:ext cx="0" cy="1414"/>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0" name="Text Box 39"/>
            <p:cNvSpPr txBox="1">
              <a:spLocks noChangeArrowheads="1"/>
            </p:cNvSpPr>
            <p:nvPr/>
          </p:nvSpPr>
          <p:spPr bwMode="auto">
            <a:xfrm>
              <a:off x="3575" y="384"/>
              <a:ext cx="2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latin typeface="Times New Roman" pitchFamily="18" charset="0"/>
                  <a:cs typeface="Times New Roman" pitchFamily="18" charset="0"/>
                </a:rPr>
                <a:t>i</a:t>
              </a:r>
              <a:r>
                <a:rPr kumimoji="1" lang="en-US" altLang="zh-CN" b="1" baseline="-25000">
                  <a:latin typeface="Times New Roman" pitchFamily="18" charset="0"/>
                  <a:cs typeface="Times New Roman" pitchFamily="18" charset="0"/>
                </a:rPr>
                <a:t>D</a:t>
              </a:r>
              <a:endParaRPr kumimoji="1" lang="en-US" altLang="zh-CN" b="1">
                <a:latin typeface="Times New Roman" pitchFamily="18" charset="0"/>
                <a:cs typeface="Times New Roman" pitchFamily="18" charset="0"/>
              </a:endParaRPr>
            </a:p>
          </p:txBody>
        </p:sp>
        <p:sp>
          <p:nvSpPr>
            <p:cNvPr id="44061" name="Text Box 40"/>
            <p:cNvSpPr txBox="1">
              <a:spLocks noChangeArrowheads="1"/>
            </p:cNvSpPr>
            <p:nvPr/>
          </p:nvSpPr>
          <p:spPr bwMode="auto">
            <a:xfrm>
              <a:off x="3740" y="137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t>0</a:t>
              </a:r>
            </a:p>
          </p:txBody>
        </p:sp>
      </p:grpSp>
      <p:sp>
        <p:nvSpPr>
          <p:cNvPr id="44041" name="Freeform 41"/>
          <p:cNvSpPr>
            <a:spLocks/>
          </p:cNvSpPr>
          <p:nvPr/>
        </p:nvSpPr>
        <p:spPr bwMode="auto">
          <a:xfrm>
            <a:off x="6443663" y="784771"/>
            <a:ext cx="1312862" cy="1560512"/>
          </a:xfrm>
          <a:custGeom>
            <a:avLst/>
            <a:gdLst>
              <a:gd name="T0" fmla="*/ 2147483647 w 827"/>
              <a:gd name="T1" fmla="*/ 0 h 983"/>
              <a:gd name="T2" fmla="*/ 2147483647 w 827"/>
              <a:gd name="T3" fmla="*/ 2147483647 h 983"/>
              <a:gd name="T4" fmla="*/ 2147483647 w 827"/>
              <a:gd name="T5" fmla="*/ 2147483647 h 983"/>
              <a:gd name="T6" fmla="*/ 2147483647 w 827"/>
              <a:gd name="T7" fmla="*/ 2147483647 h 983"/>
              <a:gd name="T8" fmla="*/ 2147483647 w 827"/>
              <a:gd name="T9" fmla="*/ 2147483647 h 983"/>
              <a:gd name="T10" fmla="*/ 0 w 827"/>
              <a:gd name="T11" fmla="*/ 2147483647 h 983"/>
              <a:gd name="T12" fmla="*/ 0 60000 65536"/>
              <a:gd name="T13" fmla="*/ 0 60000 65536"/>
              <a:gd name="T14" fmla="*/ 0 60000 65536"/>
              <a:gd name="T15" fmla="*/ 0 60000 65536"/>
              <a:gd name="T16" fmla="*/ 0 60000 65536"/>
              <a:gd name="T17" fmla="*/ 0 60000 65536"/>
              <a:gd name="T18" fmla="*/ 0 w 827"/>
              <a:gd name="T19" fmla="*/ 0 h 983"/>
              <a:gd name="T20" fmla="*/ 827 w 827"/>
              <a:gd name="T21" fmla="*/ 983 h 983"/>
            </a:gdLst>
            <a:ahLst/>
            <a:cxnLst>
              <a:cxn ang="T12">
                <a:pos x="T0" y="T1"/>
              </a:cxn>
              <a:cxn ang="T13">
                <a:pos x="T2" y="T3"/>
              </a:cxn>
              <a:cxn ang="T14">
                <a:pos x="T4" y="T5"/>
              </a:cxn>
              <a:cxn ang="T15">
                <a:pos x="T6" y="T7"/>
              </a:cxn>
              <a:cxn ang="T16">
                <a:pos x="T8" y="T9"/>
              </a:cxn>
              <a:cxn ang="T17">
                <a:pos x="T10" y="T11"/>
              </a:cxn>
            </a:cxnLst>
            <a:rect l="T18" t="T19" r="T20" b="T21"/>
            <a:pathLst>
              <a:path w="827" h="983">
                <a:moveTo>
                  <a:pt x="827" y="0"/>
                </a:moveTo>
                <a:cubicBezTo>
                  <a:pt x="819" y="76"/>
                  <a:pt x="794" y="331"/>
                  <a:pt x="768" y="455"/>
                </a:cubicBezTo>
                <a:cubicBezTo>
                  <a:pt x="742" y="579"/>
                  <a:pt x="735" y="669"/>
                  <a:pt x="672" y="743"/>
                </a:cubicBezTo>
                <a:cubicBezTo>
                  <a:pt x="609" y="817"/>
                  <a:pt x="470" y="865"/>
                  <a:pt x="392" y="900"/>
                </a:cubicBezTo>
                <a:cubicBezTo>
                  <a:pt x="314" y="935"/>
                  <a:pt x="271" y="937"/>
                  <a:pt x="206" y="951"/>
                </a:cubicBezTo>
                <a:cubicBezTo>
                  <a:pt x="141" y="965"/>
                  <a:pt x="43" y="976"/>
                  <a:pt x="0" y="983"/>
                </a:cubicBezTo>
              </a:path>
            </a:pathLst>
          </a:custGeom>
          <a:noFill/>
          <a:ln w="28575" cap="sq">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610" name="Freeform 42"/>
          <p:cNvSpPr>
            <a:spLocks/>
          </p:cNvSpPr>
          <p:nvPr/>
        </p:nvSpPr>
        <p:spPr bwMode="auto">
          <a:xfrm>
            <a:off x="3581400" y="2369096"/>
            <a:ext cx="2862263" cy="1031875"/>
          </a:xfrm>
          <a:custGeom>
            <a:avLst/>
            <a:gdLst>
              <a:gd name="T0" fmla="*/ 2147483647 w 1211"/>
              <a:gd name="T1" fmla="*/ 2147483647 h 1008"/>
              <a:gd name="T2" fmla="*/ 2147483647 w 1211"/>
              <a:gd name="T3" fmla="*/ 2147483647 h 1008"/>
              <a:gd name="T4" fmla="*/ 2147483647 w 1211"/>
              <a:gd name="T5" fmla="*/ 2147483647 h 1008"/>
              <a:gd name="T6" fmla="*/ 2147483647 w 1211"/>
              <a:gd name="T7" fmla="*/ 2147483647 h 1008"/>
              <a:gd name="T8" fmla="*/ 2147483647 w 1211"/>
              <a:gd name="T9" fmla="*/ 2147483647 h 1008"/>
              <a:gd name="T10" fmla="*/ 2147483647 w 1211"/>
              <a:gd name="T11" fmla="*/ 2147483647 h 1008"/>
              <a:gd name="T12" fmla="*/ 0 w 1211"/>
              <a:gd name="T13" fmla="*/ 2147483647 h 1008"/>
              <a:gd name="T14" fmla="*/ 0 60000 65536"/>
              <a:gd name="T15" fmla="*/ 0 60000 65536"/>
              <a:gd name="T16" fmla="*/ 0 60000 65536"/>
              <a:gd name="T17" fmla="*/ 0 60000 65536"/>
              <a:gd name="T18" fmla="*/ 0 60000 65536"/>
              <a:gd name="T19" fmla="*/ 0 60000 65536"/>
              <a:gd name="T20" fmla="*/ 0 60000 65536"/>
              <a:gd name="T21" fmla="*/ 0 w 1211"/>
              <a:gd name="T22" fmla="*/ 0 h 1008"/>
              <a:gd name="T23" fmla="*/ 1211 w 1211"/>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1" h="1008">
                <a:moveTo>
                  <a:pt x="1211" y="5"/>
                </a:moveTo>
                <a:cubicBezTo>
                  <a:pt x="1171" y="10"/>
                  <a:pt x="1098" y="30"/>
                  <a:pt x="972" y="35"/>
                </a:cubicBezTo>
                <a:cubicBezTo>
                  <a:pt x="846" y="40"/>
                  <a:pt x="577" y="35"/>
                  <a:pt x="455" y="35"/>
                </a:cubicBezTo>
                <a:cubicBezTo>
                  <a:pt x="333" y="35"/>
                  <a:pt x="296" y="32"/>
                  <a:pt x="238" y="35"/>
                </a:cubicBezTo>
                <a:cubicBezTo>
                  <a:pt x="180" y="38"/>
                  <a:pt x="140" y="35"/>
                  <a:pt x="104" y="56"/>
                </a:cubicBezTo>
                <a:cubicBezTo>
                  <a:pt x="68" y="77"/>
                  <a:pt x="38" y="0"/>
                  <a:pt x="21" y="159"/>
                </a:cubicBezTo>
                <a:cubicBezTo>
                  <a:pt x="4" y="318"/>
                  <a:pt x="4" y="831"/>
                  <a:pt x="0" y="1008"/>
                </a:cubicBezTo>
              </a:path>
            </a:pathLst>
          </a:custGeom>
          <a:noFill/>
          <a:ln w="28575" cap="sq">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43" name="Line 43"/>
          <p:cNvSpPr>
            <a:spLocks noChangeShapeType="1"/>
          </p:cNvSpPr>
          <p:nvPr/>
        </p:nvSpPr>
        <p:spPr bwMode="auto">
          <a:xfrm>
            <a:off x="7537450" y="1946821"/>
            <a:ext cx="0" cy="38100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12" name="Line 44"/>
          <p:cNvSpPr>
            <a:spLocks noChangeShapeType="1"/>
          </p:cNvSpPr>
          <p:nvPr/>
        </p:nvSpPr>
        <p:spPr bwMode="auto">
          <a:xfrm>
            <a:off x="5480050" y="1946821"/>
            <a:ext cx="0" cy="38100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13" name="Line 45"/>
          <p:cNvSpPr>
            <a:spLocks noChangeShapeType="1"/>
          </p:cNvSpPr>
          <p:nvPr/>
        </p:nvSpPr>
        <p:spPr bwMode="auto">
          <a:xfrm flipV="1">
            <a:off x="5480050" y="2404021"/>
            <a:ext cx="0" cy="38100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6" name="Text Box 46"/>
          <p:cNvSpPr txBox="1">
            <a:spLocks noChangeArrowheads="1"/>
          </p:cNvSpPr>
          <p:nvPr/>
        </p:nvSpPr>
        <p:spPr bwMode="auto">
          <a:xfrm>
            <a:off x="7658100" y="1108621"/>
            <a:ext cx="1409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b="1"/>
              <a:t>正向导通</a:t>
            </a:r>
          </a:p>
        </p:txBody>
      </p:sp>
      <p:sp>
        <p:nvSpPr>
          <p:cNvPr id="109615" name="Text Box 47"/>
          <p:cNvSpPr txBox="1">
            <a:spLocks noChangeArrowheads="1"/>
          </p:cNvSpPr>
          <p:nvPr/>
        </p:nvSpPr>
        <p:spPr bwMode="auto">
          <a:xfrm>
            <a:off x="4930775" y="2864396"/>
            <a:ext cx="1409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b="1"/>
              <a:t>反向截止</a:t>
            </a:r>
          </a:p>
        </p:txBody>
      </p:sp>
      <p:sp>
        <p:nvSpPr>
          <p:cNvPr id="109616" name="Text Box 48"/>
          <p:cNvSpPr txBox="1">
            <a:spLocks noChangeArrowheads="1"/>
          </p:cNvSpPr>
          <p:nvPr/>
        </p:nvSpPr>
        <p:spPr bwMode="auto">
          <a:xfrm>
            <a:off x="3321050" y="2686596"/>
            <a:ext cx="649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b="1"/>
              <a:t>击穿</a:t>
            </a:r>
          </a:p>
        </p:txBody>
      </p:sp>
      <p:sp>
        <p:nvSpPr>
          <p:cNvPr id="44049" name="Text Box 49"/>
          <p:cNvSpPr txBox="1">
            <a:spLocks noChangeArrowheads="1"/>
          </p:cNvSpPr>
          <p:nvPr/>
        </p:nvSpPr>
        <p:spPr bwMode="auto">
          <a:xfrm>
            <a:off x="7286625" y="2342108"/>
            <a:ext cx="50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0.5</a:t>
            </a:r>
          </a:p>
        </p:txBody>
      </p:sp>
      <p:sp>
        <p:nvSpPr>
          <p:cNvPr id="44050" name="Freeform 50"/>
          <p:cNvSpPr>
            <a:spLocks/>
          </p:cNvSpPr>
          <p:nvPr/>
        </p:nvSpPr>
        <p:spPr bwMode="auto">
          <a:xfrm>
            <a:off x="6400800" y="921296"/>
            <a:ext cx="711200" cy="1439862"/>
          </a:xfrm>
          <a:custGeom>
            <a:avLst/>
            <a:gdLst>
              <a:gd name="T0" fmla="*/ 2147483647 w 827"/>
              <a:gd name="T1" fmla="*/ 0 h 983"/>
              <a:gd name="T2" fmla="*/ 2147483647 w 827"/>
              <a:gd name="T3" fmla="*/ 2147483647 h 983"/>
              <a:gd name="T4" fmla="*/ 2147483647 w 827"/>
              <a:gd name="T5" fmla="*/ 2147483647 h 983"/>
              <a:gd name="T6" fmla="*/ 2147483647 w 827"/>
              <a:gd name="T7" fmla="*/ 2147483647 h 983"/>
              <a:gd name="T8" fmla="*/ 2147483647 w 827"/>
              <a:gd name="T9" fmla="*/ 2147483647 h 983"/>
              <a:gd name="T10" fmla="*/ 0 w 827"/>
              <a:gd name="T11" fmla="*/ 2147483647 h 983"/>
              <a:gd name="T12" fmla="*/ 0 60000 65536"/>
              <a:gd name="T13" fmla="*/ 0 60000 65536"/>
              <a:gd name="T14" fmla="*/ 0 60000 65536"/>
              <a:gd name="T15" fmla="*/ 0 60000 65536"/>
              <a:gd name="T16" fmla="*/ 0 60000 65536"/>
              <a:gd name="T17" fmla="*/ 0 60000 65536"/>
              <a:gd name="T18" fmla="*/ 0 w 827"/>
              <a:gd name="T19" fmla="*/ 0 h 983"/>
              <a:gd name="T20" fmla="*/ 827 w 827"/>
              <a:gd name="T21" fmla="*/ 983 h 983"/>
            </a:gdLst>
            <a:ahLst/>
            <a:cxnLst>
              <a:cxn ang="T12">
                <a:pos x="T0" y="T1"/>
              </a:cxn>
              <a:cxn ang="T13">
                <a:pos x="T2" y="T3"/>
              </a:cxn>
              <a:cxn ang="T14">
                <a:pos x="T4" y="T5"/>
              </a:cxn>
              <a:cxn ang="T15">
                <a:pos x="T6" y="T7"/>
              </a:cxn>
              <a:cxn ang="T16">
                <a:pos x="T8" y="T9"/>
              </a:cxn>
              <a:cxn ang="T17">
                <a:pos x="T10" y="T11"/>
              </a:cxn>
            </a:cxnLst>
            <a:rect l="T18" t="T19" r="T20" b="T21"/>
            <a:pathLst>
              <a:path w="827" h="983">
                <a:moveTo>
                  <a:pt x="827" y="0"/>
                </a:moveTo>
                <a:cubicBezTo>
                  <a:pt x="819" y="76"/>
                  <a:pt x="794" y="331"/>
                  <a:pt x="768" y="455"/>
                </a:cubicBezTo>
                <a:cubicBezTo>
                  <a:pt x="742" y="579"/>
                  <a:pt x="735" y="669"/>
                  <a:pt x="672" y="743"/>
                </a:cubicBezTo>
                <a:cubicBezTo>
                  <a:pt x="609" y="817"/>
                  <a:pt x="470" y="865"/>
                  <a:pt x="392" y="900"/>
                </a:cubicBezTo>
                <a:cubicBezTo>
                  <a:pt x="314" y="935"/>
                  <a:pt x="271" y="937"/>
                  <a:pt x="206" y="951"/>
                </a:cubicBezTo>
                <a:cubicBezTo>
                  <a:pt x="141" y="965"/>
                  <a:pt x="43" y="976"/>
                  <a:pt x="0" y="983"/>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619" name="Freeform 51"/>
          <p:cNvSpPr>
            <a:spLocks/>
          </p:cNvSpPr>
          <p:nvPr/>
        </p:nvSpPr>
        <p:spPr bwMode="auto">
          <a:xfrm>
            <a:off x="3962400" y="2369096"/>
            <a:ext cx="2414588" cy="1031875"/>
          </a:xfrm>
          <a:custGeom>
            <a:avLst/>
            <a:gdLst>
              <a:gd name="T0" fmla="*/ 2147483647 w 641"/>
              <a:gd name="T1" fmla="*/ 0 h 1156"/>
              <a:gd name="T2" fmla="*/ 2147483647 w 641"/>
              <a:gd name="T3" fmla="*/ 2147483647 h 1156"/>
              <a:gd name="T4" fmla="*/ 2147483647 w 641"/>
              <a:gd name="T5" fmla="*/ 2147483647 h 1156"/>
              <a:gd name="T6" fmla="*/ 2147483647 w 641"/>
              <a:gd name="T7" fmla="*/ 2147483647 h 1156"/>
              <a:gd name="T8" fmla="*/ 2147483647 w 641"/>
              <a:gd name="T9" fmla="*/ 2147483647 h 1156"/>
              <a:gd name="T10" fmla="*/ 2147483647 w 641"/>
              <a:gd name="T11" fmla="*/ 2147483647 h 1156"/>
              <a:gd name="T12" fmla="*/ 2147483647 w 641"/>
              <a:gd name="T13" fmla="*/ 2147483647 h 1156"/>
              <a:gd name="T14" fmla="*/ 0 w 641"/>
              <a:gd name="T15" fmla="*/ 2147483647 h 1156"/>
              <a:gd name="T16" fmla="*/ 0 60000 65536"/>
              <a:gd name="T17" fmla="*/ 0 60000 65536"/>
              <a:gd name="T18" fmla="*/ 0 60000 65536"/>
              <a:gd name="T19" fmla="*/ 0 60000 65536"/>
              <a:gd name="T20" fmla="*/ 0 60000 65536"/>
              <a:gd name="T21" fmla="*/ 0 60000 65536"/>
              <a:gd name="T22" fmla="*/ 0 60000 65536"/>
              <a:gd name="T23" fmla="*/ 0 60000 65536"/>
              <a:gd name="T24" fmla="*/ 0 w 641"/>
              <a:gd name="T25" fmla="*/ 0 h 1156"/>
              <a:gd name="T26" fmla="*/ 641 w 641"/>
              <a:gd name="T27" fmla="*/ 1156 h 1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1" h="1156">
                <a:moveTo>
                  <a:pt x="641" y="0"/>
                </a:moveTo>
                <a:cubicBezTo>
                  <a:pt x="626" y="24"/>
                  <a:pt x="590" y="109"/>
                  <a:pt x="552" y="146"/>
                </a:cubicBezTo>
                <a:cubicBezTo>
                  <a:pt x="514" y="183"/>
                  <a:pt x="463" y="209"/>
                  <a:pt x="410" y="223"/>
                </a:cubicBezTo>
                <a:cubicBezTo>
                  <a:pt x="357" y="237"/>
                  <a:pt x="282" y="228"/>
                  <a:pt x="234" y="229"/>
                </a:cubicBezTo>
                <a:cubicBezTo>
                  <a:pt x="186" y="230"/>
                  <a:pt x="153" y="226"/>
                  <a:pt x="123" y="229"/>
                </a:cubicBezTo>
                <a:cubicBezTo>
                  <a:pt x="93" y="232"/>
                  <a:pt x="72" y="229"/>
                  <a:pt x="54" y="249"/>
                </a:cubicBezTo>
                <a:cubicBezTo>
                  <a:pt x="35" y="269"/>
                  <a:pt x="20" y="196"/>
                  <a:pt x="11" y="347"/>
                </a:cubicBezTo>
                <a:cubicBezTo>
                  <a:pt x="2" y="499"/>
                  <a:pt x="2" y="987"/>
                  <a:pt x="0" y="1156"/>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4052" name="Text Box 52"/>
          <p:cNvSpPr txBox="1">
            <a:spLocks noChangeArrowheads="1"/>
          </p:cNvSpPr>
          <p:nvPr/>
        </p:nvSpPr>
        <p:spPr bwMode="auto">
          <a:xfrm>
            <a:off x="7154863" y="692696"/>
            <a:ext cx="417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b="1"/>
              <a:t>锗</a:t>
            </a:r>
          </a:p>
        </p:txBody>
      </p:sp>
      <p:sp>
        <p:nvSpPr>
          <p:cNvPr id="44053" name="Text Box 53"/>
          <p:cNvSpPr txBox="1">
            <a:spLocks noChangeArrowheads="1"/>
          </p:cNvSpPr>
          <p:nvPr/>
        </p:nvSpPr>
        <p:spPr bwMode="auto">
          <a:xfrm>
            <a:off x="7688263" y="713333"/>
            <a:ext cx="417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b="1">
                <a:solidFill>
                  <a:srgbClr val="FF0000"/>
                </a:solidFill>
              </a:rPr>
              <a:t>硅</a:t>
            </a:r>
          </a:p>
        </p:txBody>
      </p:sp>
      <p:sp>
        <p:nvSpPr>
          <p:cNvPr id="44054" name="Text Box 54"/>
          <p:cNvSpPr txBox="1">
            <a:spLocks noChangeArrowheads="1"/>
          </p:cNvSpPr>
          <p:nvPr/>
        </p:nvSpPr>
        <p:spPr bwMode="auto">
          <a:xfrm>
            <a:off x="6731000" y="2342108"/>
            <a:ext cx="50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0.2</a:t>
            </a:r>
          </a:p>
        </p:txBody>
      </p:sp>
      <p:sp>
        <p:nvSpPr>
          <p:cNvPr id="44055" name="Line 55"/>
          <p:cNvSpPr>
            <a:spLocks noChangeShapeType="1"/>
          </p:cNvSpPr>
          <p:nvPr/>
        </p:nvSpPr>
        <p:spPr bwMode="auto">
          <a:xfrm>
            <a:off x="6959600" y="2064296"/>
            <a:ext cx="0" cy="22860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9624" name="Text Box 56"/>
          <p:cNvSpPr txBox="1">
            <a:spLocks noChangeArrowheads="1"/>
          </p:cNvSpPr>
          <p:nvPr/>
        </p:nvSpPr>
        <p:spPr bwMode="auto">
          <a:xfrm>
            <a:off x="4768850" y="1492796"/>
            <a:ext cx="2022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b="1"/>
              <a:t>反向饱和电流</a:t>
            </a:r>
          </a:p>
        </p:txBody>
      </p:sp>
      <mc:AlternateContent xmlns:mc="http://schemas.openxmlformats.org/markup-compatibility/2006" xmlns:a14="http://schemas.microsoft.com/office/drawing/2010/main">
        <mc:Choice Requires="a14">
          <p:sp>
            <p:nvSpPr>
              <p:cNvPr id="31" name="TextBox 30"/>
              <p:cNvSpPr txBox="1"/>
              <p:nvPr/>
            </p:nvSpPr>
            <p:spPr>
              <a:xfrm>
                <a:off x="563326" y="3429000"/>
                <a:ext cx="8473170" cy="2880320"/>
              </a:xfrm>
              <a:prstGeom prst="rect">
                <a:avLst/>
              </a:prstGeom>
              <a:solidFill>
                <a:schemeClr val="bg1"/>
              </a:solidFill>
              <a:ln w="38100">
                <a:solidFill>
                  <a:srgbClr val="FF0000"/>
                </a:solidFill>
              </a:ln>
            </p:spPr>
            <p:txBody>
              <a:bodyPr wrap="square" rtlCol="0">
                <a:noAutofit/>
              </a:bodyPr>
              <a:lstStyle/>
              <a:p>
                <a:pPr>
                  <a:lnSpc>
                    <a:spcPct val="130000"/>
                  </a:lnSpc>
                </a:pPr>
                <a:r>
                  <a:rPr lang="zh-CN" altLang="en-US" sz="2400" b="1" dirty="0" smtClean="0">
                    <a:latin typeface="Times New Roman" panose="02020603050405020304" pitchFamily="18" charset="0"/>
                    <a:cs typeface="Times New Roman" panose="02020603050405020304" pitchFamily="18" charset="0"/>
                  </a:rPr>
                  <a:t>根据半导体物理的分析，二极管伏安特性可以用下式表示</a:t>
                </a:r>
                <a:endParaRPr lang="en-US" altLang="zh-CN" sz="2400" b="1" dirty="0" smtClean="0">
                  <a:latin typeface="Times New Roman" panose="02020603050405020304" pitchFamily="18" charset="0"/>
                  <a:cs typeface="Times New Roman" panose="02020603050405020304" pitchFamily="18" charset="0"/>
                </a:endParaRPr>
              </a:p>
              <a:p>
                <a:pPr>
                  <a:lnSpc>
                    <a:spcPct val="130000"/>
                  </a:lnSpc>
                </a:pPr>
                <a14:m>
                  <m:oMathPara xmlns:m="http://schemas.openxmlformats.org/officeDocument/2006/math">
                    <m:oMathParaPr>
                      <m:jc m:val="centerGroup"/>
                    </m:oMathParaPr>
                    <m:oMath xmlns:m="http://schemas.openxmlformats.org/officeDocument/2006/math">
                      <m:r>
                        <a:rPr lang="en-US" altLang="zh-CN" sz="2400" b="1" i="1" smtClean="0">
                          <a:latin typeface="Cambria Math"/>
                        </a:rPr>
                        <m:t>𝒊</m:t>
                      </m:r>
                      <m:r>
                        <a:rPr lang="en-US" altLang="zh-CN" sz="2400" b="1" i="1" baseline="-25000" smtClean="0">
                          <a:latin typeface="Cambria Math"/>
                        </a:rPr>
                        <m:t>𝑫</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𝑰</m:t>
                          </m:r>
                        </m:e>
                        <m:sub>
                          <m:r>
                            <a:rPr lang="en-US" altLang="zh-CN" sz="2400" b="1" i="1" smtClean="0">
                              <a:latin typeface="Cambria Math" panose="02040503050406030204" pitchFamily="18" charset="0"/>
                            </a:rPr>
                            <m:t>𝑺</m:t>
                          </m:r>
                        </m:sub>
                      </m:sSub>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𝒆</m:t>
                              </m:r>
                            </m:e>
                            <m:sup>
                              <m:box>
                                <m:boxPr>
                                  <m:ctrlPr>
                                    <a:rPr lang="en-US" altLang="zh-CN" sz="2400" b="1" i="1" smtClean="0">
                                      <a:latin typeface="Cambria Math" panose="02040503050406030204" pitchFamily="18" charset="0"/>
                                    </a:rPr>
                                  </m:ctrlPr>
                                </m:boxPr>
                                <m:e>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𝑫</m:t>
                                          </m:r>
                                        </m:sub>
                                      </m:sSub>
                                    </m:num>
                                    <m:den>
                                      <m:sSub>
                                        <m:sSubPr>
                                          <m:ctrlPr>
                                            <a:rPr lang="en-US" altLang="zh-CN" sz="2400" b="1" i="1" smtClean="0">
                                              <a:latin typeface="Cambria Math" panose="02040503050406030204" pitchFamily="18" charset="0"/>
                                            </a:rPr>
                                          </m:ctrlPr>
                                        </m:sSubPr>
                                        <m:e>
                                          <m:r>
                                            <a:rPr lang="en-US" altLang="zh-CN" sz="2400" b="1" i="1" smtClean="0">
                                              <a:latin typeface="Cambria Math"/>
                                            </a:rPr>
                                            <m:t>𝑽</m:t>
                                          </m:r>
                                        </m:e>
                                        <m:sub>
                                          <m:r>
                                            <a:rPr lang="en-US" altLang="zh-CN" sz="2400" b="1" i="1" smtClean="0">
                                              <a:latin typeface="Cambria Math"/>
                                            </a:rPr>
                                            <m:t>𝑻</m:t>
                                          </m:r>
                                        </m:sub>
                                      </m:sSub>
                                    </m:den>
                                  </m:f>
                                </m:e>
                              </m:box>
                            </m:sup>
                          </m:sSup>
                          <m:r>
                            <a:rPr lang="en-US" altLang="zh-CN" sz="2400" b="1" i="1" smtClean="0">
                              <a:latin typeface="Cambria Math"/>
                            </a:rPr>
                            <m:t>−</m:t>
                          </m:r>
                          <m:r>
                            <a:rPr lang="en-US" altLang="zh-CN" sz="2400" b="1" i="1" smtClean="0">
                              <a:latin typeface="Cambria Math"/>
                            </a:rPr>
                            <m:t>𝟏</m:t>
                          </m:r>
                        </m:e>
                      </m:d>
                    </m:oMath>
                  </m:oMathPara>
                </a14:m>
                <a:endParaRPr lang="en-US" altLang="zh-CN" sz="2400" b="1" dirty="0" smtClean="0">
                  <a:latin typeface="Times New Roman" panose="02020603050405020304" pitchFamily="18" charset="0"/>
                  <a:cs typeface="Times New Roman" panose="02020603050405020304" pitchFamily="18" charset="0"/>
                </a:endParaRPr>
              </a:p>
              <a:p>
                <a:pPr>
                  <a:lnSpc>
                    <a:spcPct val="130000"/>
                  </a:lnSpc>
                </a:pPr>
                <a:r>
                  <a:rPr lang="zh-CN" altLang="en-US" sz="2400" b="1" dirty="0" smtClean="0">
                    <a:latin typeface="Times New Roman" panose="02020603050405020304" pitchFamily="18" charset="0"/>
                    <a:cs typeface="Times New Roman" panose="02020603050405020304" pitchFamily="18" charset="0"/>
                  </a:rPr>
                  <a:t>其中，</a:t>
                </a:r>
                <a:r>
                  <a:rPr lang="en-US" altLang="zh-CN" sz="2400" b="1" i="1" dirty="0" smtClean="0">
                    <a:latin typeface="Times New Roman" panose="02020603050405020304" pitchFamily="18" charset="0"/>
                    <a:cs typeface="Times New Roman" panose="02020603050405020304" pitchFamily="18" charset="0"/>
                  </a:rPr>
                  <a:t>I</a:t>
                </a:r>
                <a:r>
                  <a:rPr lang="en-US" altLang="zh-CN" sz="2400" b="1" baseline="-25000" dirty="0" smtClean="0">
                    <a:latin typeface="Times New Roman" panose="02020603050405020304" pitchFamily="18" charset="0"/>
                    <a:cs typeface="Times New Roman" panose="02020603050405020304" pitchFamily="18" charset="0"/>
                  </a:rPr>
                  <a:t>S</a:t>
                </a:r>
                <a:r>
                  <a:rPr lang="zh-CN" altLang="en-US" sz="2400" b="1" dirty="0" smtClean="0">
                    <a:latin typeface="Times New Roman" panose="02020603050405020304" pitchFamily="18" charset="0"/>
                    <a:cs typeface="Times New Roman" panose="02020603050405020304" pitchFamily="18" charset="0"/>
                  </a:rPr>
                  <a:t>为反向饱和电流值；</a:t>
                </a:r>
                <a:endParaRPr lang="en-US" altLang="zh-CN" sz="2400" b="1" dirty="0" smtClean="0">
                  <a:latin typeface="Times New Roman" panose="02020603050405020304" pitchFamily="18" charset="0"/>
                  <a:cs typeface="Times New Roman" panose="02020603050405020304" pitchFamily="18" charset="0"/>
                </a:endParaRPr>
              </a:p>
              <a:p>
                <a:pPr>
                  <a:lnSpc>
                    <a:spcPct val="130000"/>
                  </a:lnSpc>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V</a:t>
                </a:r>
                <a:r>
                  <a:rPr lang="en-US" altLang="zh-CN" sz="2400" b="1" i="1" baseline="-25000" dirty="0" smtClean="0">
                    <a:latin typeface="Times New Roman" panose="02020603050405020304" pitchFamily="18" charset="0"/>
                    <a:cs typeface="Times New Roman" panose="02020603050405020304" pitchFamily="18" charset="0"/>
                  </a:rPr>
                  <a:t>T</a:t>
                </a:r>
                <a:r>
                  <a:rPr lang="zh-CN" altLang="en-US" sz="2400" b="1" dirty="0" smtClean="0">
                    <a:latin typeface="Times New Roman" panose="02020603050405020304" pitchFamily="18" charset="0"/>
                    <a:cs typeface="Times New Roman" panose="02020603050405020304" pitchFamily="18" charset="0"/>
                  </a:rPr>
                  <a:t>为温度电压当量，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𝑽</m:t>
                        </m:r>
                      </m:e>
                      <m:sub>
                        <m:r>
                          <a:rPr lang="en-US" altLang="zh-CN" sz="2400" b="1" i="1" smtClean="0">
                            <a:latin typeface="Cambria Math"/>
                          </a:rPr>
                          <m:t>𝑻</m:t>
                        </m:r>
                      </m:sub>
                    </m:sSub>
                    <m:r>
                      <a:rPr lang="en-US" altLang="zh-CN" sz="2400" b="1" i="1" smtClean="0">
                        <a:latin typeface="Cambria Math"/>
                      </a:rPr>
                      <m:t>=</m:t>
                    </m:r>
                    <m:box>
                      <m:boxPr>
                        <m:ctrlPr>
                          <a:rPr lang="en-US" altLang="zh-CN" sz="2400" b="1" i="1" smtClean="0">
                            <a:latin typeface="Cambria Math" panose="02040503050406030204" pitchFamily="18" charset="0"/>
                          </a:rPr>
                        </m:ctrlPr>
                      </m:boxPr>
                      <m:e>
                        <m:f>
                          <m:fPr>
                            <m:ctrlPr>
                              <a:rPr lang="en-US" altLang="zh-CN" sz="2400" b="1" i="1" smtClean="0">
                                <a:latin typeface="Cambria Math" panose="02040503050406030204" pitchFamily="18" charset="0"/>
                              </a:rPr>
                            </m:ctrlPr>
                          </m:fPr>
                          <m:num>
                            <m:r>
                              <a:rPr lang="en-US" altLang="zh-CN" sz="2400" b="1" i="1" smtClean="0">
                                <a:latin typeface="Cambria Math"/>
                              </a:rPr>
                              <m:t>𝒌𝑻</m:t>
                            </m:r>
                          </m:num>
                          <m:den>
                            <m:r>
                              <a:rPr lang="en-US" altLang="zh-CN" sz="2400" b="1" i="1" smtClean="0">
                                <a:latin typeface="Cambria Math"/>
                              </a:rPr>
                              <m:t>𝒒</m:t>
                            </m:r>
                          </m:den>
                        </m:f>
                      </m:e>
                    </m:box>
                  </m:oMath>
                </a14:m>
                <a:r>
                  <a:rPr lang="zh-CN" altLang="en-US" sz="2400" b="1" dirty="0" smtClean="0">
                    <a:latin typeface="Times New Roman" panose="02020603050405020304" pitchFamily="18" charset="0"/>
                    <a:cs typeface="Times New Roman" panose="02020603050405020304" pitchFamily="18" charset="0"/>
                  </a:rPr>
                  <a:t>，常温下为</a:t>
                </a:r>
                <a:r>
                  <a:rPr lang="en-US" altLang="zh-CN" sz="2400" b="1" dirty="0" smtClean="0">
                    <a:latin typeface="Times New Roman" panose="02020603050405020304" pitchFamily="18" charset="0"/>
                    <a:cs typeface="Times New Roman" panose="02020603050405020304" pitchFamily="18" charset="0"/>
                  </a:rPr>
                  <a:t>25.8mV</a:t>
                </a:r>
                <a:r>
                  <a:rPr lang="zh-CN" altLang="en-US" sz="2400" b="1" dirty="0" smtClean="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63326" y="3429000"/>
                <a:ext cx="8473170" cy="2880320"/>
              </a:xfrm>
              <a:prstGeom prst="rect">
                <a:avLst/>
              </a:prstGeom>
              <a:blipFill rotWithShape="0">
                <a:blip r:embed="rId2"/>
                <a:stretch>
                  <a:fillRect l="-860"/>
                </a:stretch>
              </a:blipFill>
              <a:ln w="38100">
                <a:solidFill>
                  <a:srgbClr val="FF0000"/>
                </a:solidFill>
              </a:ln>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095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096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09610"/>
                                        </p:tgtEl>
                                        <p:attrNameLst>
                                          <p:attrName>style.visibility</p:attrName>
                                        </p:attrNameLst>
                                      </p:cBhvr>
                                      <p:to>
                                        <p:strVal val="visible"/>
                                      </p:to>
                                    </p:set>
                                    <p:animEffect transition="in" filter="wipe(right)">
                                      <p:cBhvr>
                                        <p:cTn id="15" dur="500"/>
                                        <p:tgtEl>
                                          <p:spTgt spid="1096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09619"/>
                                        </p:tgtEl>
                                        <p:attrNameLst>
                                          <p:attrName>style.visibility</p:attrName>
                                        </p:attrNameLst>
                                      </p:cBhvr>
                                      <p:to>
                                        <p:strVal val="visible"/>
                                      </p:to>
                                    </p:set>
                                    <p:animEffect transition="in" filter="wipe(right)">
                                      <p:cBhvr>
                                        <p:cTn id="20" dur="500"/>
                                        <p:tgtEl>
                                          <p:spTgt spid="109619"/>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iterate type="lt">
                                    <p:tmAbs val="75"/>
                                  </p:iterate>
                                  <p:childTnLst>
                                    <p:set>
                                      <p:cBhvr>
                                        <p:cTn id="23" dur="1" fill="hold">
                                          <p:stCondLst>
                                            <p:cond delay="74"/>
                                          </p:stCondLst>
                                        </p:cTn>
                                        <p:tgtEl>
                                          <p:spTgt spid="109615"/>
                                        </p:tgtEl>
                                        <p:attrNameLst>
                                          <p:attrName>style.visibility</p:attrName>
                                        </p:attrNameLst>
                                      </p:cBhvr>
                                      <p:to>
                                        <p:strVal val="visible"/>
                                      </p:to>
                                    </p:set>
                                  </p:childTnLst>
                                </p:cTn>
                              </p:par>
                            </p:childTnLst>
                          </p:cTn>
                        </p:par>
                        <p:par>
                          <p:cTn id="24" fill="hold" nodeType="afterGroup">
                            <p:stCondLst>
                              <p:cond delay="800"/>
                            </p:stCondLst>
                            <p:childTnLst>
                              <p:par>
                                <p:cTn id="25" presetID="22" presetClass="entr" presetSubtype="8" fill="hold" grpId="0" nodeType="afterEffect">
                                  <p:stCondLst>
                                    <p:cond delay="0"/>
                                  </p:stCondLst>
                                  <p:childTnLst>
                                    <p:set>
                                      <p:cBhvr>
                                        <p:cTn id="26" dur="1" fill="hold">
                                          <p:stCondLst>
                                            <p:cond delay="0"/>
                                          </p:stCondLst>
                                        </p:cTn>
                                        <p:tgtEl>
                                          <p:spTgt spid="109613"/>
                                        </p:tgtEl>
                                        <p:attrNameLst>
                                          <p:attrName>style.visibility</p:attrName>
                                        </p:attrNameLst>
                                      </p:cBhvr>
                                      <p:to>
                                        <p:strVal val="visible"/>
                                      </p:to>
                                    </p:set>
                                    <p:animEffect transition="in" filter="wipe(left)">
                                      <p:cBhvr>
                                        <p:cTn id="27" dur="500"/>
                                        <p:tgtEl>
                                          <p:spTgt spid="109613"/>
                                        </p:tgtEl>
                                      </p:cBhvr>
                                    </p:animEffect>
                                  </p:childTnLst>
                                </p:cTn>
                              </p:par>
                            </p:childTnLst>
                          </p:cTn>
                        </p:par>
                        <p:par>
                          <p:cTn id="28" fill="hold" nodeType="afterGroup">
                            <p:stCondLst>
                              <p:cond delay="1300"/>
                            </p:stCondLst>
                            <p:childTnLst>
                              <p:par>
                                <p:cTn id="29" presetID="22" presetClass="entr" presetSubtype="8" fill="hold" grpId="0" nodeType="afterEffect">
                                  <p:stCondLst>
                                    <p:cond delay="0"/>
                                  </p:stCondLst>
                                  <p:childTnLst>
                                    <p:set>
                                      <p:cBhvr>
                                        <p:cTn id="30" dur="1" fill="hold">
                                          <p:stCondLst>
                                            <p:cond delay="0"/>
                                          </p:stCondLst>
                                        </p:cTn>
                                        <p:tgtEl>
                                          <p:spTgt spid="109612"/>
                                        </p:tgtEl>
                                        <p:attrNameLst>
                                          <p:attrName>style.visibility</p:attrName>
                                        </p:attrNameLst>
                                      </p:cBhvr>
                                      <p:to>
                                        <p:strVal val="visible"/>
                                      </p:to>
                                    </p:set>
                                    <p:animEffect transition="in" filter="wipe(left)">
                                      <p:cBhvr>
                                        <p:cTn id="31" dur="500"/>
                                        <p:tgtEl>
                                          <p:spTgt spid="109612"/>
                                        </p:tgtEl>
                                      </p:cBhvr>
                                    </p:animEffect>
                                  </p:childTnLst>
                                </p:cTn>
                              </p:par>
                            </p:childTnLst>
                          </p:cTn>
                        </p:par>
                        <p:par>
                          <p:cTn id="32" fill="hold" nodeType="afterGroup">
                            <p:stCondLst>
                              <p:cond delay="1800"/>
                            </p:stCondLst>
                            <p:childTnLst>
                              <p:par>
                                <p:cTn id="33" presetID="1" presetClass="entr" presetSubtype="0" fill="hold" grpId="0" nodeType="afterEffect">
                                  <p:stCondLst>
                                    <p:cond delay="0"/>
                                  </p:stCondLst>
                                  <p:iterate type="lt">
                                    <p:tmAbs val="75"/>
                                  </p:iterate>
                                  <p:childTnLst>
                                    <p:set>
                                      <p:cBhvr>
                                        <p:cTn id="34" dur="1" fill="hold">
                                          <p:stCondLst>
                                            <p:cond delay="74"/>
                                          </p:stCondLst>
                                        </p:cTn>
                                        <p:tgtEl>
                                          <p:spTgt spid="10962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iterate type="lt">
                                    <p:tmAbs val="75"/>
                                  </p:iterate>
                                  <p:childTnLst>
                                    <p:set>
                                      <p:cBhvr>
                                        <p:cTn id="38" dur="1" fill="hold">
                                          <p:stCondLst>
                                            <p:cond delay="74"/>
                                          </p:stCondLst>
                                        </p:cTn>
                                        <p:tgtEl>
                                          <p:spTgt spid="10960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iterate type="lt">
                                    <p:tmAbs val="75"/>
                                  </p:iterate>
                                  <p:childTnLst>
                                    <p:set>
                                      <p:cBhvr>
                                        <p:cTn id="42" dur="1" fill="hold">
                                          <p:stCondLst>
                                            <p:cond delay="74"/>
                                          </p:stCondLst>
                                        </p:cTn>
                                        <p:tgtEl>
                                          <p:spTgt spid="109602"/>
                                        </p:tgtEl>
                                        <p:attrNameLst>
                                          <p:attrName>style.visibility</p:attrName>
                                        </p:attrNameLst>
                                      </p:cBhvr>
                                      <p:to>
                                        <p:strVal val="visible"/>
                                      </p:to>
                                    </p:set>
                                  </p:childTnLst>
                                </p:cTn>
                              </p:par>
                            </p:childTnLst>
                          </p:cTn>
                        </p:par>
                        <p:par>
                          <p:cTn id="43" fill="hold" nodeType="afterGroup">
                            <p:stCondLst>
                              <p:cond delay="4575"/>
                            </p:stCondLst>
                            <p:childTnLst>
                              <p:par>
                                <p:cTn id="44" presetID="1" presetClass="entr" presetSubtype="0" fill="hold" grpId="0" nodeType="afterEffect">
                                  <p:stCondLst>
                                    <p:cond delay="0"/>
                                  </p:stCondLst>
                                  <p:iterate type="lt">
                                    <p:tmAbs val="75"/>
                                  </p:iterate>
                                  <p:childTnLst>
                                    <p:set>
                                      <p:cBhvr>
                                        <p:cTn id="45" dur="1" fill="hold">
                                          <p:stCondLst>
                                            <p:cond delay="74"/>
                                          </p:stCondLst>
                                        </p:cTn>
                                        <p:tgtEl>
                                          <p:spTgt spid="1096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500" fill="hold"/>
                                        <p:tgtEl>
                                          <p:spTgt spid="31"/>
                                        </p:tgtEl>
                                        <p:attrNameLst>
                                          <p:attrName>ppt_x</p:attrName>
                                        </p:attrNameLst>
                                      </p:cBhvr>
                                      <p:tavLst>
                                        <p:tav tm="0">
                                          <p:val>
                                            <p:strVal val="#ppt_x"/>
                                          </p:val>
                                        </p:tav>
                                        <p:tav tm="100000">
                                          <p:val>
                                            <p:strVal val="#ppt_x"/>
                                          </p:val>
                                        </p:tav>
                                      </p:tavLst>
                                    </p:anim>
                                    <p:anim calcmode="lin" valueType="num">
                                      <p:cBhvr additive="base">
                                        <p:cTn id="5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99" grpId="0" autoUpdateAnimBg="0"/>
      <p:bldP spid="109600" grpId="0" autoUpdateAnimBg="0"/>
      <p:bldP spid="109601" grpId="0" autoUpdateAnimBg="0"/>
      <p:bldP spid="109602" grpId="0" autoUpdateAnimBg="0"/>
      <p:bldP spid="109610" grpId="0" animBg="1"/>
      <p:bldP spid="109612" grpId="0" animBg="1"/>
      <p:bldP spid="109613" grpId="0" animBg="1"/>
      <p:bldP spid="109615" grpId="0" autoUpdateAnimBg="0"/>
      <p:bldP spid="109616" grpId="0" autoUpdateAnimBg="0"/>
      <p:bldP spid="109619" grpId="0" animBg="1"/>
      <p:bldP spid="109624" grpId="0" autoUpdateAnimBg="0"/>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20</a:t>
            </a:r>
            <a:r>
              <a:rPr lang="zh-CN" altLang="en-US" sz="3200" smtClean="0">
                <a:ea typeface="宋体" charset="-122"/>
              </a:rPr>
              <a:t>）</a:t>
            </a:r>
            <a:endParaRPr lang="zh-CN" altLang="en-US" sz="360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D6763493-88BC-4F6A-91CB-961B18CAE9A5}" type="slidenum">
              <a:rPr lang="zh-CN" altLang="en-US" smtClean="0"/>
              <a:pPr>
                <a:defRPr/>
              </a:pPr>
              <a:t>24</a:t>
            </a:fld>
            <a:endParaRPr lang="zh-CN" altLang="en-US"/>
          </a:p>
        </p:txBody>
      </p:sp>
      <p:pic>
        <p:nvPicPr>
          <p:cNvPr id="45059"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t="4462"/>
          <a:stretch>
            <a:fillRect/>
          </a:stretch>
        </p:blipFill>
        <p:spPr bwMode="auto">
          <a:xfrm>
            <a:off x="1371600" y="1500188"/>
            <a:ext cx="6402388"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6"/>
          <p:cNvSpPr txBox="1">
            <a:spLocks noChangeArrowheads="1"/>
          </p:cNvSpPr>
          <p:nvPr/>
        </p:nvSpPr>
        <p:spPr bwMode="auto">
          <a:xfrm>
            <a:off x="2929602" y="973138"/>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2400" b="1" dirty="0" smtClean="0">
                <a:solidFill>
                  <a:schemeClr val="tx2"/>
                </a:solidFill>
              </a:rPr>
              <a:t>测试</a:t>
            </a:r>
            <a:r>
              <a:rPr lang="zh-CN" altLang="en-US" sz="2400" b="1" dirty="0">
                <a:solidFill>
                  <a:schemeClr val="tx2"/>
                </a:solidFill>
              </a:rPr>
              <a:t>二极管伏安特性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21</a:t>
            </a:r>
            <a:r>
              <a:rPr lang="zh-CN" altLang="en-US" sz="3200" smtClean="0">
                <a:ea typeface="宋体" charset="-122"/>
              </a:rPr>
              <a:t>）</a:t>
            </a:r>
            <a:endParaRPr lang="zh-CN" altLang="en-US" sz="3600" smtClean="0">
              <a:ea typeface="楷体_GB2312" pitchFamily="49" charset="-122"/>
            </a:endParaRPr>
          </a:p>
        </p:txBody>
      </p:sp>
      <p:sp>
        <p:nvSpPr>
          <p:cNvPr id="5" name="灯片编号占位符 4"/>
          <p:cNvSpPr>
            <a:spLocks noGrp="1"/>
          </p:cNvSpPr>
          <p:nvPr>
            <p:ph type="sldNum" sz="quarter" idx="12"/>
          </p:nvPr>
        </p:nvSpPr>
        <p:spPr/>
        <p:txBody>
          <a:bodyPr/>
          <a:lstStyle/>
          <a:p>
            <a:pPr>
              <a:defRPr/>
            </a:pPr>
            <a:fld id="{D6763493-88BC-4F6A-91CB-961B18CAE9A5}" type="slidenum">
              <a:rPr lang="zh-CN" altLang="en-US" smtClean="0"/>
              <a:pPr>
                <a:defRPr/>
              </a:pPr>
              <a:t>25</a:t>
            </a:fld>
            <a:endParaRPr lang="zh-CN" altLang="en-US"/>
          </a:p>
        </p:txBody>
      </p:sp>
      <p:sp>
        <p:nvSpPr>
          <p:cNvPr id="4101" name="Rectangle 3"/>
          <p:cNvSpPr>
            <a:spLocks noGrp="1" noChangeArrowheads="1"/>
          </p:cNvSpPr>
          <p:nvPr>
            <p:ph sz="quarter" idx="4294967295"/>
          </p:nvPr>
        </p:nvSpPr>
        <p:spPr>
          <a:xfrm>
            <a:off x="0" y="692696"/>
            <a:ext cx="9144000" cy="5392738"/>
          </a:xfrm>
        </p:spPr>
        <p:txBody>
          <a:bodyPr/>
          <a:lstStyle/>
          <a:p>
            <a:pPr>
              <a:lnSpc>
                <a:spcPct val="150000"/>
              </a:lnSpc>
              <a:spcBef>
                <a:spcPct val="0"/>
              </a:spcBef>
              <a:buFont typeface="Wingdings" panose="05000000000000000000" pitchFamily="2" charset="2"/>
              <a:buChar char="u"/>
            </a:pPr>
            <a:r>
              <a:rPr lang="zh-CN" altLang="en-US" dirty="0" smtClean="0"/>
              <a:t>二极管的电路模型</a:t>
            </a:r>
            <a:br>
              <a:rPr lang="zh-CN" altLang="en-US" dirty="0" smtClean="0"/>
            </a:br>
            <a:r>
              <a:rPr kumimoji="1" lang="zh-CN" altLang="en-US" sz="2400" dirty="0" smtClean="0"/>
              <a:t>在实际电路分析、设计中常使用逐段线性的二极管特性</a:t>
            </a:r>
            <a:endParaRPr kumimoji="1" lang="en-US" altLang="en-US" sz="2400" dirty="0" smtClean="0"/>
          </a:p>
        </p:txBody>
      </p:sp>
      <p:sp>
        <p:nvSpPr>
          <p:cNvPr id="111620" name="Text Box 4"/>
          <p:cNvSpPr txBox="1">
            <a:spLocks noChangeArrowheads="1"/>
          </p:cNvSpPr>
          <p:nvPr/>
        </p:nvSpPr>
        <p:spPr bwMode="auto">
          <a:xfrm>
            <a:off x="573088" y="2005013"/>
            <a:ext cx="456565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400" b="1">
                <a:solidFill>
                  <a:schemeClr val="tx2"/>
                </a:solidFill>
                <a:latin typeface="Times New Roman" pitchFamily="18" charset="0"/>
                <a:cs typeface="Times New Roman" pitchFamily="18" charset="0"/>
              </a:rPr>
              <a:t>1. </a:t>
            </a:r>
            <a:r>
              <a:rPr kumimoji="1" lang="zh-CN" altLang="en-US" sz="2400" b="1">
                <a:solidFill>
                  <a:schemeClr val="tx2"/>
                </a:solidFill>
                <a:latin typeface="Times New Roman" pitchFamily="18" charset="0"/>
                <a:cs typeface="Times New Roman" pitchFamily="18" charset="0"/>
              </a:rPr>
              <a:t>理想二极管的电路模型</a:t>
            </a:r>
          </a:p>
        </p:txBody>
      </p:sp>
      <p:grpSp>
        <p:nvGrpSpPr>
          <p:cNvPr id="2" name="Group 27"/>
          <p:cNvGrpSpPr>
            <a:grpSpLocks/>
          </p:cNvGrpSpPr>
          <p:nvPr/>
        </p:nvGrpSpPr>
        <p:grpSpPr bwMode="auto">
          <a:xfrm>
            <a:off x="4692650" y="1881188"/>
            <a:ext cx="1884363" cy="1871662"/>
            <a:chOff x="3311" y="1205"/>
            <a:chExt cx="1255" cy="1246"/>
          </a:xfrm>
        </p:grpSpPr>
        <p:sp>
          <p:nvSpPr>
            <p:cNvPr id="4156" name="Line 6"/>
            <p:cNvSpPr>
              <a:spLocks noChangeShapeType="1"/>
            </p:cNvSpPr>
            <p:nvPr/>
          </p:nvSpPr>
          <p:spPr bwMode="auto">
            <a:xfrm>
              <a:off x="3311" y="2139"/>
              <a:ext cx="1191" cy="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7" name="Line 7"/>
            <p:cNvSpPr>
              <a:spLocks noChangeShapeType="1"/>
            </p:cNvSpPr>
            <p:nvPr/>
          </p:nvSpPr>
          <p:spPr bwMode="auto">
            <a:xfrm flipV="1">
              <a:off x="3959" y="1323"/>
              <a:ext cx="0" cy="112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8" name="Text Box 8"/>
            <p:cNvSpPr txBox="1">
              <a:spLocks noChangeArrowheads="1"/>
            </p:cNvSpPr>
            <p:nvPr/>
          </p:nvSpPr>
          <p:spPr bwMode="auto">
            <a:xfrm>
              <a:off x="3997" y="1205"/>
              <a:ext cx="239"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i</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4159" name="Text Box 9"/>
            <p:cNvSpPr txBox="1">
              <a:spLocks noChangeArrowheads="1"/>
            </p:cNvSpPr>
            <p:nvPr/>
          </p:nvSpPr>
          <p:spPr bwMode="auto">
            <a:xfrm>
              <a:off x="4284" y="1798"/>
              <a:ext cx="28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4160" name="Text Box 10"/>
            <p:cNvSpPr txBox="1">
              <a:spLocks noChangeArrowheads="1"/>
            </p:cNvSpPr>
            <p:nvPr/>
          </p:nvSpPr>
          <p:spPr bwMode="auto">
            <a:xfrm>
              <a:off x="3769" y="2141"/>
              <a:ext cx="23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O</a:t>
              </a:r>
            </a:p>
          </p:txBody>
        </p:sp>
      </p:grpSp>
      <p:sp>
        <p:nvSpPr>
          <p:cNvPr id="111627" name="Freeform 11"/>
          <p:cNvSpPr>
            <a:spLocks/>
          </p:cNvSpPr>
          <p:nvPr/>
        </p:nvSpPr>
        <p:spPr bwMode="auto">
          <a:xfrm>
            <a:off x="4457700" y="2203450"/>
            <a:ext cx="1204913" cy="1066800"/>
          </a:xfrm>
          <a:custGeom>
            <a:avLst/>
            <a:gdLst>
              <a:gd name="T0" fmla="*/ 2147483647 w 1104"/>
              <a:gd name="T1" fmla="*/ 0 h 816"/>
              <a:gd name="T2" fmla="*/ 2147483647 w 1104"/>
              <a:gd name="T3" fmla="*/ 2147483647 h 816"/>
              <a:gd name="T4" fmla="*/ 0 w 1104"/>
              <a:gd name="T5" fmla="*/ 2147483647 h 816"/>
              <a:gd name="T6" fmla="*/ 0 60000 65536"/>
              <a:gd name="T7" fmla="*/ 0 60000 65536"/>
              <a:gd name="T8" fmla="*/ 0 60000 65536"/>
              <a:gd name="T9" fmla="*/ 0 w 1104"/>
              <a:gd name="T10" fmla="*/ 0 h 816"/>
              <a:gd name="T11" fmla="*/ 1104 w 1104"/>
              <a:gd name="T12" fmla="*/ 816 h 816"/>
            </a:gdLst>
            <a:ahLst/>
            <a:cxnLst>
              <a:cxn ang="T6">
                <a:pos x="T0" y="T1"/>
              </a:cxn>
              <a:cxn ang="T7">
                <a:pos x="T2" y="T3"/>
              </a:cxn>
              <a:cxn ang="T8">
                <a:pos x="T4" y="T5"/>
              </a:cxn>
            </a:cxnLst>
            <a:rect l="T9" t="T10" r="T11" b="T12"/>
            <a:pathLst>
              <a:path w="1104" h="816">
                <a:moveTo>
                  <a:pt x="1104" y="0"/>
                </a:moveTo>
                <a:lnTo>
                  <a:pt x="1104" y="816"/>
                </a:lnTo>
                <a:lnTo>
                  <a:pt x="0" y="816"/>
                </a:ln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11629" name="Object 2"/>
          <p:cNvGraphicFramePr>
            <a:graphicFrameLocks noChangeAspect="1"/>
          </p:cNvGraphicFramePr>
          <p:nvPr>
            <p:extLst>
              <p:ext uri="{D42A27DB-BD31-4B8C-83A1-F6EECF244321}">
                <p14:modId xmlns:p14="http://schemas.microsoft.com/office/powerpoint/2010/main" val="4279453104"/>
              </p:ext>
            </p:extLst>
          </p:nvPr>
        </p:nvGraphicFramePr>
        <p:xfrm>
          <a:off x="1092200" y="2579688"/>
          <a:ext cx="2517775" cy="954087"/>
        </p:xfrm>
        <a:graphic>
          <a:graphicData uri="http://schemas.openxmlformats.org/presentationml/2006/ole">
            <mc:AlternateContent xmlns:mc="http://schemas.openxmlformats.org/markup-compatibility/2006">
              <mc:Choice xmlns:v="urn:schemas-microsoft-com:vml" Requires="v">
                <p:oleObj spid="_x0000_s4207" name="Equation" r:id="rId3" imgW="1206360" imgH="457200" progId="Equation.DSMT4">
                  <p:embed/>
                </p:oleObj>
              </mc:Choice>
              <mc:Fallback>
                <p:oleObj name="Equation" r:id="rId3" imgW="1206360" imgH="457200" progId="Equation.DSMT4">
                  <p:embed/>
                  <p:pic>
                    <p:nvPicPr>
                      <p:cNvPr id="0" name="Object 2"/>
                      <p:cNvPicPr>
                        <a:picLocks noChangeAspect="1" noChangeArrowheads="1"/>
                      </p:cNvPicPr>
                      <p:nvPr/>
                    </p:nvPicPr>
                    <p:blipFill>
                      <a:blip r:embed="rId4"/>
                      <a:srcRect/>
                      <a:stretch>
                        <a:fillRect/>
                      </a:stretch>
                    </p:blipFill>
                    <p:spPr bwMode="auto">
                      <a:xfrm>
                        <a:off x="1092200" y="2579688"/>
                        <a:ext cx="2517775"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30" name="Text Box 14"/>
          <p:cNvSpPr txBox="1">
            <a:spLocks noChangeArrowheads="1"/>
          </p:cNvSpPr>
          <p:nvPr/>
        </p:nvSpPr>
        <p:spPr bwMode="auto">
          <a:xfrm>
            <a:off x="715963" y="5334000"/>
            <a:ext cx="508317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a:solidFill>
                  <a:schemeClr val="tx2"/>
                </a:solidFill>
                <a:latin typeface="Times New Roman" pitchFamily="18" charset="0"/>
                <a:cs typeface="Times New Roman" pitchFamily="18" charset="0"/>
              </a:rPr>
              <a:t>导通电压</a:t>
            </a:r>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D</a:t>
            </a:r>
            <a:r>
              <a:rPr kumimoji="1" lang="zh-CN" altLang="en-US" sz="2400" b="1">
                <a:solidFill>
                  <a:schemeClr val="tx2"/>
                </a:solidFill>
                <a:latin typeface="Times New Roman" pitchFamily="18" charset="0"/>
                <a:cs typeface="Times New Roman" pitchFamily="18" charset="0"/>
              </a:rPr>
              <a:t>与二极管材料有关：</a:t>
            </a:r>
          </a:p>
          <a:p>
            <a:pPr eaLnBrk="1" hangingPunct="1">
              <a:lnSpc>
                <a:spcPct val="130000"/>
              </a:lnSpc>
            </a:pPr>
            <a:r>
              <a:rPr kumimoji="1" lang="zh-CN" altLang="en-US" sz="2400" b="1">
                <a:solidFill>
                  <a:schemeClr val="tx2"/>
                </a:solidFill>
                <a:latin typeface="Times New Roman" pitchFamily="18" charset="0"/>
                <a:cs typeface="Times New Roman" pitchFamily="18" charset="0"/>
              </a:rPr>
              <a:t>硅管为</a:t>
            </a:r>
            <a:r>
              <a:rPr kumimoji="1" lang="en-US" altLang="zh-CN" sz="2400" b="1">
                <a:solidFill>
                  <a:schemeClr val="tx2"/>
                </a:solidFill>
                <a:latin typeface="Times New Roman" pitchFamily="18" charset="0"/>
                <a:cs typeface="Times New Roman" pitchFamily="18" charset="0"/>
              </a:rPr>
              <a:t>0.6~0.7V</a:t>
            </a:r>
            <a:r>
              <a:rPr kumimoji="1" lang="zh-CN" altLang="en-US" sz="2400" b="1">
                <a:solidFill>
                  <a:schemeClr val="tx2"/>
                </a:solidFill>
                <a:latin typeface="Times New Roman" pitchFamily="18" charset="0"/>
                <a:cs typeface="Times New Roman" pitchFamily="18" charset="0"/>
              </a:rPr>
              <a:t>，锗管为</a:t>
            </a:r>
            <a:r>
              <a:rPr kumimoji="1" lang="en-US" altLang="zh-CN" sz="2400" b="1">
                <a:solidFill>
                  <a:schemeClr val="tx2"/>
                </a:solidFill>
                <a:latin typeface="Times New Roman" pitchFamily="18" charset="0"/>
                <a:cs typeface="Times New Roman" pitchFamily="18" charset="0"/>
              </a:rPr>
              <a:t>0.2~0.3V</a:t>
            </a:r>
            <a:r>
              <a:rPr kumimoji="1" lang="zh-CN" altLang="en-US" sz="2400" b="1">
                <a:solidFill>
                  <a:schemeClr val="tx2"/>
                </a:solidFill>
                <a:latin typeface="Times New Roman" pitchFamily="18" charset="0"/>
                <a:cs typeface="Times New Roman" pitchFamily="18" charset="0"/>
              </a:rPr>
              <a:t>。</a:t>
            </a:r>
            <a:endParaRPr kumimoji="1" lang="en-US" altLang="zh-CN" sz="2400" b="1">
              <a:solidFill>
                <a:schemeClr val="tx2"/>
              </a:solidFill>
              <a:latin typeface="Times New Roman" pitchFamily="18" charset="0"/>
              <a:cs typeface="Times New Roman" pitchFamily="18" charset="0"/>
            </a:endParaRPr>
          </a:p>
        </p:txBody>
      </p:sp>
      <p:sp>
        <p:nvSpPr>
          <p:cNvPr id="111631" name="Text Box 15"/>
          <p:cNvSpPr txBox="1">
            <a:spLocks noChangeArrowheads="1"/>
          </p:cNvSpPr>
          <p:nvPr/>
        </p:nvSpPr>
        <p:spPr bwMode="auto">
          <a:xfrm>
            <a:off x="554038" y="3540125"/>
            <a:ext cx="451485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marL="342900" indent="-3429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400" b="1">
                <a:solidFill>
                  <a:schemeClr val="tx2"/>
                </a:solidFill>
                <a:latin typeface="Times New Roman" pitchFamily="18" charset="0"/>
                <a:cs typeface="Times New Roman" pitchFamily="18" charset="0"/>
              </a:rPr>
              <a:t>2. </a:t>
            </a:r>
            <a:r>
              <a:rPr kumimoji="1" lang="zh-CN" altLang="en-US" sz="2400" b="1">
                <a:solidFill>
                  <a:schemeClr val="tx2"/>
                </a:solidFill>
                <a:latin typeface="Times New Roman" pitchFamily="18" charset="0"/>
                <a:cs typeface="Times New Roman" pitchFamily="18" charset="0"/>
              </a:rPr>
              <a:t>考虑导通电压的二极管模型：</a:t>
            </a:r>
          </a:p>
        </p:txBody>
      </p:sp>
      <p:graphicFrame>
        <p:nvGraphicFramePr>
          <p:cNvPr id="111632" name="Object 3"/>
          <p:cNvGraphicFramePr>
            <a:graphicFrameLocks noChangeAspect="1"/>
          </p:cNvGraphicFramePr>
          <p:nvPr>
            <p:extLst>
              <p:ext uri="{D42A27DB-BD31-4B8C-83A1-F6EECF244321}">
                <p14:modId xmlns:p14="http://schemas.microsoft.com/office/powerpoint/2010/main" val="1262023452"/>
              </p:ext>
            </p:extLst>
          </p:nvPr>
        </p:nvGraphicFramePr>
        <p:xfrm>
          <a:off x="989013" y="4219575"/>
          <a:ext cx="2862262" cy="1011238"/>
        </p:xfrm>
        <a:graphic>
          <a:graphicData uri="http://schemas.openxmlformats.org/presentationml/2006/ole">
            <mc:AlternateContent xmlns:mc="http://schemas.openxmlformats.org/markup-compatibility/2006">
              <mc:Choice xmlns:v="urn:schemas-microsoft-com:vml" Requires="v">
                <p:oleObj spid="_x0000_s4208" name="Equation" r:id="rId5" imgW="1295280" imgH="457200" progId="Equation.DSMT4">
                  <p:embed/>
                </p:oleObj>
              </mc:Choice>
              <mc:Fallback>
                <p:oleObj name="Equation" r:id="rId5" imgW="1295280" imgH="457200" progId="Equation.DSMT4">
                  <p:embed/>
                  <p:pic>
                    <p:nvPicPr>
                      <p:cNvPr id="0" name="Object 3"/>
                      <p:cNvPicPr>
                        <a:picLocks noChangeAspect="1" noChangeArrowheads="1"/>
                      </p:cNvPicPr>
                      <p:nvPr/>
                    </p:nvPicPr>
                    <p:blipFill>
                      <a:blip r:embed="rId6"/>
                      <a:srcRect/>
                      <a:stretch>
                        <a:fillRect/>
                      </a:stretch>
                    </p:blipFill>
                    <p:spPr bwMode="auto">
                      <a:xfrm>
                        <a:off x="989013" y="4219575"/>
                        <a:ext cx="2862262" cy="1011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69"/>
          <p:cNvGrpSpPr>
            <a:grpSpLocks/>
          </p:cNvGrpSpPr>
          <p:nvPr/>
        </p:nvGrpSpPr>
        <p:grpSpPr bwMode="auto">
          <a:xfrm>
            <a:off x="4724400" y="3933825"/>
            <a:ext cx="2187575" cy="1871663"/>
            <a:chOff x="2976" y="2478"/>
            <a:chExt cx="1456" cy="1246"/>
          </a:xfrm>
        </p:grpSpPr>
        <p:sp>
          <p:nvSpPr>
            <p:cNvPr id="4151" name="Line 18"/>
            <p:cNvSpPr>
              <a:spLocks noChangeShapeType="1"/>
            </p:cNvSpPr>
            <p:nvPr/>
          </p:nvSpPr>
          <p:spPr bwMode="auto">
            <a:xfrm>
              <a:off x="2976" y="3412"/>
              <a:ext cx="1439" cy="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2" name="Line 19"/>
            <p:cNvSpPr>
              <a:spLocks noChangeShapeType="1"/>
            </p:cNvSpPr>
            <p:nvPr/>
          </p:nvSpPr>
          <p:spPr bwMode="auto">
            <a:xfrm flipV="1">
              <a:off x="3624" y="2596"/>
              <a:ext cx="0" cy="112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53" name="Text Box 20"/>
            <p:cNvSpPr txBox="1">
              <a:spLocks noChangeArrowheads="1"/>
            </p:cNvSpPr>
            <p:nvPr/>
          </p:nvSpPr>
          <p:spPr bwMode="auto">
            <a:xfrm>
              <a:off x="3662" y="2478"/>
              <a:ext cx="239"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i</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4154" name="Text Box 21"/>
            <p:cNvSpPr txBox="1">
              <a:spLocks noChangeArrowheads="1"/>
            </p:cNvSpPr>
            <p:nvPr/>
          </p:nvSpPr>
          <p:spPr bwMode="auto">
            <a:xfrm>
              <a:off x="4141" y="3071"/>
              <a:ext cx="29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4155" name="Text Box 22"/>
            <p:cNvSpPr txBox="1">
              <a:spLocks noChangeArrowheads="1"/>
            </p:cNvSpPr>
            <p:nvPr/>
          </p:nvSpPr>
          <p:spPr bwMode="auto">
            <a:xfrm>
              <a:off x="3434" y="3414"/>
              <a:ext cx="234"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O</a:t>
              </a:r>
            </a:p>
          </p:txBody>
        </p:sp>
      </p:grpSp>
      <p:sp>
        <p:nvSpPr>
          <p:cNvPr id="111639" name="Freeform 23"/>
          <p:cNvSpPr>
            <a:spLocks/>
          </p:cNvSpPr>
          <p:nvPr/>
        </p:nvSpPr>
        <p:spPr bwMode="auto">
          <a:xfrm>
            <a:off x="4678363" y="4292600"/>
            <a:ext cx="1446212" cy="1028700"/>
          </a:xfrm>
          <a:custGeom>
            <a:avLst/>
            <a:gdLst>
              <a:gd name="T0" fmla="*/ 2147483647 w 1104"/>
              <a:gd name="T1" fmla="*/ 0 h 816"/>
              <a:gd name="T2" fmla="*/ 2147483647 w 1104"/>
              <a:gd name="T3" fmla="*/ 2147483647 h 816"/>
              <a:gd name="T4" fmla="*/ 0 w 1104"/>
              <a:gd name="T5" fmla="*/ 2147483647 h 816"/>
              <a:gd name="T6" fmla="*/ 0 60000 65536"/>
              <a:gd name="T7" fmla="*/ 0 60000 65536"/>
              <a:gd name="T8" fmla="*/ 0 60000 65536"/>
              <a:gd name="T9" fmla="*/ 0 w 1104"/>
              <a:gd name="T10" fmla="*/ 0 h 816"/>
              <a:gd name="T11" fmla="*/ 1104 w 1104"/>
              <a:gd name="T12" fmla="*/ 816 h 816"/>
            </a:gdLst>
            <a:ahLst/>
            <a:cxnLst>
              <a:cxn ang="T6">
                <a:pos x="T0" y="T1"/>
              </a:cxn>
              <a:cxn ang="T7">
                <a:pos x="T2" y="T3"/>
              </a:cxn>
              <a:cxn ang="T8">
                <a:pos x="T4" y="T5"/>
              </a:cxn>
            </a:cxnLst>
            <a:rect l="T9" t="T10" r="T11" b="T12"/>
            <a:pathLst>
              <a:path w="1104" h="816">
                <a:moveTo>
                  <a:pt x="1104" y="0"/>
                </a:moveTo>
                <a:lnTo>
                  <a:pt x="1104" y="816"/>
                </a:lnTo>
                <a:lnTo>
                  <a:pt x="0" y="816"/>
                </a:ln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1649" name="AutoShape 33"/>
          <p:cNvSpPr>
            <a:spLocks noChangeArrowheads="1"/>
          </p:cNvSpPr>
          <p:nvPr/>
        </p:nvSpPr>
        <p:spPr bwMode="auto">
          <a:xfrm>
            <a:off x="7454900" y="2911475"/>
            <a:ext cx="473075" cy="427038"/>
          </a:xfrm>
          <a:prstGeom prst="downArrow">
            <a:avLst>
              <a:gd name="adj1" fmla="val 50000"/>
              <a:gd name="adj2" fmla="val 25000"/>
            </a:avLst>
          </a:prstGeom>
          <a:solidFill>
            <a:srgbClr val="FFFFFF"/>
          </a:solidFill>
          <a:ln w="28575" algn="ctr">
            <a:solidFill>
              <a:schemeClr val="tx1"/>
            </a:solidFill>
            <a:miter lim="800000"/>
            <a:headEnd/>
            <a:tailEnd/>
          </a:ln>
        </p:spPr>
        <p:txBody>
          <a:bodyPr wrap="none" anchor="ctr">
            <a:spAutoFit/>
          </a:bodyPr>
          <a:lstStyle/>
          <a:p>
            <a:endParaRPr lang="zh-CN" altLang="en-US"/>
          </a:p>
        </p:txBody>
      </p:sp>
      <p:grpSp>
        <p:nvGrpSpPr>
          <p:cNvPr id="4" name="Group 68"/>
          <p:cNvGrpSpPr>
            <a:grpSpLocks/>
          </p:cNvGrpSpPr>
          <p:nvPr/>
        </p:nvGrpSpPr>
        <p:grpSpPr bwMode="auto">
          <a:xfrm>
            <a:off x="6842125" y="1987550"/>
            <a:ext cx="1433513" cy="1025525"/>
            <a:chOff x="4320" y="1300"/>
            <a:chExt cx="903" cy="646"/>
          </a:xfrm>
        </p:grpSpPr>
        <p:sp>
          <p:nvSpPr>
            <p:cNvPr id="4141" name="Text Box 35"/>
            <p:cNvSpPr txBox="1">
              <a:spLocks noChangeArrowheads="1"/>
            </p:cNvSpPr>
            <p:nvPr/>
          </p:nvSpPr>
          <p:spPr bwMode="auto">
            <a:xfrm>
              <a:off x="4981" y="1334"/>
              <a:ext cx="21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cs typeface="Times New Roman" pitchFamily="18" charset="0"/>
                </a:rPr>
                <a:t>_</a:t>
              </a:r>
            </a:p>
          </p:txBody>
        </p:sp>
        <p:grpSp>
          <p:nvGrpSpPr>
            <p:cNvPr id="4142" name="Group 42"/>
            <p:cNvGrpSpPr>
              <a:grpSpLocks/>
            </p:cNvGrpSpPr>
            <p:nvPr/>
          </p:nvGrpSpPr>
          <p:grpSpPr bwMode="auto">
            <a:xfrm>
              <a:off x="4320" y="1300"/>
              <a:ext cx="903" cy="646"/>
              <a:chOff x="4598" y="1280"/>
              <a:chExt cx="903" cy="646"/>
            </a:xfrm>
          </p:grpSpPr>
          <p:grpSp>
            <p:nvGrpSpPr>
              <p:cNvPr id="4143" name="Group 32"/>
              <p:cNvGrpSpPr>
                <a:grpSpLocks/>
              </p:cNvGrpSpPr>
              <p:nvPr/>
            </p:nvGrpSpPr>
            <p:grpSpPr bwMode="auto">
              <a:xfrm>
                <a:off x="4627" y="1499"/>
                <a:ext cx="874" cy="259"/>
                <a:chOff x="4886" y="1461"/>
                <a:chExt cx="874" cy="259"/>
              </a:xfrm>
            </p:grpSpPr>
            <p:sp>
              <p:nvSpPr>
                <p:cNvPr id="4148" name="AutoShape 29"/>
                <p:cNvSpPr>
                  <a:spLocks noChangeArrowheads="1"/>
                </p:cNvSpPr>
                <p:nvPr/>
              </p:nvSpPr>
              <p:spPr bwMode="auto">
                <a:xfrm rot="5400000">
                  <a:off x="5198" y="1466"/>
                  <a:ext cx="240" cy="250"/>
                </a:xfrm>
                <a:prstGeom prst="triangle">
                  <a:avLst>
                    <a:gd name="adj" fmla="val 50000"/>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4149" name="Line 30"/>
                <p:cNvSpPr>
                  <a:spLocks noChangeShapeType="1"/>
                </p:cNvSpPr>
                <p:nvPr/>
              </p:nvSpPr>
              <p:spPr bwMode="auto">
                <a:xfrm>
                  <a:off x="5443" y="1461"/>
                  <a:ext cx="0" cy="2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50" name="Line 31"/>
                <p:cNvSpPr>
                  <a:spLocks noChangeShapeType="1"/>
                </p:cNvSpPr>
                <p:nvPr/>
              </p:nvSpPr>
              <p:spPr bwMode="auto">
                <a:xfrm>
                  <a:off x="4886" y="1590"/>
                  <a:ext cx="87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4144" name="Text Box 34"/>
              <p:cNvSpPr txBox="1">
                <a:spLocks noChangeArrowheads="1"/>
              </p:cNvSpPr>
              <p:nvPr/>
            </p:nvSpPr>
            <p:spPr bwMode="auto">
              <a:xfrm>
                <a:off x="4612" y="1359"/>
                <a:ext cx="225"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cs typeface="Times New Roman" pitchFamily="18" charset="0"/>
                  </a:rPr>
                  <a:t>+</a:t>
                </a:r>
              </a:p>
            </p:txBody>
          </p:sp>
          <p:sp>
            <p:nvSpPr>
              <p:cNvPr id="4145" name="Rectangle 36"/>
              <p:cNvSpPr>
                <a:spLocks noChangeArrowheads="1"/>
              </p:cNvSpPr>
              <p:nvPr/>
            </p:nvSpPr>
            <p:spPr bwMode="auto">
              <a:xfrm>
                <a:off x="4912" y="1280"/>
                <a:ext cx="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sp>
            <p:nvSpPr>
              <p:cNvPr id="4146" name="Line 37"/>
              <p:cNvSpPr>
                <a:spLocks noChangeShapeType="1"/>
              </p:cNvSpPr>
              <p:nvPr/>
            </p:nvSpPr>
            <p:spPr bwMode="auto">
              <a:xfrm>
                <a:off x="4598" y="1728"/>
                <a:ext cx="317"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47" name="Rectangle 38"/>
              <p:cNvSpPr>
                <a:spLocks noChangeArrowheads="1"/>
              </p:cNvSpPr>
              <p:nvPr/>
            </p:nvSpPr>
            <p:spPr bwMode="auto">
              <a:xfrm>
                <a:off x="4602" y="1693"/>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i</a:t>
                </a:r>
                <a:r>
                  <a:rPr kumimoji="1" lang="en-US" altLang="zh-CN" b="1" baseline="-25000">
                    <a:solidFill>
                      <a:schemeClr val="tx2"/>
                    </a:solidFill>
                    <a:latin typeface="Times New Roman" pitchFamily="18" charset="0"/>
                    <a:cs typeface="Times New Roman" pitchFamily="18" charset="0"/>
                  </a:rPr>
                  <a:t>D</a:t>
                </a:r>
              </a:p>
            </p:txBody>
          </p:sp>
        </p:grpSp>
      </p:grpSp>
      <p:grpSp>
        <p:nvGrpSpPr>
          <p:cNvPr id="7" name="Group 41"/>
          <p:cNvGrpSpPr>
            <a:grpSpLocks/>
          </p:cNvGrpSpPr>
          <p:nvPr/>
        </p:nvGrpSpPr>
        <p:grpSpPr bwMode="auto">
          <a:xfrm>
            <a:off x="7034213" y="3273425"/>
            <a:ext cx="1336675" cy="574675"/>
            <a:chOff x="4769" y="2089"/>
            <a:chExt cx="842" cy="362"/>
          </a:xfrm>
        </p:grpSpPr>
        <p:grpSp>
          <p:nvGrpSpPr>
            <p:cNvPr id="4135" name="Group 28"/>
            <p:cNvGrpSpPr>
              <a:grpSpLocks/>
            </p:cNvGrpSpPr>
            <p:nvPr/>
          </p:nvGrpSpPr>
          <p:grpSpPr bwMode="auto">
            <a:xfrm rot="5400000" flipH="1">
              <a:off x="5146" y="1987"/>
              <a:ext cx="87" cy="842"/>
              <a:chOff x="5366" y="1411"/>
              <a:chExt cx="87" cy="842"/>
            </a:xfrm>
          </p:grpSpPr>
          <p:sp>
            <p:nvSpPr>
              <p:cNvPr id="4138" name="Line 24"/>
              <p:cNvSpPr>
                <a:spLocks noChangeShapeType="1"/>
              </p:cNvSpPr>
              <p:nvPr/>
            </p:nvSpPr>
            <p:spPr bwMode="auto">
              <a:xfrm>
                <a:off x="5366" y="1411"/>
                <a:ext cx="0"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39" name="Line 25"/>
              <p:cNvSpPr>
                <a:spLocks noChangeShapeType="1"/>
              </p:cNvSpPr>
              <p:nvPr/>
            </p:nvSpPr>
            <p:spPr bwMode="auto">
              <a:xfrm>
                <a:off x="5373" y="1936"/>
                <a:ext cx="0"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40" name="Line 26"/>
              <p:cNvSpPr>
                <a:spLocks noChangeShapeType="1"/>
              </p:cNvSpPr>
              <p:nvPr/>
            </p:nvSpPr>
            <p:spPr bwMode="auto">
              <a:xfrm>
                <a:off x="5367" y="1719"/>
                <a:ext cx="86"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4136" name="Line 39"/>
            <p:cNvSpPr>
              <a:spLocks noChangeShapeType="1"/>
            </p:cNvSpPr>
            <p:nvPr/>
          </p:nvSpPr>
          <p:spPr bwMode="auto">
            <a:xfrm flipH="1">
              <a:off x="5194" y="2189"/>
              <a:ext cx="172" cy="20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37" name="Rectangle 40"/>
            <p:cNvSpPr>
              <a:spLocks noChangeArrowheads="1"/>
            </p:cNvSpPr>
            <p:nvPr/>
          </p:nvSpPr>
          <p:spPr bwMode="auto">
            <a:xfrm>
              <a:off x="5328" y="2089"/>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grpSp>
      <p:sp>
        <p:nvSpPr>
          <p:cNvPr id="111659" name="Rectangle 43"/>
          <p:cNvSpPr>
            <a:spLocks noChangeArrowheads="1"/>
          </p:cNvSpPr>
          <p:nvPr/>
        </p:nvSpPr>
        <p:spPr bwMode="auto">
          <a:xfrm>
            <a:off x="5910263" y="5356225"/>
            <a:ext cx="520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sp>
        <p:nvSpPr>
          <p:cNvPr id="111660" name="AutoShape 44"/>
          <p:cNvSpPr>
            <a:spLocks noChangeArrowheads="1"/>
          </p:cNvSpPr>
          <p:nvPr/>
        </p:nvSpPr>
        <p:spPr bwMode="auto">
          <a:xfrm>
            <a:off x="7648575" y="4919663"/>
            <a:ext cx="473075" cy="427037"/>
          </a:xfrm>
          <a:prstGeom prst="downArrow">
            <a:avLst>
              <a:gd name="adj1" fmla="val 50000"/>
              <a:gd name="adj2" fmla="val 25000"/>
            </a:avLst>
          </a:prstGeom>
          <a:solidFill>
            <a:srgbClr val="FFFFFF"/>
          </a:solidFill>
          <a:ln w="28575" algn="ctr">
            <a:solidFill>
              <a:schemeClr val="tx1"/>
            </a:solidFill>
            <a:miter lim="800000"/>
            <a:headEnd/>
            <a:tailEnd/>
          </a:ln>
        </p:spPr>
        <p:txBody>
          <a:bodyPr wrap="none" anchor="ctr">
            <a:spAutoFit/>
          </a:bodyPr>
          <a:lstStyle/>
          <a:p>
            <a:endParaRPr lang="zh-CN" altLang="en-US"/>
          </a:p>
        </p:txBody>
      </p:sp>
      <p:grpSp>
        <p:nvGrpSpPr>
          <p:cNvPr id="9" name="Group 65"/>
          <p:cNvGrpSpPr>
            <a:grpSpLocks/>
          </p:cNvGrpSpPr>
          <p:nvPr/>
        </p:nvGrpSpPr>
        <p:grpSpPr bwMode="auto">
          <a:xfrm>
            <a:off x="7245350" y="5286375"/>
            <a:ext cx="1501775" cy="1071563"/>
            <a:chOff x="4573" y="3512"/>
            <a:chExt cx="946" cy="675"/>
          </a:xfrm>
        </p:grpSpPr>
        <p:sp>
          <p:nvSpPr>
            <p:cNvPr id="4126" name="Line 56"/>
            <p:cNvSpPr>
              <a:spLocks noChangeShapeType="1"/>
            </p:cNvSpPr>
            <p:nvPr/>
          </p:nvSpPr>
          <p:spPr bwMode="auto">
            <a:xfrm rot="5400000" flipH="1">
              <a:off x="5194" y="3803"/>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27" name="Line 57"/>
            <p:cNvSpPr>
              <a:spLocks noChangeShapeType="1"/>
            </p:cNvSpPr>
            <p:nvPr/>
          </p:nvSpPr>
          <p:spPr bwMode="auto">
            <a:xfrm rot="5400000" flipH="1">
              <a:off x="4732" y="3733"/>
              <a:ext cx="0"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28" name="Line 58"/>
            <p:cNvSpPr>
              <a:spLocks noChangeShapeType="1"/>
            </p:cNvSpPr>
            <p:nvPr/>
          </p:nvSpPr>
          <p:spPr bwMode="auto">
            <a:xfrm rot="5400000" flipH="1">
              <a:off x="4969" y="3759"/>
              <a:ext cx="86"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29" name="Line 59"/>
            <p:cNvSpPr>
              <a:spLocks noChangeShapeType="1"/>
            </p:cNvSpPr>
            <p:nvPr/>
          </p:nvSpPr>
          <p:spPr bwMode="auto">
            <a:xfrm flipH="1">
              <a:off x="4999" y="3637"/>
              <a:ext cx="172" cy="20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30" name="Rectangle 60"/>
            <p:cNvSpPr>
              <a:spLocks noChangeArrowheads="1"/>
            </p:cNvSpPr>
            <p:nvPr/>
          </p:nvSpPr>
          <p:spPr bwMode="auto">
            <a:xfrm>
              <a:off x="5142" y="3512"/>
              <a:ext cx="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sp>
          <p:nvSpPr>
            <p:cNvPr id="4131" name="Line 61"/>
            <p:cNvSpPr>
              <a:spLocks noChangeShapeType="1"/>
            </p:cNvSpPr>
            <p:nvPr/>
          </p:nvSpPr>
          <p:spPr bwMode="auto">
            <a:xfrm>
              <a:off x="5286" y="3798"/>
              <a:ext cx="1" cy="1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32" name="Line 62"/>
            <p:cNvSpPr>
              <a:spLocks noChangeShapeType="1"/>
            </p:cNvSpPr>
            <p:nvPr/>
          </p:nvSpPr>
          <p:spPr bwMode="auto">
            <a:xfrm>
              <a:off x="5328" y="3852"/>
              <a:ext cx="0" cy="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33" name="Line 63"/>
            <p:cNvSpPr>
              <a:spLocks noChangeShapeType="1"/>
            </p:cNvSpPr>
            <p:nvPr/>
          </p:nvSpPr>
          <p:spPr bwMode="auto">
            <a:xfrm rot="5400000" flipH="1">
              <a:off x="5423" y="3804"/>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34" name="Rectangle 64"/>
            <p:cNvSpPr>
              <a:spLocks noChangeArrowheads="1"/>
            </p:cNvSpPr>
            <p:nvPr/>
          </p:nvSpPr>
          <p:spPr bwMode="auto">
            <a:xfrm>
              <a:off x="5163" y="3954"/>
              <a:ext cx="2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grpSp>
      <p:grpSp>
        <p:nvGrpSpPr>
          <p:cNvPr id="10" name="Group 67"/>
          <p:cNvGrpSpPr>
            <a:grpSpLocks/>
          </p:cNvGrpSpPr>
          <p:nvPr/>
        </p:nvGrpSpPr>
        <p:grpSpPr bwMode="auto">
          <a:xfrm>
            <a:off x="7173913" y="4041775"/>
            <a:ext cx="1433512" cy="1030288"/>
            <a:chOff x="4519" y="2652"/>
            <a:chExt cx="903" cy="649"/>
          </a:xfrm>
        </p:grpSpPr>
        <p:grpSp>
          <p:nvGrpSpPr>
            <p:cNvPr id="4116" name="Group 45"/>
            <p:cNvGrpSpPr>
              <a:grpSpLocks/>
            </p:cNvGrpSpPr>
            <p:nvPr/>
          </p:nvGrpSpPr>
          <p:grpSpPr bwMode="auto">
            <a:xfrm>
              <a:off x="4519" y="2663"/>
              <a:ext cx="903" cy="638"/>
              <a:chOff x="4598" y="1273"/>
              <a:chExt cx="903" cy="638"/>
            </a:xfrm>
          </p:grpSpPr>
          <p:grpSp>
            <p:nvGrpSpPr>
              <p:cNvPr id="4118" name="Group 46"/>
              <p:cNvGrpSpPr>
                <a:grpSpLocks/>
              </p:cNvGrpSpPr>
              <p:nvPr/>
            </p:nvGrpSpPr>
            <p:grpSpPr bwMode="auto">
              <a:xfrm>
                <a:off x="4627" y="1499"/>
                <a:ext cx="874" cy="259"/>
                <a:chOff x="4886" y="1461"/>
                <a:chExt cx="874" cy="259"/>
              </a:xfrm>
            </p:grpSpPr>
            <p:sp>
              <p:nvSpPr>
                <p:cNvPr id="4123" name="AutoShape 47"/>
                <p:cNvSpPr>
                  <a:spLocks noChangeArrowheads="1"/>
                </p:cNvSpPr>
                <p:nvPr/>
              </p:nvSpPr>
              <p:spPr bwMode="auto">
                <a:xfrm rot="5400000">
                  <a:off x="5198" y="1466"/>
                  <a:ext cx="240" cy="250"/>
                </a:xfrm>
                <a:prstGeom prst="triangle">
                  <a:avLst>
                    <a:gd name="adj" fmla="val 50000"/>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4124" name="Line 48"/>
                <p:cNvSpPr>
                  <a:spLocks noChangeShapeType="1"/>
                </p:cNvSpPr>
                <p:nvPr/>
              </p:nvSpPr>
              <p:spPr bwMode="auto">
                <a:xfrm>
                  <a:off x="5443" y="1461"/>
                  <a:ext cx="0" cy="2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25" name="Line 49"/>
                <p:cNvSpPr>
                  <a:spLocks noChangeShapeType="1"/>
                </p:cNvSpPr>
                <p:nvPr/>
              </p:nvSpPr>
              <p:spPr bwMode="auto">
                <a:xfrm>
                  <a:off x="4886" y="1590"/>
                  <a:ext cx="87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4119" name="Text Box 50"/>
              <p:cNvSpPr txBox="1">
                <a:spLocks noChangeArrowheads="1"/>
              </p:cNvSpPr>
              <p:nvPr/>
            </p:nvSpPr>
            <p:spPr bwMode="auto">
              <a:xfrm>
                <a:off x="4612" y="1352"/>
                <a:ext cx="225"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cs typeface="Times New Roman" pitchFamily="18" charset="0"/>
                  </a:rPr>
                  <a:t>+</a:t>
                </a:r>
              </a:p>
            </p:txBody>
          </p:sp>
          <p:sp>
            <p:nvSpPr>
              <p:cNvPr id="4120" name="Rectangle 51"/>
              <p:cNvSpPr>
                <a:spLocks noChangeArrowheads="1"/>
              </p:cNvSpPr>
              <p:nvPr/>
            </p:nvSpPr>
            <p:spPr bwMode="auto">
              <a:xfrm>
                <a:off x="4894" y="1273"/>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sp>
            <p:nvSpPr>
              <p:cNvPr id="4121" name="Line 52"/>
              <p:cNvSpPr>
                <a:spLocks noChangeShapeType="1"/>
              </p:cNvSpPr>
              <p:nvPr/>
            </p:nvSpPr>
            <p:spPr bwMode="auto">
              <a:xfrm>
                <a:off x="4598" y="1728"/>
                <a:ext cx="317"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22" name="Rectangle 53"/>
              <p:cNvSpPr>
                <a:spLocks noChangeArrowheads="1"/>
              </p:cNvSpPr>
              <p:nvPr/>
            </p:nvSpPr>
            <p:spPr bwMode="auto">
              <a:xfrm>
                <a:off x="4602" y="1678"/>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i</a:t>
                </a:r>
                <a:r>
                  <a:rPr kumimoji="1" lang="en-US" altLang="zh-CN" b="1" baseline="-25000">
                    <a:solidFill>
                      <a:schemeClr val="tx2"/>
                    </a:solidFill>
                    <a:latin typeface="Times New Roman" pitchFamily="18" charset="0"/>
                    <a:cs typeface="Times New Roman" pitchFamily="18" charset="0"/>
                  </a:rPr>
                  <a:t>D</a:t>
                </a:r>
              </a:p>
            </p:txBody>
          </p:sp>
        </p:grpSp>
        <p:sp>
          <p:nvSpPr>
            <p:cNvPr id="4117" name="Text Box 66"/>
            <p:cNvSpPr txBox="1">
              <a:spLocks noChangeArrowheads="1"/>
            </p:cNvSpPr>
            <p:nvPr/>
          </p:nvSpPr>
          <p:spPr bwMode="auto">
            <a:xfrm>
              <a:off x="5104" y="2652"/>
              <a:ext cx="21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cs typeface="Times New Roman" pitchFamily="18" charset="0"/>
                </a:rPr>
                <a:t>_</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116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slide(fromRight)">
                                      <p:cBhvr>
                                        <p:cTn id="11" dur="500"/>
                                        <p:tgtEl>
                                          <p:spTgt spid="2"/>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111629"/>
                                        </p:tgtEl>
                                        <p:attrNameLst>
                                          <p:attrName>style.visibility</p:attrName>
                                        </p:attrNameLst>
                                      </p:cBhvr>
                                      <p:to>
                                        <p:strVal val="visible"/>
                                      </p:to>
                                    </p:set>
                                    <p:animEffect transition="in" filter="wipe(left)">
                                      <p:cBhvr>
                                        <p:cTn id="15" dur="500"/>
                                        <p:tgtEl>
                                          <p:spTgt spid="11162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11627"/>
                                        </p:tgtEl>
                                        <p:attrNameLst>
                                          <p:attrName>style.visibility</p:attrName>
                                        </p:attrNameLst>
                                      </p:cBhvr>
                                      <p:to>
                                        <p:strVal val="visible"/>
                                      </p:to>
                                    </p:set>
                                    <p:animEffect transition="in" filter="wipe(left)">
                                      <p:cBhvr>
                                        <p:cTn id="19" dur="500"/>
                                        <p:tgtEl>
                                          <p:spTgt spid="111627"/>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lide(fromBottom)">
                                      <p:cBhvr>
                                        <p:cTn id="24" dur="500"/>
                                        <p:tgtEl>
                                          <p:spTgt spid="4"/>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111649"/>
                                        </p:tgtEl>
                                        <p:attrNameLst>
                                          <p:attrName>style.visibility</p:attrName>
                                        </p:attrNameLst>
                                      </p:cBhvr>
                                      <p:to>
                                        <p:strVal val="visible"/>
                                      </p:to>
                                    </p:set>
                                    <p:animEffect transition="in" filter="wipe(up)">
                                      <p:cBhvr>
                                        <p:cTn id="28" dur="500"/>
                                        <p:tgtEl>
                                          <p:spTgt spid="111649"/>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75"/>
                                  </p:iterate>
                                  <p:childTnLst>
                                    <p:set>
                                      <p:cBhvr>
                                        <p:cTn id="36" dur="1" fill="hold">
                                          <p:stCondLst>
                                            <p:cond delay="74"/>
                                          </p:stCondLst>
                                        </p:cTn>
                                        <p:tgtEl>
                                          <p:spTgt spid="1116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slide(fromBottom)">
                                      <p:cBhvr>
                                        <p:cTn id="41" dur="500"/>
                                        <p:tgtEl>
                                          <p:spTgt spid="3"/>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11632"/>
                                        </p:tgtEl>
                                        <p:attrNameLst>
                                          <p:attrName>style.visibility</p:attrName>
                                        </p:attrNameLst>
                                      </p:cBhvr>
                                      <p:to>
                                        <p:strVal val="visible"/>
                                      </p:to>
                                    </p:set>
                                    <p:animEffect transition="in" filter="wipe(left)">
                                      <p:cBhvr>
                                        <p:cTn id="45" dur="500"/>
                                        <p:tgtEl>
                                          <p:spTgt spid="111632"/>
                                        </p:tgtEl>
                                      </p:cBhvr>
                                    </p:animEffect>
                                  </p:childTnLst>
                                </p:cTn>
                              </p:par>
                            </p:childTnLst>
                          </p:cTn>
                        </p:par>
                        <p:par>
                          <p:cTn id="46" fill="hold" nodeType="afterGroup">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111639"/>
                                        </p:tgtEl>
                                        <p:attrNameLst>
                                          <p:attrName>style.visibility</p:attrName>
                                        </p:attrNameLst>
                                      </p:cBhvr>
                                      <p:to>
                                        <p:strVal val="visible"/>
                                      </p:to>
                                    </p:set>
                                    <p:animEffect transition="in" filter="wipe(left)">
                                      <p:cBhvr>
                                        <p:cTn id="49" dur="500"/>
                                        <p:tgtEl>
                                          <p:spTgt spid="111639"/>
                                        </p:tgtEl>
                                      </p:cBhvr>
                                    </p:animEffect>
                                  </p:childTnLst>
                                </p:cTn>
                              </p:par>
                            </p:childTnLst>
                          </p:cTn>
                        </p:par>
                        <p:par>
                          <p:cTn id="50" fill="hold" nodeType="afterGroup">
                            <p:stCondLst>
                              <p:cond delay="1500"/>
                            </p:stCondLst>
                            <p:childTnLst>
                              <p:par>
                                <p:cTn id="51" presetID="12" presetClass="entr" presetSubtype="4" fill="hold" grpId="0" nodeType="afterEffect">
                                  <p:stCondLst>
                                    <p:cond delay="0"/>
                                  </p:stCondLst>
                                  <p:childTnLst>
                                    <p:set>
                                      <p:cBhvr>
                                        <p:cTn id="52" dur="1" fill="hold">
                                          <p:stCondLst>
                                            <p:cond delay="0"/>
                                          </p:stCondLst>
                                        </p:cTn>
                                        <p:tgtEl>
                                          <p:spTgt spid="111659"/>
                                        </p:tgtEl>
                                        <p:attrNameLst>
                                          <p:attrName>style.visibility</p:attrName>
                                        </p:attrNameLst>
                                      </p:cBhvr>
                                      <p:to>
                                        <p:strVal val="visible"/>
                                      </p:to>
                                    </p:set>
                                    <p:animEffect transition="in" filter="slide(fromBottom)">
                                      <p:cBhvr>
                                        <p:cTn id="53" dur="500"/>
                                        <p:tgtEl>
                                          <p:spTgt spid="11165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2"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slide(fromRight)">
                                      <p:cBhvr>
                                        <p:cTn id="58" dur="500"/>
                                        <p:tgtEl>
                                          <p:spTgt spid="10"/>
                                        </p:tgtEl>
                                      </p:cBhvr>
                                    </p:animEffect>
                                  </p:childTnLst>
                                </p:cTn>
                              </p:par>
                            </p:childTnLst>
                          </p:cTn>
                        </p:par>
                        <p:par>
                          <p:cTn id="59" fill="hold" nodeType="afterGroup">
                            <p:stCondLst>
                              <p:cond delay="500"/>
                            </p:stCondLst>
                            <p:childTnLst>
                              <p:par>
                                <p:cTn id="60" presetID="22" presetClass="entr" presetSubtype="1" fill="hold" grpId="0" nodeType="afterEffect">
                                  <p:stCondLst>
                                    <p:cond delay="0"/>
                                  </p:stCondLst>
                                  <p:childTnLst>
                                    <p:set>
                                      <p:cBhvr>
                                        <p:cTn id="61" dur="1" fill="hold">
                                          <p:stCondLst>
                                            <p:cond delay="0"/>
                                          </p:stCondLst>
                                        </p:cTn>
                                        <p:tgtEl>
                                          <p:spTgt spid="111660"/>
                                        </p:tgtEl>
                                        <p:attrNameLst>
                                          <p:attrName>style.visibility</p:attrName>
                                        </p:attrNameLst>
                                      </p:cBhvr>
                                      <p:to>
                                        <p:strVal val="visible"/>
                                      </p:to>
                                    </p:set>
                                    <p:animEffect transition="in" filter="wipe(up)">
                                      <p:cBhvr>
                                        <p:cTn id="62" dur="500"/>
                                        <p:tgtEl>
                                          <p:spTgt spid="111660"/>
                                        </p:tgtEl>
                                      </p:cBhvr>
                                    </p:animEffect>
                                  </p:childTnLst>
                                </p:cTn>
                              </p:par>
                            </p:childTnLst>
                          </p:cTn>
                        </p:par>
                        <p:par>
                          <p:cTn id="63" fill="hold" nodeType="afterGroup">
                            <p:stCondLst>
                              <p:cond delay="1000"/>
                            </p:stCondLst>
                            <p:childTnLst>
                              <p:par>
                                <p:cTn id="64" presetID="22" presetClass="entr" presetSubtype="1"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up)">
                                      <p:cBhvr>
                                        <p:cTn id="66" dur="500"/>
                                        <p:tgtEl>
                                          <p:spTgt spid="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iterate type="lt">
                                    <p:tmAbs val="75"/>
                                  </p:iterate>
                                  <p:childTnLst>
                                    <p:set>
                                      <p:cBhvr>
                                        <p:cTn id="70" dur="1" fill="hold">
                                          <p:stCondLst>
                                            <p:cond delay="74"/>
                                          </p:stCondLst>
                                        </p:cTn>
                                        <p:tgtEl>
                                          <p:spTgt spid="111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utoUpdateAnimBg="0"/>
      <p:bldP spid="111627" grpId="0" animBg="1"/>
      <p:bldP spid="111630" grpId="0" autoUpdateAnimBg="0"/>
      <p:bldP spid="111631" grpId="0" autoUpdateAnimBg="0"/>
      <p:bldP spid="111639" grpId="0" animBg="1"/>
      <p:bldP spid="111649" grpId="0" animBg="1"/>
      <p:bldP spid="111659" grpId="0"/>
      <p:bldP spid="11166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22</a:t>
            </a:r>
            <a:r>
              <a:rPr lang="zh-CN" altLang="en-US" sz="3200" smtClean="0">
                <a:ea typeface="宋体" charset="-122"/>
              </a:rPr>
              <a:t>）</a:t>
            </a:r>
            <a:endParaRPr lang="zh-CN" altLang="en-US" sz="3600" smtClean="0">
              <a:ea typeface="楷体_GB2312" pitchFamily="49" charset="-122"/>
            </a:endParaRPr>
          </a:p>
        </p:txBody>
      </p:sp>
      <p:sp>
        <p:nvSpPr>
          <p:cNvPr id="5" name="灯片编号占位符 4"/>
          <p:cNvSpPr>
            <a:spLocks noGrp="1"/>
          </p:cNvSpPr>
          <p:nvPr>
            <p:ph type="sldNum" sz="quarter" idx="12"/>
          </p:nvPr>
        </p:nvSpPr>
        <p:spPr/>
        <p:txBody>
          <a:bodyPr/>
          <a:lstStyle/>
          <a:p>
            <a:pPr>
              <a:defRPr/>
            </a:pPr>
            <a:fld id="{D6763493-88BC-4F6A-91CB-961B18CAE9A5}" type="slidenum">
              <a:rPr lang="zh-CN" altLang="en-US" smtClean="0"/>
              <a:pPr>
                <a:defRPr/>
              </a:pPr>
              <a:t>26</a:t>
            </a:fld>
            <a:endParaRPr lang="zh-CN" altLang="en-US"/>
          </a:p>
        </p:txBody>
      </p:sp>
      <p:sp>
        <p:nvSpPr>
          <p:cNvPr id="112645" name="Rectangle 5"/>
          <p:cNvSpPr>
            <a:spLocks noChangeArrowheads="1"/>
          </p:cNvSpPr>
          <p:nvPr/>
        </p:nvSpPr>
        <p:spPr bwMode="auto">
          <a:xfrm>
            <a:off x="188243" y="764704"/>
            <a:ext cx="6904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p>
            <a:r>
              <a:rPr lang="en-US" altLang="zh-CN" sz="2400" b="1" dirty="0">
                <a:solidFill>
                  <a:schemeClr val="tx2"/>
                </a:solidFill>
                <a:latin typeface="Times New Roman" pitchFamily="18" charset="0"/>
                <a:cs typeface="Times New Roman" pitchFamily="18" charset="0"/>
              </a:rPr>
              <a:t>3. </a:t>
            </a:r>
            <a:r>
              <a:rPr lang="zh-CN" altLang="en-US" sz="2400" b="1" dirty="0">
                <a:solidFill>
                  <a:schemeClr val="tx2"/>
                </a:solidFill>
                <a:latin typeface="Times New Roman" pitchFamily="18" charset="0"/>
                <a:cs typeface="Times New Roman" pitchFamily="18" charset="0"/>
              </a:rPr>
              <a:t>考虑正向伏安特性曲线斜率的二极管电路模型 </a:t>
            </a:r>
          </a:p>
        </p:txBody>
      </p:sp>
      <p:sp>
        <p:nvSpPr>
          <p:cNvPr id="112648" name="Rectangle 8"/>
          <p:cNvSpPr>
            <a:spLocks noChangeArrowheads="1"/>
          </p:cNvSpPr>
          <p:nvPr/>
        </p:nvSpPr>
        <p:spPr bwMode="auto">
          <a:xfrm>
            <a:off x="608013" y="1285875"/>
            <a:ext cx="79390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nchor="ctr">
            <a:spAutoFit/>
          </a:bodyPr>
          <a:lstStyle/>
          <a:p>
            <a:pPr>
              <a:lnSpc>
                <a:spcPct val="150000"/>
              </a:lnSpc>
            </a:pPr>
            <a:r>
              <a:rPr lang="zh-CN" altLang="en-US" sz="2400" b="1">
                <a:solidFill>
                  <a:schemeClr val="tx2"/>
                </a:solidFill>
                <a:latin typeface="Times New Roman" pitchFamily="18" charset="0"/>
                <a:cs typeface="Times New Roman" pitchFamily="18" charset="0"/>
              </a:rPr>
              <a:t>以动态电阻</a:t>
            </a:r>
            <a:r>
              <a:rPr lang="en-US" altLang="zh-CN" sz="2400" b="1" i="1">
                <a:solidFill>
                  <a:schemeClr val="tx2"/>
                </a:solidFill>
                <a:latin typeface="Times New Roman" pitchFamily="18" charset="0"/>
                <a:cs typeface="Times New Roman" pitchFamily="18" charset="0"/>
              </a:rPr>
              <a:t>r</a:t>
            </a:r>
            <a:r>
              <a:rPr lang="en-US" altLang="zh-CN" sz="2400" b="1" baseline="-25000">
                <a:solidFill>
                  <a:schemeClr val="tx2"/>
                </a:solidFill>
                <a:latin typeface="Times New Roman" pitchFamily="18" charset="0"/>
                <a:cs typeface="Times New Roman" pitchFamily="18" charset="0"/>
              </a:rPr>
              <a:t>D</a:t>
            </a:r>
            <a:r>
              <a:rPr lang="zh-CN" altLang="en-US" sz="2400" b="1">
                <a:solidFill>
                  <a:schemeClr val="tx2"/>
                </a:solidFill>
                <a:latin typeface="Times New Roman" pitchFamily="18" charset="0"/>
                <a:cs typeface="Times New Roman" pitchFamily="18" charset="0"/>
              </a:rPr>
              <a:t>表示曲线的斜率，</a:t>
            </a:r>
            <a:r>
              <a:rPr lang="en-US" altLang="zh-CN" sz="2400" b="1">
                <a:solidFill>
                  <a:schemeClr val="tx2"/>
                </a:solidFill>
                <a:latin typeface="Times New Roman" pitchFamily="18" charset="0"/>
                <a:cs typeface="Times New Roman" pitchFamily="18" charset="0"/>
              </a:rPr>
              <a:t>( </a:t>
            </a:r>
            <a:r>
              <a:rPr lang="en-US" altLang="zh-CN" sz="2400" b="1" i="1">
                <a:solidFill>
                  <a:schemeClr val="tx2"/>
                </a:solidFill>
                <a:latin typeface="Times New Roman" pitchFamily="18" charset="0"/>
                <a:cs typeface="Times New Roman" pitchFamily="18" charset="0"/>
              </a:rPr>
              <a:t>r</a:t>
            </a:r>
            <a:r>
              <a:rPr lang="en-US" altLang="zh-CN" sz="2400" b="1" baseline="-25000">
                <a:solidFill>
                  <a:schemeClr val="tx2"/>
                </a:solidFill>
                <a:latin typeface="Times New Roman" pitchFamily="18" charset="0"/>
                <a:cs typeface="Times New Roman" pitchFamily="18" charset="0"/>
              </a:rPr>
              <a:t>D</a:t>
            </a:r>
            <a:r>
              <a:rPr lang="zh-CN" altLang="en-US" sz="2400" b="1">
                <a:solidFill>
                  <a:schemeClr val="tx2"/>
                </a:solidFill>
                <a:latin typeface="Times New Roman" pitchFamily="18" charset="0"/>
                <a:cs typeface="Times New Roman" pitchFamily="18" charset="0"/>
              </a:rPr>
              <a:t>的值随二极管工作点</a:t>
            </a:r>
            <a:r>
              <a:rPr lang="en-US" altLang="zh-CN" sz="2400" b="1" i="1">
                <a:solidFill>
                  <a:schemeClr val="tx2"/>
                </a:solidFill>
                <a:latin typeface="Times New Roman" pitchFamily="18" charset="0"/>
                <a:cs typeface="Times New Roman" pitchFamily="18" charset="0"/>
              </a:rPr>
              <a:t>Q</a:t>
            </a:r>
            <a:r>
              <a:rPr lang="zh-CN" altLang="en-US" sz="2400" b="1">
                <a:solidFill>
                  <a:schemeClr val="tx2"/>
                </a:solidFill>
                <a:latin typeface="Times New Roman" pitchFamily="18" charset="0"/>
                <a:cs typeface="Times New Roman" pitchFamily="18" charset="0"/>
              </a:rPr>
              <a:t>变化而变化）</a:t>
            </a:r>
          </a:p>
        </p:txBody>
      </p:sp>
      <p:grpSp>
        <p:nvGrpSpPr>
          <p:cNvPr id="2" name="Group 41"/>
          <p:cNvGrpSpPr>
            <a:grpSpLocks/>
          </p:cNvGrpSpPr>
          <p:nvPr/>
        </p:nvGrpSpPr>
        <p:grpSpPr bwMode="auto">
          <a:xfrm>
            <a:off x="1203325" y="2638425"/>
            <a:ext cx="2725738" cy="1978025"/>
            <a:chOff x="2976" y="2478"/>
            <a:chExt cx="1717" cy="1246"/>
          </a:xfrm>
        </p:grpSpPr>
        <p:sp>
          <p:nvSpPr>
            <p:cNvPr id="5155" name="Line 42"/>
            <p:cNvSpPr>
              <a:spLocks noChangeShapeType="1"/>
            </p:cNvSpPr>
            <p:nvPr/>
          </p:nvSpPr>
          <p:spPr bwMode="auto">
            <a:xfrm>
              <a:off x="2976" y="3412"/>
              <a:ext cx="1439" cy="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6" name="Line 43"/>
            <p:cNvSpPr>
              <a:spLocks noChangeShapeType="1"/>
            </p:cNvSpPr>
            <p:nvPr/>
          </p:nvSpPr>
          <p:spPr bwMode="auto">
            <a:xfrm flipV="1">
              <a:off x="3624" y="2596"/>
              <a:ext cx="0" cy="112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7" name="Text Box 44"/>
            <p:cNvSpPr txBox="1">
              <a:spLocks noChangeArrowheads="1"/>
            </p:cNvSpPr>
            <p:nvPr/>
          </p:nvSpPr>
          <p:spPr bwMode="auto">
            <a:xfrm>
              <a:off x="3662" y="2478"/>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i</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5158" name="Text Box 45"/>
            <p:cNvSpPr txBox="1">
              <a:spLocks noChangeArrowheads="1"/>
            </p:cNvSpPr>
            <p:nvPr/>
          </p:nvSpPr>
          <p:spPr bwMode="auto">
            <a:xfrm>
              <a:off x="4426" y="3283"/>
              <a:ext cx="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5159" name="Text Box 46"/>
            <p:cNvSpPr txBox="1">
              <a:spLocks noChangeArrowheads="1"/>
            </p:cNvSpPr>
            <p:nvPr/>
          </p:nvSpPr>
          <p:spPr bwMode="auto">
            <a:xfrm>
              <a:off x="3434" y="3414"/>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O</a:t>
              </a:r>
            </a:p>
          </p:txBody>
        </p:sp>
      </p:grpSp>
      <p:sp>
        <p:nvSpPr>
          <p:cNvPr id="112687" name="Freeform 47"/>
          <p:cNvSpPr>
            <a:spLocks/>
          </p:cNvSpPr>
          <p:nvPr/>
        </p:nvSpPr>
        <p:spPr bwMode="auto">
          <a:xfrm>
            <a:off x="1157288" y="3140075"/>
            <a:ext cx="1920875" cy="976313"/>
          </a:xfrm>
          <a:custGeom>
            <a:avLst/>
            <a:gdLst>
              <a:gd name="T0" fmla="*/ 2147483647 w 1210"/>
              <a:gd name="T1" fmla="*/ 0 h 615"/>
              <a:gd name="T2" fmla="*/ 2147483647 w 1210"/>
              <a:gd name="T3" fmla="*/ 2147483647 h 615"/>
              <a:gd name="T4" fmla="*/ 0 w 1210"/>
              <a:gd name="T5" fmla="*/ 2147483647 h 615"/>
              <a:gd name="T6" fmla="*/ 0 60000 65536"/>
              <a:gd name="T7" fmla="*/ 0 60000 65536"/>
              <a:gd name="T8" fmla="*/ 0 60000 65536"/>
              <a:gd name="T9" fmla="*/ 0 w 1210"/>
              <a:gd name="T10" fmla="*/ 0 h 615"/>
              <a:gd name="T11" fmla="*/ 1210 w 1210"/>
              <a:gd name="T12" fmla="*/ 615 h 615"/>
            </a:gdLst>
            <a:ahLst/>
            <a:cxnLst>
              <a:cxn ang="T6">
                <a:pos x="T0" y="T1"/>
              </a:cxn>
              <a:cxn ang="T7">
                <a:pos x="T2" y="T3"/>
              </a:cxn>
              <a:cxn ang="T8">
                <a:pos x="T4" y="T5"/>
              </a:cxn>
            </a:cxnLst>
            <a:rect l="T9" t="T10" r="T11" b="T12"/>
            <a:pathLst>
              <a:path w="1210" h="615">
                <a:moveTo>
                  <a:pt x="1210" y="0"/>
                </a:moveTo>
                <a:lnTo>
                  <a:pt x="911" y="615"/>
                </a:lnTo>
                <a:lnTo>
                  <a:pt x="0" y="615"/>
                </a:ln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688" name="Rectangle 48"/>
          <p:cNvSpPr>
            <a:spLocks noChangeArrowheads="1"/>
          </p:cNvSpPr>
          <p:nvPr/>
        </p:nvSpPr>
        <p:spPr bwMode="auto">
          <a:xfrm>
            <a:off x="2389188" y="4060825"/>
            <a:ext cx="461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sp>
        <p:nvSpPr>
          <p:cNvPr id="112689" name="AutoShape 49"/>
          <p:cNvSpPr>
            <a:spLocks noChangeArrowheads="1"/>
          </p:cNvSpPr>
          <p:nvPr/>
        </p:nvSpPr>
        <p:spPr bwMode="auto">
          <a:xfrm>
            <a:off x="6581775" y="3790950"/>
            <a:ext cx="473075" cy="427038"/>
          </a:xfrm>
          <a:prstGeom prst="downArrow">
            <a:avLst>
              <a:gd name="adj1" fmla="val 50000"/>
              <a:gd name="adj2" fmla="val 25000"/>
            </a:avLst>
          </a:prstGeom>
          <a:solidFill>
            <a:srgbClr val="FFFFFF"/>
          </a:solidFill>
          <a:ln w="28575" algn="ctr">
            <a:solidFill>
              <a:schemeClr val="tx1"/>
            </a:solidFill>
            <a:miter lim="800000"/>
            <a:headEnd/>
            <a:tailEnd/>
          </a:ln>
        </p:spPr>
        <p:txBody>
          <a:bodyPr wrap="none" anchor="ctr">
            <a:spAutoFit/>
          </a:bodyPr>
          <a:lstStyle/>
          <a:p>
            <a:endParaRPr lang="zh-CN" altLang="en-US"/>
          </a:p>
        </p:txBody>
      </p:sp>
      <p:grpSp>
        <p:nvGrpSpPr>
          <p:cNvPr id="3" name="Group 50"/>
          <p:cNvGrpSpPr>
            <a:grpSpLocks/>
          </p:cNvGrpSpPr>
          <p:nvPr/>
        </p:nvGrpSpPr>
        <p:grpSpPr bwMode="auto">
          <a:xfrm>
            <a:off x="5645150" y="4344988"/>
            <a:ext cx="1501775" cy="1155700"/>
            <a:chOff x="4573" y="3447"/>
            <a:chExt cx="946" cy="728"/>
          </a:xfrm>
        </p:grpSpPr>
        <p:sp>
          <p:nvSpPr>
            <p:cNvPr id="5146" name="Line 51"/>
            <p:cNvSpPr>
              <a:spLocks noChangeShapeType="1"/>
            </p:cNvSpPr>
            <p:nvPr/>
          </p:nvSpPr>
          <p:spPr bwMode="auto">
            <a:xfrm rot="5400000" flipH="1">
              <a:off x="5194" y="3803"/>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7" name="Line 52"/>
            <p:cNvSpPr>
              <a:spLocks noChangeShapeType="1"/>
            </p:cNvSpPr>
            <p:nvPr/>
          </p:nvSpPr>
          <p:spPr bwMode="auto">
            <a:xfrm rot="5400000" flipH="1">
              <a:off x="4732" y="3733"/>
              <a:ext cx="0"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8" name="Line 53"/>
            <p:cNvSpPr>
              <a:spLocks noChangeShapeType="1"/>
            </p:cNvSpPr>
            <p:nvPr/>
          </p:nvSpPr>
          <p:spPr bwMode="auto">
            <a:xfrm rot="5400000" flipH="1">
              <a:off x="4969" y="3759"/>
              <a:ext cx="86"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9" name="Line 54"/>
            <p:cNvSpPr>
              <a:spLocks noChangeShapeType="1"/>
            </p:cNvSpPr>
            <p:nvPr/>
          </p:nvSpPr>
          <p:spPr bwMode="auto">
            <a:xfrm flipH="1">
              <a:off x="4999" y="3637"/>
              <a:ext cx="172" cy="20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50" name="Rectangle 55"/>
            <p:cNvSpPr>
              <a:spLocks noChangeArrowheads="1"/>
            </p:cNvSpPr>
            <p:nvPr/>
          </p:nvSpPr>
          <p:spPr bwMode="auto">
            <a:xfrm>
              <a:off x="5140" y="3447"/>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sp>
          <p:nvSpPr>
            <p:cNvPr id="5151" name="Line 56"/>
            <p:cNvSpPr>
              <a:spLocks noChangeShapeType="1"/>
            </p:cNvSpPr>
            <p:nvPr/>
          </p:nvSpPr>
          <p:spPr bwMode="auto">
            <a:xfrm>
              <a:off x="5286" y="3798"/>
              <a:ext cx="1" cy="1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52" name="Line 57"/>
            <p:cNvSpPr>
              <a:spLocks noChangeShapeType="1"/>
            </p:cNvSpPr>
            <p:nvPr/>
          </p:nvSpPr>
          <p:spPr bwMode="auto">
            <a:xfrm>
              <a:off x="5328" y="3852"/>
              <a:ext cx="0" cy="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53" name="Line 58"/>
            <p:cNvSpPr>
              <a:spLocks noChangeShapeType="1"/>
            </p:cNvSpPr>
            <p:nvPr/>
          </p:nvSpPr>
          <p:spPr bwMode="auto">
            <a:xfrm rot="5400000" flipH="1">
              <a:off x="5423" y="3804"/>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54" name="Rectangle 59"/>
            <p:cNvSpPr>
              <a:spLocks noChangeArrowheads="1"/>
            </p:cNvSpPr>
            <p:nvPr/>
          </p:nvSpPr>
          <p:spPr bwMode="auto">
            <a:xfrm>
              <a:off x="5163" y="3942"/>
              <a:ext cx="2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grpSp>
      <p:grpSp>
        <p:nvGrpSpPr>
          <p:cNvPr id="4" name="Group 60"/>
          <p:cNvGrpSpPr>
            <a:grpSpLocks/>
          </p:cNvGrpSpPr>
          <p:nvPr/>
        </p:nvGrpSpPr>
        <p:grpSpPr bwMode="auto">
          <a:xfrm>
            <a:off x="6075363" y="2357438"/>
            <a:ext cx="1433512" cy="1155700"/>
            <a:chOff x="4519" y="2599"/>
            <a:chExt cx="903" cy="728"/>
          </a:xfrm>
        </p:grpSpPr>
        <p:grpSp>
          <p:nvGrpSpPr>
            <p:cNvPr id="5136" name="Group 61"/>
            <p:cNvGrpSpPr>
              <a:grpSpLocks/>
            </p:cNvGrpSpPr>
            <p:nvPr/>
          </p:nvGrpSpPr>
          <p:grpSpPr bwMode="auto">
            <a:xfrm>
              <a:off x="4519" y="2599"/>
              <a:ext cx="903" cy="728"/>
              <a:chOff x="4598" y="1209"/>
              <a:chExt cx="903" cy="728"/>
            </a:xfrm>
          </p:grpSpPr>
          <p:grpSp>
            <p:nvGrpSpPr>
              <p:cNvPr id="5138" name="Group 62"/>
              <p:cNvGrpSpPr>
                <a:grpSpLocks/>
              </p:cNvGrpSpPr>
              <p:nvPr/>
            </p:nvGrpSpPr>
            <p:grpSpPr bwMode="auto">
              <a:xfrm>
                <a:off x="4627" y="1499"/>
                <a:ext cx="874" cy="259"/>
                <a:chOff x="4886" y="1461"/>
                <a:chExt cx="874" cy="259"/>
              </a:xfrm>
            </p:grpSpPr>
            <p:sp>
              <p:nvSpPr>
                <p:cNvPr id="5143" name="AutoShape 63"/>
                <p:cNvSpPr>
                  <a:spLocks noChangeArrowheads="1"/>
                </p:cNvSpPr>
                <p:nvPr/>
              </p:nvSpPr>
              <p:spPr bwMode="auto">
                <a:xfrm rot="5400000">
                  <a:off x="5198" y="1466"/>
                  <a:ext cx="240" cy="250"/>
                </a:xfrm>
                <a:prstGeom prst="triangle">
                  <a:avLst>
                    <a:gd name="adj" fmla="val 50000"/>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5144" name="Line 64"/>
                <p:cNvSpPr>
                  <a:spLocks noChangeShapeType="1"/>
                </p:cNvSpPr>
                <p:nvPr/>
              </p:nvSpPr>
              <p:spPr bwMode="auto">
                <a:xfrm>
                  <a:off x="5443" y="1461"/>
                  <a:ext cx="0" cy="25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5" name="Line 65"/>
                <p:cNvSpPr>
                  <a:spLocks noChangeShapeType="1"/>
                </p:cNvSpPr>
                <p:nvPr/>
              </p:nvSpPr>
              <p:spPr bwMode="auto">
                <a:xfrm>
                  <a:off x="4886" y="1590"/>
                  <a:ext cx="87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139" name="Text Box 66"/>
              <p:cNvSpPr txBox="1">
                <a:spLocks noChangeArrowheads="1"/>
              </p:cNvSpPr>
              <p:nvPr/>
            </p:nvSpPr>
            <p:spPr bwMode="auto">
              <a:xfrm>
                <a:off x="4612" y="1325"/>
                <a:ext cx="225"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cs typeface="Times New Roman" pitchFamily="18" charset="0"/>
                  </a:rPr>
                  <a:t>+</a:t>
                </a:r>
              </a:p>
            </p:txBody>
          </p:sp>
          <p:sp>
            <p:nvSpPr>
              <p:cNvPr id="5140" name="Rectangle 67"/>
              <p:cNvSpPr>
                <a:spLocks noChangeArrowheads="1"/>
              </p:cNvSpPr>
              <p:nvPr/>
            </p:nvSpPr>
            <p:spPr bwMode="auto">
              <a:xfrm>
                <a:off x="4912" y="1209"/>
                <a:ext cx="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p>
            </p:txBody>
          </p:sp>
          <p:sp>
            <p:nvSpPr>
              <p:cNvPr id="5141" name="Line 68"/>
              <p:cNvSpPr>
                <a:spLocks noChangeShapeType="1"/>
              </p:cNvSpPr>
              <p:nvPr/>
            </p:nvSpPr>
            <p:spPr bwMode="auto">
              <a:xfrm>
                <a:off x="4598" y="1728"/>
                <a:ext cx="317"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42" name="Rectangle 69"/>
              <p:cNvSpPr>
                <a:spLocks noChangeArrowheads="1"/>
              </p:cNvSpPr>
              <p:nvPr/>
            </p:nvSpPr>
            <p:spPr bwMode="auto">
              <a:xfrm>
                <a:off x="4602" y="1704"/>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en-US" altLang="zh-CN" b="1" i="1">
                    <a:solidFill>
                      <a:schemeClr val="tx2"/>
                    </a:solidFill>
                    <a:latin typeface="Times New Roman" pitchFamily="18" charset="0"/>
                    <a:cs typeface="Times New Roman" pitchFamily="18" charset="0"/>
                  </a:rPr>
                  <a:t>i</a:t>
                </a:r>
                <a:r>
                  <a:rPr kumimoji="1" lang="en-US" altLang="zh-CN" b="1" baseline="-25000">
                    <a:solidFill>
                      <a:schemeClr val="tx2"/>
                    </a:solidFill>
                    <a:latin typeface="Times New Roman" pitchFamily="18" charset="0"/>
                    <a:cs typeface="Times New Roman" pitchFamily="18" charset="0"/>
                  </a:rPr>
                  <a:t>D</a:t>
                </a:r>
              </a:p>
            </p:txBody>
          </p:sp>
        </p:grpSp>
        <p:sp>
          <p:nvSpPr>
            <p:cNvPr id="5137" name="Text Box 70"/>
            <p:cNvSpPr txBox="1">
              <a:spLocks noChangeArrowheads="1"/>
            </p:cNvSpPr>
            <p:nvPr/>
          </p:nvSpPr>
          <p:spPr bwMode="auto">
            <a:xfrm>
              <a:off x="5115" y="2644"/>
              <a:ext cx="21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cs typeface="Times New Roman" pitchFamily="18" charset="0"/>
                </a:rPr>
                <a:t>_</a:t>
              </a:r>
            </a:p>
          </p:txBody>
        </p:sp>
      </p:grpSp>
      <p:graphicFrame>
        <p:nvGraphicFramePr>
          <p:cNvPr id="112712" name="Object 2"/>
          <p:cNvGraphicFramePr>
            <a:graphicFrameLocks noChangeAspect="1"/>
          </p:cNvGraphicFramePr>
          <p:nvPr/>
        </p:nvGraphicFramePr>
        <p:xfrm>
          <a:off x="3197225" y="2641600"/>
          <a:ext cx="1316038" cy="950913"/>
        </p:xfrm>
        <a:graphic>
          <a:graphicData uri="http://schemas.openxmlformats.org/presentationml/2006/ole">
            <mc:AlternateContent xmlns:mc="http://schemas.openxmlformats.org/markup-compatibility/2006">
              <mc:Choice xmlns:v="urn:schemas-microsoft-com:vml" Requires="v">
                <p:oleObj spid="_x0000_s5183" name="Equation" r:id="rId3" imgW="596880" imgH="431640" progId="Equation.DSMT4">
                  <p:embed/>
                </p:oleObj>
              </mc:Choice>
              <mc:Fallback>
                <p:oleObj name="Equation" r:id="rId3" imgW="59688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225" y="2641600"/>
                        <a:ext cx="1316038"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76"/>
          <p:cNvGrpSpPr>
            <a:grpSpLocks/>
          </p:cNvGrpSpPr>
          <p:nvPr/>
        </p:nvGrpSpPr>
        <p:grpSpPr bwMode="auto">
          <a:xfrm>
            <a:off x="7146925" y="4500563"/>
            <a:ext cx="762000" cy="649287"/>
            <a:chOff x="4502" y="2835"/>
            <a:chExt cx="480" cy="409"/>
          </a:xfrm>
        </p:grpSpPr>
        <p:sp>
          <p:nvSpPr>
            <p:cNvPr id="5133" name="Rectangle 73"/>
            <p:cNvSpPr>
              <a:spLocks noChangeArrowheads="1"/>
            </p:cNvSpPr>
            <p:nvPr/>
          </p:nvSpPr>
          <p:spPr bwMode="auto">
            <a:xfrm>
              <a:off x="4502" y="3129"/>
              <a:ext cx="269" cy="115"/>
            </a:xfrm>
            <a:prstGeom prst="rect">
              <a:avLst/>
            </a:prstGeom>
            <a:solidFill>
              <a:srgbClr val="FFFFFF"/>
            </a:solidFill>
            <a:ln w="28575" algn="ctr">
              <a:solidFill>
                <a:schemeClr val="tx1"/>
              </a:solidFill>
              <a:miter lim="800000"/>
              <a:headEnd/>
              <a:tailEnd/>
            </a:ln>
          </p:spPr>
          <p:txBody>
            <a:bodyPr wrap="none" anchor="ctr">
              <a:spAutoFit/>
            </a:bodyPr>
            <a:lstStyle/>
            <a:p>
              <a:endParaRPr lang="zh-CN" altLang="en-US"/>
            </a:p>
          </p:txBody>
        </p:sp>
        <p:sp>
          <p:nvSpPr>
            <p:cNvPr id="5134" name="Line 74"/>
            <p:cNvSpPr>
              <a:spLocks noChangeShapeType="1"/>
            </p:cNvSpPr>
            <p:nvPr/>
          </p:nvSpPr>
          <p:spPr bwMode="auto">
            <a:xfrm>
              <a:off x="4781" y="3178"/>
              <a:ext cx="20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35" name="Rectangle 75"/>
            <p:cNvSpPr>
              <a:spLocks noChangeArrowheads="1"/>
            </p:cNvSpPr>
            <p:nvPr/>
          </p:nvSpPr>
          <p:spPr bwMode="auto">
            <a:xfrm>
              <a:off x="4534" y="2835"/>
              <a:ext cx="2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en-US" altLang="zh-CN" b="1" i="1">
                  <a:solidFill>
                    <a:schemeClr val="tx2"/>
                  </a:solidFill>
                  <a:latin typeface="Times New Roman" pitchFamily="18" charset="0"/>
                  <a:cs typeface="Times New Roman" pitchFamily="18" charset="0"/>
                </a:rPr>
                <a:t>r</a:t>
              </a:r>
              <a:r>
                <a:rPr lang="en-US" altLang="zh-CN" b="1" baseline="-25000">
                  <a:solidFill>
                    <a:schemeClr val="tx2"/>
                  </a:solidFill>
                  <a:latin typeface="Times New Roman" pitchFamily="18" charset="0"/>
                  <a:cs typeface="Times New Roman" pitchFamily="18" charset="0"/>
                </a:rPr>
                <a:t>D</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45"/>
                                        </p:tgtEl>
                                        <p:attrNameLst>
                                          <p:attrName>style.visibility</p:attrName>
                                        </p:attrNameLst>
                                      </p:cBhvr>
                                      <p:to>
                                        <p:strVal val="visible"/>
                                      </p:to>
                                    </p:set>
                                    <p:animEffect transition="in" filter="wipe(left)">
                                      <p:cBhvr>
                                        <p:cTn id="7" dur="1000"/>
                                        <p:tgtEl>
                                          <p:spTgt spid="112645"/>
                                        </p:tgtEl>
                                      </p:cBhvr>
                                    </p:animEffect>
                                  </p:childTnLst>
                                </p:cTn>
                              </p:par>
                            </p:childTnLst>
                          </p:cTn>
                        </p:par>
                        <p:par>
                          <p:cTn id="8" fill="hold" nodeType="afterGroup">
                            <p:stCondLst>
                              <p:cond delay="1000"/>
                            </p:stCondLst>
                            <p:childTnLst>
                              <p:par>
                                <p:cTn id="9" presetID="1" presetClass="entr" presetSubtype="0" fill="hold" grpId="0" nodeType="afterEffect">
                                  <p:stCondLst>
                                    <p:cond delay="0"/>
                                  </p:stCondLst>
                                  <p:iterate type="lt">
                                    <p:tmAbs val="100"/>
                                  </p:iterate>
                                  <p:childTnLst>
                                    <p:set>
                                      <p:cBhvr>
                                        <p:cTn id="10" dur="1" fill="hold">
                                          <p:stCondLst>
                                            <p:cond delay="0"/>
                                          </p:stCondLst>
                                        </p:cTn>
                                        <p:tgtEl>
                                          <p:spTgt spid="1126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lide(fromBottom)">
                                      <p:cBhvr>
                                        <p:cTn id="15" dur="500"/>
                                        <p:tgtEl>
                                          <p:spTgt spid="2"/>
                                        </p:tgtEl>
                                      </p:cBhvr>
                                    </p:animEffect>
                                  </p:childTnLst>
                                </p:cTn>
                              </p:par>
                            </p:childTnLst>
                          </p:cTn>
                        </p:par>
                        <p:par>
                          <p:cTn id="16" fill="hold" nodeType="afterGroup">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12687"/>
                                        </p:tgtEl>
                                        <p:attrNameLst>
                                          <p:attrName>style.visibility</p:attrName>
                                        </p:attrNameLst>
                                      </p:cBhvr>
                                      <p:to>
                                        <p:strVal val="visible"/>
                                      </p:to>
                                    </p:set>
                                    <p:animEffect transition="in" filter="wipe(left)">
                                      <p:cBhvr>
                                        <p:cTn id="19" dur="500"/>
                                        <p:tgtEl>
                                          <p:spTgt spid="112687"/>
                                        </p:tgtEl>
                                      </p:cBhvr>
                                    </p:animEffect>
                                  </p:childTnLst>
                                </p:cTn>
                              </p:par>
                            </p:childTnLst>
                          </p:cTn>
                        </p:par>
                        <p:par>
                          <p:cTn id="20" fill="hold" nodeType="afterGroup">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112688"/>
                                        </p:tgtEl>
                                        <p:attrNameLst>
                                          <p:attrName>style.visibility</p:attrName>
                                        </p:attrNameLst>
                                      </p:cBhvr>
                                      <p:to>
                                        <p:strVal val="visible"/>
                                      </p:to>
                                    </p:set>
                                    <p:animEffect transition="in" filter="slide(fromBottom)">
                                      <p:cBhvr>
                                        <p:cTn id="23" dur="500"/>
                                        <p:tgtEl>
                                          <p:spTgt spid="11268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12712"/>
                                        </p:tgtEl>
                                        <p:attrNameLst>
                                          <p:attrName>style.visibility</p:attrName>
                                        </p:attrNameLst>
                                      </p:cBhvr>
                                      <p:to>
                                        <p:strVal val="visible"/>
                                      </p:to>
                                    </p:set>
                                    <p:animEffect transition="in" filter="wipe(left)">
                                      <p:cBhvr>
                                        <p:cTn id="28" dur="500"/>
                                        <p:tgtEl>
                                          <p:spTgt spid="11271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2"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slide(fromRight)">
                                      <p:cBhvr>
                                        <p:cTn id="33" dur="500"/>
                                        <p:tgtEl>
                                          <p:spTgt spid="4"/>
                                        </p:tgtEl>
                                      </p:cBhvr>
                                    </p:animEffect>
                                  </p:childTnLst>
                                </p:cTn>
                              </p:par>
                            </p:childTnLst>
                          </p:cTn>
                        </p:par>
                        <p:par>
                          <p:cTn id="34" fill="hold" nodeType="afterGroup">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112689"/>
                                        </p:tgtEl>
                                        <p:attrNameLst>
                                          <p:attrName>style.visibility</p:attrName>
                                        </p:attrNameLst>
                                      </p:cBhvr>
                                      <p:to>
                                        <p:strVal val="visible"/>
                                      </p:to>
                                    </p:set>
                                    <p:animEffect transition="in" filter="wipe(up)">
                                      <p:cBhvr>
                                        <p:cTn id="37" dur="500"/>
                                        <p:tgtEl>
                                          <p:spTgt spid="112689"/>
                                        </p:tgtEl>
                                      </p:cBhvr>
                                    </p:animEffect>
                                  </p:childTnLst>
                                </p:cTn>
                              </p:par>
                            </p:childTnLst>
                          </p:cTn>
                        </p:par>
                        <p:par>
                          <p:cTn id="38" fill="hold" nodeType="afterGroup">
                            <p:stCondLst>
                              <p:cond delay="1000"/>
                            </p:stCondLst>
                            <p:childTnLst>
                              <p:par>
                                <p:cTn id="39" presetID="22" presetClass="entr" presetSubtype="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par>
                          <p:cTn id="42" fill="hold" nodeType="afterGroup">
                            <p:stCondLst>
                              <p:cond delay="1500"/>
                            </p:stCondLst>
                            <p:childTnLst>
                              <p:par>
                                <p:cTn id="43" presetID="22" presetClass="entr" presetSubtype="8"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8" grpId="0"/>
      <p:bldP spid="112687" grpId="0" animBg="1"/>
      <p:bldP spid="112688" grpId="0"/>
      <p:bldP spid="11268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spAutoFit/>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23</a:t>
            </a:r>
            <a:r>
              <a:rPr lang="zh-CN" altLang="en-US" sz="2800" smtClean="0">
                <a:ea typeface="宋体" charset="-122"/>
              </a:rPr>
              <a:t>）</a:t>
            </a:r>
            <a:endParaRPr lang="zh-CN" altLang="en-US"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D6763493-88BC-4F6A-91CB-961B18CAE9A5}" type="slidenum">
              <a:rPr lang="zh-CN" altLang="en-US" smtClean="0"/>
              <a:pPr>
                <a:defRPr/>
              </a:pPr>
              <a:t>27</a:t>
            </a:fld>
            <a:endParaRPr lang="zh-CN" altLang="en-US"/>
          </a:p>
        </p:txBody>
      </p:sp>
      <p:sp>
        <p:nvSpPr>
          <p:cNvPr id="6149" name="Rectangle 3"/>
          <p:cNvSpPr>
            <a:spLocks noGrp="1" noChangeArrowheads="1"/>
          </p:cNvSpPr>
          <p:nvPr>
            <p:ph sz="quarter" idx="4294967295"/>
          </p:nvPr>
        </p:nvSpPr>
        <p:spPr>
          <a:xfrm>
            <a:off x="-61128" y="815975"/>
            <a:ext cx="8550275" cy="904863"/>
          </a:xfrm>
        </p:spPr>
        <p:txBody>
          <a:bodyPr>
            <a:spAutoFit/>
          </a:bodyPr>
          <a:lstStyle/>
          <a:p>
            <a:pPr eaLnBrk="1" hangingPunct="1"/>
            <a:r>
              <a:rPr kumimoji="1" lang="zh-CN" altLang="en-US" sz="2400" dirty="0" smtClean="0">
                <a:ea typeface="宋体" charset="-122"/>
              </a:rPr>
              <a:t>理想二极管应用电路实例</a:t>
            </a:r>
          </a:p>
          <a:p>
            <a:pPr lvl="1" eaLnBrk="1" hangingPunct="1"/>
            <a:r>
              <a:rPr kumimoji="1" lang="zh-CN" altLang="en-US" sz="2400" dirty="0" smtClean="0"/>
              <a:t>限幅电路</a:t>
            </a:r>
          </a:p>
        </p:txBody>
      </p:sp>
      <p:grpSp>
        <p:nvGrpSpPr>
          <p:cNvPr id="2" name="Group 4"/>
          <p:cNvGrpSpPr>
            <a:grpSpLocks/>
          </p:cNvGrpSpPr>
          <p:nvPr/>
        </p:nvGrpSpPr>
        <p:grpSpPr bwMode="auto">
          <a:xfrm>
            <a:off x="6215063" y="949325"/>
            <a:ext cx="2741612" cy="1231900"/>
            <a:chOff x="172" y="896"/>
            <a:chExt cx="1727" cy="776"/>
          </a:xfrm>
        </p:grpSpPr>
        <p:sp>
          <p:nvSpPr>
            <p:cNvPr id="6185" name="Rectangle 5"/>
            <p:cNvSpPr>
              <a:spLocks noChangeArrowheads="1"/>
            </p:cNvSpPr>
            <p:nvPr/>
          </p:nvSpPr>
          <p:spPr bwMode="auto">
            <a:xfrm>
              <a:off x="732" y="89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grpSp>
          <p:nvGrpSpPr>
            <p:cNvPr id="6186" name="Group 6"/>
            <p:cNvGrpSpPr>
              <a:grpSpLocks noChangeAspect="1"/>
            </p:cNvGrpSpPr>
            <p:nvPr/>
          </p:nvGrpSpPr>
          <p:grpSpPr bwMode="auto">
            <a:xfrm flipV="1">
              <a:off x="1166" y="934"/>
              <a:ext cx="184" cy="489"/>
              <a:chOff x="3264" y="1344"/>
              <a:chExt cx="288" cy="766"/>
            </a:xfrm>
          </p:grpSpPr>
          <p:sp>
            <p:nvSpPr>
              <p:cNvPr id="6201" name="AutoShape 7"/>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6202" name="Line 8"/>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203" name="Line 9"/>
              <p:cNvSpPr>
                <a:spLocks noChangeAspect="1" noChangeShapeType="1"/>
              </p:cNvSpPr>
              <p:nvPr/>
            </p:nvSpPr>
            <p:spPr bwMode="auto">
              <a:xfrm>
                <a:off x="3399" y="1344"/>
                <a:ext cx="9" cy="7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187" name="Group 10"/>
            <p:cNvGrpSpPr>
              <a:grpSpLocks/>
            </p:cNvGrpSpPr>
            <p:nvPr/>
          </p:nvGrpSpPr>
          <p:grpSpPr bwMode="auto">
            <a:xfrm>
              <a:off x="1166" y="1423"/>
              <a:ext cx="192" cy="48"/>
              <a:chOff x="908" y="1989"/>
              <a:chExt cx="192" cy="48"/>
            </a:xfrm>
          </p:grpSpPr>
          <p:sp>
            <p:nvSpPr>
              <p:cNvPr id="6199" name="Line 11"/>
              <p:cNvSpPr>
                <a:spLocks noChangeShapeType="1"/>
              </p:cNvSpPr>
              <p:nvPr/>
            </p:nvSpPr>
            <p:spPr bwMode="auto">
              <a:xfrm>
                <a:off x="908" y="1989"/>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200" name="Line 12"/>
              <p:cNvSpPr>
                <a:spLocks noChangeShapeType="1"/>
              </p:cNvSpPr>
              <p:nvPr/>
            </p:nvSpPr>
            <p:spPr bwMode="auto">
              <a:xfrm>
                <a:off x="956" y="2037"/>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6188" name="Line 15"/>
            <p:cNvSpPr>
              <a:spLocks noChangeShapeType="1"/>
            </p:cNvSpPr>
            <p:nvPr/>
          </p:nvSpPr>
          <p:spPr bwMode="auto">
            <a:xfrm>
              <a:off x="252" y="934"/>
              <a:ext cx="48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89" name="Line 16"/>
            <p:cNvSpPr>
              <a:spLocks noChangeShapeType="1"/>
            </p:cNvSpPr>
            <p:nvPr/>
          </p:nvSpPr>
          <p:spPr bwMode="auto">
            <a:xfrm>
              <a:off x="972" y="934"/>
              <a:ext cx="72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90" name="Line 17"/>
            <p:cNvSpPr>
              <a:spLocks noChangeShapeType="1"/>
            </p:cNvSpPr>
            <p:nvPr/>
          </p:nvSpPr>
          <p:spPr bwMode="auto">
            <a:xfrm>
              <a:off x="252" y="1654"/>
              <a:ext cx="144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91" name="Line 18"/>
            <p:cNvSpPr>
              <a:spLocks noChangeShapeType="1"/>
            </p:cNvSpPr>
            <p:nvPr/>
          </p:nvSpPr>
          <p:spPr bwMode="auto">
            <a:xfrm>
              <a:off x="1260" y="1510"/>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92" name="Text Box 21"/>
            <p:cNvSpPr txBox="1">
              <a:spLocks noChangeArrowheads="1"/>
            </p:cNvSpPr>
            <p:nvPr/>
          </p:nvSpPr>
          <p:spPr bwMode="auto">
            <a:xfrm>
              <a:off x="172" y="1018"/>
              <a:ext cx="259"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i</a:t>
              </a:r>
            </a:p>
            <a:p>
              <a:pPr eaLnBrk="1" hangingPunct="1"/>
              <a:r>
                <a:rPr kumimoji="1" lang="en-US" altLang="zh-CN" b="1" i="1">
                  <a:solidFill>
                    <a:schemeClr val="tx2"/>
                  </a:solidFill>
                  <a:latin typeface="Times New Roman" pitchFamily="18" charset="0"/>
                  <a:cs typeface="Times New Roman" pitchFamily="18" charset="0"/>
                </a:rPr>
                <a:t>_</a:t>
              </a:r>
            </a:p>
          </p:txBody>
        </p:sp>
        <p:sp>
          <p:nvSpPr>
            <p:cNvPr id="6193" name="Text Box 22"/>
            <p:cNvSpPr txBox="1">
              <a:spLocks noChangeArrowheads="1"/>
            </p:cNvSpPr>
            <p:nvPr/>
          </p:nvSpPr>
          <p:spPr bwMode="auto">
            <a:xfrm>
              <a:off x="1612" y="973"/>
              <a:ext cx="28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p>
            <a:p>
              <a:pPr eaLnBrk="1" hangingPunct="1"/>
              <a:r>
                <a:rPr kumimoji="1" lang="en-US" altLang="zh-CN" b="1" i="1">
                  <a:solidFill>
                    <a:schemeClr val="tx2"/>
                  </a:solidFill>
                  <a:latin typeface="Times New Roman" pitchFamily="18" charset="0"/>
                  <a:cs typeface="Times New Roman" pitchFamily="18" charset="0"/>
                </a:rPr>
                <a:t>_</a:t>
              </a:r>
            </a:p>
          </p:txBody>
        </p:sp>
        <p:sp>
          <p:nvSpPr>
            <p:cNvPr id="6194" name="Text Box 23"/>
            <p:cNvSpPr txBox="1">
              <a:spLocks noChangeArrowheads="1"/>
            </p:cNvSpPr>
            <p:nvPr/>
          </p:nvSpPr>
          <p:spPr bwMode="auto">
            <a:xfrm>
              <a:off x="734" y="1003"/>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R</a:t>
              </a:r>
            </a:p>
          </p:txBody>
        </p:sp>
        <p:sp>
          <p:nvSpPr>
            <p:cNvPr id="6195" name="Text Box 24"/>
            <p:cNvSpPr txBox="1">
              <a:spLocks noChangeArrowheads="1"/>
            </p:cNvSpPr>
            <p:nvPr/>
          </p:nvSpPr>
          <p:spPr bwMode="auto">
            <a:xfrm>
              <a:off x="909" y="100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kumimoji="1" lang="zh-CN" altLang="zh-CN" sz="2000" i="1"/>
            </a:p>
          </p:txBody>
        </p:sp>
        <p:sp>
          <p:nvSpPr>
            <p:cNvPr id="6196" name="Text Box 25"/>
            <p:cNvSpPr txBox="1">
              <a:spLocks noChangeArrowheads="1"/>
            </p:cNvSpPr>
            <p:nvPr/>
          </p:nvSpPr>
          <p:spPr bwMode="auto">
            <a:xfrm>
              <a:off x="914" y="1279"/>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E</a:t>
              </a:r>
            </a:p>
          </p:txBody>
        </p:sp>
        <p:sp>
          <p:nvSpPr>
            <p:cNvPr id="6197" name="Oval 26"/>
            <p:cNvSpPr>
              <a:spLocks noChangeArrowheads="1"/>
            </p:cNvSpPr>
            <p:nvPr/>
          </p:nvSpPr>
          <p:spPr bwMode="auto">
            <a:xfrm>
              <a:off x="1234" y="902"/>
              <a:ext cx="48" cy="48"/>
            </a:xfrm>
            <a:prstGeom prst="ellipse">
              <a:avLst/>
            </a:prstGeom>
            <a:solidFill>
              <a:schemeClr val="tx1"/>
            </a:solidFill>
            <a:ln w="28575">
              <a:solidFill>
                <a:schemeClr val="tx1"/>
              </a:solidFill>
              <a:round/>
              <a:headEnd/>
              <a:tailEnd/>
            </a:ln>
          </p:spPr>
          <p:txBody>
            <a:bodyPr anchor="ctr">
              <a:spAutoFit/>
            </a:bodyPr>
            <a:lstStyle/>
            <a:p>
              <a:endParaRPr lang="zh-CN" altLang="en-US"/>
            </a:p>
          </p:txBody>
        </p:sp>
        <p:sp>
          <p:nvSpPr>
            <p:cNvPr id="6198" name="Oval 27"/>
            <p:cNvSpPr>
              <a:spLocks noChangeArrowheads="1"/>
            </p:cNvSpPr>
            <p:nvPr/>
          </p:nvSpPr>
          <p:spPr bwMode="auto">
            <a:xfrm>
              <a:off x="1238" y="1624"/>
              <a:ext cx="48" cy="48"/>
            </a:xfrm>
            <a:prstGeom prst="ellipse">
              <a:avLst/>
            </a:prstGeom>
            <a:solidFill>
              <a:schemeClr val="tx1"/>
            </a:solidFill>
            <a:ln w="28575">
              <a:solidFill>
                <a:schemeClr val="tx1"/>
              </a:solidFill>
              <a:round/>
              <a:headEnd/>
              <a:tailEnd/>
            </a:ln>
          </p:spPr>
          <p:txBody>
            <a:bodyPr anchor="ctr">
              <a:spAutoFit/>
            </a:bodyPr>
            <a:lstStyle/>
            <a:p>
              <a:endParaRPr lang="zh-CN" altLang="en-US"/>
            </a:p>
          </p:txBody>
        </p:sp>
      </p:grpSp>
      <p:sp>
        <p:nvSpPr>
          <p:cNvPr id="113692" name="Text Box 28"/>
          <p:cNvSpPr txBox="1">
            <a:spLocks noChangeArrowheads="1"/>
          </p:cNvSpPr>
          <p:nvPr/>
        </p:nvSpPr>
        <p:spPr bwMode="auto">
          <a:xfrm>
            <a:off x="1055688" y="1844824"/>
            <a:ext cx="3248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输入电压为一正弦波。</a:t>
            </a:r>
          </a:p>
        </p:txBody>
      </p:sp>
      <p:sp>
        <p:nvSpPr>
          <p:cNvPr id="113693" name="Text Box 29"/>
          <p:cNvSpPr txBox="1">
            <a:spLocks noChangeArrowheads="1"/>
          </p:cNvSpPr>
          <p:nvPr/>
        </p:nvSpPr>
        <p:spPr bwMode="auto">
          <a:xfrm>
            <a:off x="1049338" y="2302024"/>
            <a:ext cx="2465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电池电压：</a:t>
            </a:r>
            <a:r>
              <a:rPr kumimoji="1" lang="en-US" altLang="zh-CN" sz="2400" b="1" i="1">
                <a:solidFill>
                  <a:schemeClr val="tx2"/>
                </a:solidFill>
                <a:latin typeface="Times New Roman" pitchFamily="18" charset="0"/>
                <a:cs typeface="Times New Roman" pitchFamily="18" charset="0"/>
              </a:rPr>
              <a:t>E=</a:t>
            </a:r>
            <a:r>
              <a:rPr kumimoji="1" lang="en-US" altLang="zh-CN" sz="2400" b="1">
                <a:solidFill>
                  <a:schemeClr val="tx2"/>
                </a:solidFill>
                <a:latin typeface="Times New Roman" pitchFamily="18" charset="0"/>
                <a:cs typeface="Times New Roman" pitchFamily="18" charset="0"/>
              </a:rPr>
              <a:t>4V</a:t>
            </a:r>
          </a:p>
        </p:txBody>
      </p:sp>
      <p:graphicFrame>
        <p:nvGraphicFramePr>
          <p:cNvPr id="113694" name="Object 2"/>
          <p:cNvGraphicFramePr>
            <a:graphicFrameLocks noChangeAspect="1"/>
          </p:cNvGraphicFramePr>
          <p:nvPr/>
        </p:nvGraphicFramePr>
        <p:xfrm>
          <a:off x="7005638" y="2344738"/>
          <a:ext cx="1716087" cy="411162"/>
        </p:xfrm>
        <a:graphic>
          <a:graphicData uri="http://schemas.openxmlformats.org/presentationml/2006/ole">
            <mc:AlternateContent xmlns:mc="http://schemas.openxmlformats.org/markup-compatibility/2006">
              <mc:Choice xmlns:v="urn:schemas-microsoft-com:vml" Requires="v">
                <p:oleObj spid="_x0000_s6250" name="Equation" r:id="rId3" imgW="952200" imgH="228600" progId="Equation.DSMT4">
                  <p:embed/>
                </p:oleObj>
              </mc:Choice>
              <mc:Fallback>
                <p:oleObj name="Equation" r:id="rId3" imgW="952200" imgH="228600" progId="Equation.DSMT4">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5638" y="2344738"/>
                        <a:ext cx="1716087"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1"/>
          <p:cNvGrpSpPr>
            <a:grpSpLocks/>
          </p:cNvGrpSpPr>
          <p:nvPr/>
        </p:nvGrpSpPr>
        <p:grpSpPr bwMode="auto">
          <a:xfrm>
            <a:off x="5810250" y="2527300"/>
            <a:ext cx="2905125" cy="1676400"/>
            <a:chOff x="3720" y="816"/>
            <a:chExt cx="1830" cy="1056"/>
          </a:xfrm>
        </p:grpSpPr>
        <p:grpSp>
          <p:nvGrpSpPr>
            <p:cNvPr id="6178" name="Group 32"/>
            <p:cNvGrpSpPr>
              <a:grpSpLocks/>
            </p:cNvGrpSpPr>
            <p:nvPr/>
          </p:nvGrpSpPr>
          <p:grpSpPr bwMode="auto">
            <a:xfrm>
              <a:off x="3720" y="816"/>
              <a:ext cx="1786" cy="1056"/>
              <a:chOff x="2966" y="1248"/>
              <a:chExt cx="1786" cy="1056"/>
            </a:xfrm>
          </p:grpSpPr>
          <p:sp>
            <p:nvSpPr>
              <p:cNvPr id="6180" name="Line 33"/>
              <p:cNvSpPr>
                <a:spLocks noChangeShapeType="1"/>
              </p:cNvSpPr>
              <p:nvPr/>
            </p:nvSpPr>
            <p:spPr bwMode="auto">
              <a:xfrm>
                <a:off x="3168" y="1834"/>
                <a:ext cx="158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81" name="Freeform 34"/>
              <p:cNvSpPr>
                <a:spLocks/>
              </p:cNvSpPr>
              <p:nvPr/>
            </p:nvSpPr>
            <p:spPr bwMode="auto">
              <a:xfrm>
                <a:off x="3193" y="1420"/>
                <a:ext cx="1367" cy="801"/>
              </a:xfrm>
              <a:custGeom>
                <a:avLst/>
                <a:gdLst>
                  <a:gd name="T0" fmla="*/ 16 w 1367"/>
                  <a:gd name="T1" fmla="*/ 324 h 812"/>
                  <a:gd name="T2" fmla="*/ 35 w 1367"/>
                  <a:gd name="T3" fmla="*/ 249 h 812"/>
                  <a:gd name="T4" fmla="*/ 54 w 1367"/>
                  <a:gd name="T5" fmla="*/ 179 h 812"/>
                  <a:gd name="T6" fmla="*/ 73 w 1367"/>
                  <a:gd name="T7" fmla="*/ 114 h 812"/>
                  <a:gd name="T8" fmla="*/ 92 w 1367"/>
                  <a:gd name="T9" fmla="*/ 65 h 812"/>
                  <a:gd name="T10" fmla="*/ 117 w 1367"/>
                  <a:gd name="T11" fmla="*/ 19 h 812"/>
                  <a:gd name="T12" fmla="*/ 171 w 1367"/>
                  <a:gd name="T13" fmla="*/ 16 h 812"/>
                  <a:gd name="T14" fmla="*/ 196 w 1367"/>
                  <a:gd name="T15" fmla="*/ 63 h 812"/>
                  <a:gd name="T16" fmla="*/ 215 w 1367"/>
                  <a:gd name="T17" fmla="*/ 112 h 812"/>
                  <a:gd name="T18" fmla="*/ 231 w 1367"/>
                  <a:gd name="T19" fmla="*/ 174 h 812"/>
                  <a:gd name="T20" fmla="*/ 250 w 1367"/>
                  <a:gd name="T21" fmla="*/ 244 h 812"/>
                  <a:gd name="T22" fmla="*/ 268 w 1367"/>
                  <a:gd name="T23" fmla="*/ 320 h 812"/>
                  <a:gd name="T24" fmla="*/ 287 w 1367"/>
                  <a:gd name="T25" fmla="*/ 400 h 812"/>
                  <a:gd name="T26" fmla="*/ 303 w 1367"/>
                  <a:gd name="T27" fmla="*/ 478 h 812"/>
                  <a:gd name="T28" fmla="*/ 322 w 1367"/>
                  <a:gd name="T29" fmla="*/ 556 h 812"/>
                  <a:gd name="T30" fmla="*/ 341 w 1367"/>
                  <a:gd name="T31" fmla="*/ 626 h 812"/>
                  <a:gd name="T32" fmla="*/ 360 w 1367"/>
                  <a:gd name="T33" fmla="*/ 688 h 812"/>
                  <a:gd name="T34" fmla="*/ 379 w 1367"/>
                  <a:gd name="T35" fmla="*/ 737 h 812"/>
                  <a:gd name="T36" fmla="*/ 404 w 1367"/>
                  <a:gd name="T37" fmla="*/ 784 h 812"/>
                  <a:gd name="T38" fmla="*/ 458 w 1367"/>
                  <a:gd name="T39" fmla="*/ 779 h 812"/>
                  <a:gd name="T40" fmla="*/ 483 w 1367"/>
                  <a:gd name="T41" fmla="*/ 733 h 812"/>
                  <a:gd name="T42" fmla="*/ 502 w 1367"/>
                  <a:gd name="T43" fmla="*/ 681 h 812"/>
                  <a:gd name="T44" fmla="*/ 521 w 1367"/>
                  <a:gd name="T45" fmla="*/ 618 h 812"/>
                  <a:gd name="T46" fmla="*/ 540 w 1367"/>
                  <a:gd name="T47" fmla="*/ 547 h 812"/>
                  <a:gd name="T48" fmla="*/ 556 w 1367"/>
                  <a:gd name="T49" fmla="*/ 470 h 812"/>
                  <a:gd name="T50" fmla="*/ 575 w 1367"/>
                  <a:gd name="T51" fmla="*/ 390 h 812"/>
                  <a:gd name="T52" fmla="*/ 594 w 1367"/>
                  <a:gd name="T53" fmla="*/ 310 h 812"/>
                  <a:gd name="T54" fmla="*/ 612 w 1367"/>
                  <a:gd name="T55" fmla="*/ 235 h 812"/>
                  <a:gd name="T56" fmla="*/ 628 w 1367"/>
                  <a:gd name="T57" fmla="*/ 164 h 812"/>
                  <a:gd name="T58" fmla="*/ 647 w 1367"/>
                  <a:gd name="T59" fmla="*/ 106 h 812"/>
                  <a:gd name="T60" fmla="*/ 666 w 1367"/>
                  <a:gd name="T61" fmla="*/ 56 h 812"/>
                  <a:gd name="T62" fmla="*/ 698 w 1367"/>
                  <a:gd name="T63" fmla="*/ 9 h 812"/>
                  <a:gd name="T64" fmla="*/ 751 w 1367"/>
                  <a:gd name="T65" fmla="*/ 28 h 812"/>
                  <a:gd name="T66" fmla="*/ 773 w 1367"/>
                  <a:gd name="T67" fmla="*/ 75 h 812"/>
                  <a:gd name="T68" fmla="*/ 792 w 1367"/>
                  <a:gd name="T69" fmla="*/ 129 h 812"/>
                  <a:gd name="T70" fmla="*/ 808 w 1367"/>
                  <a:gd name="T71" fmla="*/ 192 h 812"/>
                  <a:gd name="T72" fmla="*/ 827 w 1367"/>
                  <a:gd name="T73" fmla="*/ 265 h 812"/>
                  <a:gd name="T74" fmla="*/ 846 w 1367"/>
                  <a:gd name="T75" fmla="*/ 342 h 812"/>
                  <a:gd name="T76" fmla="*/ 865 w 1367"/>
                  <a:gd name="T77" fmla="*/ 422 h 812"/>
                  <a:gd name="T78" fmla="*/ 881 w 1367"/>
                  <a:gd name="T79" fmla="*/ 502 h 812"/>
                  <a:gd name="T80" fmla="*/ 900 w 1367"/>
                  <a:gd name="T81" fmla="*/ 575 h 812"/>
                  <a:gd name="T82" fmla="*/ 919 w 1367"/>
                  <a:gd name="T83" fmla="*/ 643 h 812"/>
                  <a:gd name="T84" fmla="*/ 937 w 1367"/>
                  <a:gd name="T85" fmla="*/ 702 h 812"/>
                  <a:gd name="T86" fmla="*/ 956 w 1367"/>
                  <a:gd name="T87" fmla="*/ 752 h 812"/>
                  <a:gd name="T88" fmla="*/ 991 w 1367"/>
                  <a:gd name="T89" fmla="*/ 798 h 812"/>
                  <a:gd name="T90" fmla="*/ 1042 w 1367"/>
                  <a:gd name="T91" fmla="*/ 765 h 812"/>
                  <a:gd name="T92" fmla="*/ 1061 w 1367"/>
                  <a:gd name="T93" fmla="*/ 718 h 812"/>
                  <a:gd name="T94" fmla="*/ 1080 w 1367"/>
                  <a:gd name="T95" fmla="*/ 662 h 812"/>
                  <a:gd name="T96" fmla="*/ 1098 w 1367"/>
                  <a:gd name="T97" fmla="*/ 599 h 812"/>
                  <a:gd name="T98" fmla="*/ 1117 w 1367"/>
                  <a:gd name="T99" fmla="*/ 526 h 812"/>
                  <a:gd name="T100" fmla="*/ 1133 w 1367"/>
                  <a:gd name="T101" fmla="*/ 446 h 812"/>
                  <a:gd name="T102" fmla="*/ 1152 w 1367"/>
                  <a:gd name="T103" fmla="*/ 366 h 812"/>
                  <a:gd name="T104" fmla="*/ 1171 w 1367"/>
                  <a:gd name="T105" fmla="*/ 289 h 812"/>
                  <a:gd name="T106" fmla="*/ 1190 w 1367"/>
                  <a:gd name="T107" fmla="*/ 213 h 812"/>
                  <a:gd name="T108" fmla="*/ 1206 w 1367"/>
                  <a:gd name="T109" fmla="*/ 148 h 812"/>
                  <a:gd name="T110" fmla="*/ 1225 w 1367"/>
                  <a:gd name="T111" fmla="*/ 92 h 812"/>
                  <a:gd name="T112" fmla="*/ 1247 w 1367"/>
                  <a:gd name="T113" fmla="*/ 42 h 812"/>
                  <a:gd name="T114" fmla="*/ 1288 w 1367"/>
                  <a:gd name="T115" fmla="*/ 0 h 812"/>
                  <a:gd name="T116" fmla="*/ 1329 w 1367"/>
                  <a:gd name="T117" fmla="*/ 42 h 812"/>
                  <a:gd name="T118" fmla="*/ 1351 w 1367"/>
                  <a:gd name="T119" fmla="*/ 89 h 81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67"/>
                  <a:gd name="T181" fmla="*/ 0 h 812"/>
                  <a:gd name="T182" fmla="*/ 1367 w 1367"/>
                  <a:gd name="T183" fmla="*/ 812 h 81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67" h="812">
                    <a:moveTo>
                      <a:pt x="0" y="407"/>
                    </a:moveTo>
                    <a:lnTo>
                      <a:pt x="0" y="402"/>
                    </a:lnTo>
                    <a:lnTo>
                      <a:pt x="3" y="397"/>
                    </a:lnTo>
                    <a:lnTo>
                      <a:pt x="3" y="393"/>
                    </a:lnTo>
                    <a:lnTo>
                      <a:pt x="3" y="390"/>
                    </a:lnTo>
                    <a:lnTo>
                      <a:pt x="3" y="385"/>
                    </a:lnTo>
                    <a:lnTo>
                      <a:pt x="7" y="381"/>
                    </a:lnTo>
                    <a:lnTo>
                      <a:pt x="7" y="378"/>
                    </a:lnTo>
                    <a:lnTo>
                      <a:pt x="7" y="374"/>
                    </a:lnTo>
                    <a:lnTo>
                      <a:pt x="10" y="369"/>
                    </a:lnTo>
                    <a:lnTo>
                      <a:pt x="10" y="364"/>
                    </a:lnTo>
                    <a:lnTo>
                      <a:pt x="10" y="362"/>
                    </a:lnTo>
                    <a:lnTo>
                      <a:pt x="10" y="357"/>
                    </a:lnTo>
                    <a:lnTo>
                      <a:pt x="13" y="352"/>
                    </a:lnTo>
                    <a:lnTo>
                      <a:pt x="13" y="350"/>
                    </a:lnTo>
                    <a:lnTo>
                      <a:pt x="13" y="345"/>
                    </a:lnTo>
                    <a:lnTo>
                      <a:pt x="16" y="340"/>
                    </a:lnTo>
                    <a:lnTo>
                      <a:pt x="16" y="338"/>
                    </a:lnTo>
                    <a:lnTo>
                      <a:pt x="16" y="333"/>
                    </a:lnTo>
                    <a:lnTo>
                      <a:pt x="16" y="328"/>
                    </a:lnTo>
                    <a:lnTo>
                      <a:pt x="19" y="326"/>
                    </a:lnTo>
                    <a:lnTo>
                      <a:pt x="19" y="321"/>
                    </a:lnTo>
                    <a:lnTo>
                      <a:pt x="19" y="316"/>
                    </a:lnTo>
                    <a:lnTo>
                      <a:pt x="22" y="314"/>
                    </a:lnTo>
                    <a:lnTo>
                      <a:pt x="22" y="309"/>
                    </a:lnTo>
                    <a:lnTo>
                      <a:pt x="22" y="305"/>
                    </a:lnTo>
                    <a:lnTo>
                      <a:pt x="25" y="302"/>
                    </a:lnTo>
                    <a:lnTo>
                      <a:pt x="25" y="297"/>
                    </a:lnTo>
                    <a:lnTo>
                      <a:pt x="25" y="293"/>
                    </a:lnTo>
                    <a:lnTo>
                      <a:pt x="25" y="290"/>
                    </a:lnTo>
                    <a:lnTo>
                      <a:pt x="29" y="285"/>
                    </a:lnTo>
                    <a:lnTo>
                      <a:pt x="29" y="281"/>
                    </a:lnTo>
                    <a:lnTo>
                      <a:pt x="29" y="278"/>
                    </a:lnTo>
                    <a:lnTo>
                      <a:pt x="32" y="274"/>
                    </a:lnTo>
                    <a:lnTo>
                      <a:pt x="32" y="271"/>
                    </a:lnTo>
                    <a:lnTo>
                      <a:pt x="32" y="266"/>
                    </a:lnTo>
                    <a:lnTo>
                      <a:pt x="32" y="262"/>
                    </a:lnTo>
                    <a:lnTo>
                      <a:pt x="35" y="259"/>
                    </a:lnTo>
                    <a:lnTo>
                      <a:pt x="35" y="255"/>
                    </a:lnTo>
                    <a:lnTo>
                      <a:pt x="35" y="252"/>
                    </a:lnTo>
                    <a:lnTo>
                      <a:pt x="38" y="247"/>
                    </a:lnTo>
                    <a:lnTo>
                      <a:pt x="38" y="245"/>
                    </a:lnTo>
                    <a:lnTo>
                      <a:pt x="38" y="240"/>
                    </a:lnTo>
                    <a:lnTo>
                      <a:pt x="38" y="235"/>
                    </a:lnTo>
                    <a:lnTo>
                      <a:pt x="41" y="233"/>
                    </a:lnTo>
                    <a:lnTo>
                      <a:pt x="41" y="228"/>
                    </a:lnTo>
                    <a:lnTo>
                      <a:pt x="41" y="226"/>
                    </a:lnTo>
                    <a:lnTo>
                      <a:pt x="44" y="221"/>
                    </a:lnTo>
                    <a:lnTo>
                      <a:pt x="44" y="219"/>
                    </a:lnTo>
                    <a:lnTo>
                      <a:pt x="44" y="214"/>
                    </a:lnTo>
                    <a:lnTo>
                      <a:pt x="44" y="212"/>
                    </a:lnTo>
                    <a:lnTo>
                      <a:pt x="48" y="207"/>
                    </a:lnTo>
                    <a:lnTo>
                      <a:pt x="48" y="205"/>
                    </a:lnTo>
                    <a:lnTo>
                      <a:pt x="48" y="200"/>
                    </a:lnTo>
                    <a:lnTo>
                      <a:pt x="51" y="197"/>
                    </a:lnTo>
                    <a:lnTo>
                      <a:pt x="51" y="193"/>
                    </a:lnTo>
                    <a:lnTo>
                      <a:pt x="51" y="190"/>
                    </a:lnTo>
                    <a:lnTo>
                      <a:pt x="51" y="185"/>
                    </a:lnTo>
                    <a:lnTo>
                      <a:pt x="54" y="183"/>
                    </a:lnTo>
                    <a:lnTo>
                      <a:pt x="54" y="181"/>
                    </a:lnTo>
                    <a:lnTo>
                      <a:pt x="54" y="176"/>
                    </a:lnTo>
                    <a:lnTo>
                      <a:pt x="57" y="174"/>
                    </a:lnTo>
                    <a:lnTo>
                      <a:pt x="57" y="169"/>
                    </a:lnTo>
                    <a:lnTo>
                      <a:pt x="57" y="166"/>
                    </a:lnTo>
                    <a:lnTo>
                      <a:pt x="57" y="164"/>
                    </a:lnTo>
                    <a:lnTo>
                      <a:pt x="60" y="159"/>
                    </a:lnTo>
                    <a:lnTo>
                      <a:pt x="60" y="157"/>
                    </a:lnTo>
                    <a:lnTo>
                      <a:pt x="60" y="155"/>
                    </a:lnTo>
                    <a:lnTo>
                      <a:pt x="63" y="150"/>
                    </a:lnTo>
                    <a:lnTo>
                      <a:pt x="63" y="147"/>
                    </a:lnTo>
                    <a:lnTo>
                      <a:pt x="63" y="145"/>
                    </a:lnTo>
                    <a:lnTo>
                      <a:pt x="63" y="140"/>
                    </a:lnTo>
                    <a:lnTo>
                      <a:pt x="66" y="138"/>
                    </a:lnTo>
                    <a:lnTo>
                      <a:pt x="66" y="136"/>
                    </a:lnTo>
                    <a:lnTo>
                      <a:pt x="66" y="133"/>
                    </a:lnTo>
                    <a:lnTo>
                      <a:pt x="70" y="128"/>
                    </a:lnTo>
                    <a:lnTo>
                      <a:pt x="70" y="126"/>
                    </a:lnTo>
                    <a:lnTo>
                      <a:pt x="70" y="124"/>
                    </a:lnTo>
                    <a:lnTo>
                      <a:pt x="73" y="121"/>
                    </a:lnTo>
                    <a:lnTo>
                      <a:pt x="73" y="116"/>
                    </a:lnTo>
                    <a:lnTo>
                      <a:pt x="73" y="114"/>
                    </a:lnTo>
                    <a:lnTo>
                      <a:pt x="73" y="112"/>
                    </a:lnTo>
                    <a:lnTo>
                      <a:pt x="76" y="109"/>
                    </a:lnTo>
                    <a:lnTo>
                      <a:pt x="76" y="107"/>
                    </a:lnTo>
                    <a:lnTo>
                      <a:pt x="76" y="105"/>
                    </a:lnTo>
                    <a:lnTo>
                      <a:pt x="79" y="100"/>
                    </a:lnTo>
                    <a:lnTo>
                      <a:pt x="79" y="97"/>
                    </a:lnTo>
                    <a:lnTo>
                      <a:pt x="79" y="95"/>
                    </a:lnTo>
                    <a:lnTo>
                      <a:pt x="79" y="93"/>
                    </a:lnTo>
                    <a:lnTo>
                      <a:pt x="82" y="90"/>
                    </a:lnTo>
                    <a:lnTo>
                      <a:pt x="82" y="88"/>
                    </a:lnTo>
                    <a:lnTo>
                      <a:pt x="82" y="86"/>
                    </a:lnTo>
                    <a:lnTo>
                      <a:pt x="85" y="83"/>
                    </a:lnTo>
                    <a:lnTo>
                      <a:pt x="85" y="81"/>
                    </a:lnTo>
                    <a:lnTo>
                      <a:pt x="85" y="78"/>
                    </a:lnTo>
                    <a:lnTo>
                      <a:pt x="85" y="76"/>
                    </a:lnTo>
                    <a:lnTo>
                      <a:pt x="89" y="74"/>
                    </a:lnTo>
                    <a:lnTo>
                      <a:pt x="89" y="71"/>
                    </a:lnTo>
                    <a:lnTo>
                      <a:pt x="89" y="69"/>
                    </a:lnTo>
                    <a:lnTo>
                      <a:pt x="92" y="66"/>
                    </a:lnTo>
                    <a:lnTo>
                      <a:pt x="92" y="64"/>
                    </a:lnTo>
                    <a:lnTo>
                      <a:pt x="92" y="62"/>
                    </a:lnTo>
                    <a:lnTo>
                      <a:pt x="92" y="59"/>
                    </a:lnTo>
                    <a:lnTo>
                      <a:pt x="95" y="57"/>
                    </a:lnTo>
                    <a:lnTo>
                      <a:pt x="95" y="55"/>
                    </a:lnTo>
                    <a:lnTo>
                      <a:pt x="98" y="52"/>
                    </a:lnTo>
                    <a:lnTo>
                      <a:pt x="98" y="50"/>
                    </a:lnTo>
                    <a:lnTo>
                      <a:pt x="98" y="47"/>
                    </a:lnTo>
                    <a:lnTo>
                      <a:pt x="101" y="45"/>
                    </a:lnTo>
                    <a:lnTo>
                      <a:pt x="101" y="43"/>
                    </a:lnTo>
                    <a:lnTo>
                      <a:pt x="101" y="40"/>
                    </a:lnTo>
                    <a:lnTo>
                      <a:pt x="104" y="38"/>
                    </a:lnTo>
                    <a:lnTo>
                      <a:pt x="104" y="36"/>
                    </a:lnTo>
                    <a:lnTo>
                      <a:pt x="108" y="33"/>
                    </a:lnTo>
                    <a:lnTo>
                      <a:pt x="108" y="31"/>
                    </a:lnTo>
                    <a:lnTo>
                      <a:pt x="111" y="28"/>
                    </a:lnTo>
                    <a:lnTo>
                      <a:pt x="111" y="26"/>
                    </a:lnTo>
                    <a:lnTo>
                      <a:pt x="114" y="24"/>
                    </a:lnTo>
                    <a:lnTo>
                      <a:pt x="114" y="21"/>
                    </a:lnTo>
                    <a:lnTo>
                      <a:pt x="117" y="19"/>
                    </a:lnTo>
                    <a:lnTo>
                      <a:pt x="117" y="16"/>
                    </a:lnTo>
                    <a:lnTo>
                      <a:pt x="120" y="14"/>
                    </a:lnTo>
                    <a:lnTo>
                      <a:pt x="123" y="12"/>
                    </a:lnTo>
                    <a:lnTo>
                      <a:pt x="123" y="9"/>
                    </a:lnTo>
                    <a:lnTo>
                      <a:pt x="126" y="7"/>
                    </a:lnTo>
                    <a:lnTo>
                      <a:pt x="130" y="5"/>
                    </a:lnTo>
                    <a:lnTo>
                      <a:pt x="133" y="2"/>
                    </a:lnTo>
                    <a:lnTo>
                      <a:pt x="136" y="0"/>
                    </a:lnTo>
                    <a:lnTo>
                      <a:pt x="139" y="0"/>
                    </a:lnTo>
                    <a:lnTo>
                      <a:pt x="142" y="0"/>
                    </a:lnTo>
                    <a:lnTo>
                      <a:pt x="145" y="0"/>
                    </a:lnTo>
                    <a:lnTo>
                      <a:pt x="149" y="0"/>
                    </a:lnTo>
                    <a:lnTo>
                      <a:pt x="152" y="2"/>
                    </a:lnTo>
                    <a:lnTo>
                      <a:pt x="155" y="5"/>
                    </a:lnTo>
                    <a:lnTo>
                      <a:pt x="158" y="5"/>
                    </a:lnTo>
                    <a:lnTo>
                      <a:pt x="161" y="7"/>
                    </a:lnTo>
                    <a:lnTo>
                      <a:pt x="164" y="9"/>
                    </a:lnTo>
                    <a:lnTo>
                      <a:pt x="167" y="12"/>
                    </a:lnTo>
                    <a:lnTo>
                      <a:pt x="167" y="14"/>
                    </a:lnTo>
                    <a:lnTo>
                      <a:pt x="171" y="16"/>
                    </a:lnTo>
                    <a:lnTo>
                      <a:pt x="171" y="19"/>
                    </a:lnTo>
                    <a:lnTo>
                      <a:pt x="174" y="21"/>
                    </a:lnTo>
                    <a:lnTo>
                      <a:pt x="174" y="24"/>
                    </a:lnTo>
                    <a:lnTo>
                      <a:pt x="177" y="26"/>
                    </a:lnTo>
                    <a:lnTo>
                      <a:pt x="177" y="28"/>
                    </a:lnTo>
                    <a:lnTo>
                      <a:pt x="180" y="31"/>
                    </a:lnTo>
                    <a:lnTo>
                      <a:pt x="180" y="33"/>
                    </a:lnTo>
                    <a:lnTo>
                      <a:pt x="183" y="36"/>
                    </a:lnTo>
                    <a:lnTo>
                      <a:pt x="183" y="38"/>
                    </a:lnTo>
                    <a:lnTo>
                      <a:pt x="183" y="40"/>
                    </a:lnTo>
                    <a:lnTo>
                      <a:pt x="186" y="43"/>
                    </a:lnTo>
                    <a:lnTo>
                      <a:pt x="186" y="45"/>
                    </a:lnTo>
                    <a:lnTo>
                      <a:pt x="186" y="47"/>
                    </a:lnTo>
                    <a:lnTo>
                      <a:pt x="190" y="50"/>
                    </a:lnTo>
                    <a:lnTo>
                      <a:pt x="190" y="52"/>
                    </a:lnTo>
                    <a:lnTo>
                      <a:pt x="193" y="55"/>
                    </a:lnTo>
                    <a:lnTo>
                      <a:pt x="193" y="57"/>
                    </a:lnTo>
                    <a:lnTo>
                      <a:pt x="193" y="59"/>
                    </a:lnTo>
                    <a:lnTo>
                      <a:pt x="193" y="62"/>
                    </a:lnTo>
                    <a:lnTo>
                      <a:pt x="196" y="64"/>
                    </a:lnTo>
                    <a:lnTo>
                      <a:pt x="196" y="66"/>
                    </a:lnTo>
                    <a:lnTo>
                      <a:pt x="196" y="69"/>
                    </a:lnTo>
                    <a:lnTo>
                      <a:pt x="199" y="71"/>
                    </a:lnTo>
                    <a:lnTo>
                      <a:pt x="199" y="74"/>
                    </a:lnTo>
                    <a:lnTo>
                      <a:pt x="199" y="76"/>
                    </a:lnTo>
                    <a:lnTo>
                      <a:pt x="202" y="78"/>
                    </a:lnTo>
                    <a:lnTo>
                      <a:pt x="202" y="81"/>
                    </a:lnTo>
                    <a:lnTo>
                      <a:pt x="202" y="83"/>
                    </a:lnTo>
                    <a:lnTo>
                      <a:pt x="202" y="86"/>
                    </a:lnTo>
                    <a:lnTo>
                      <a:pt x="205" y="88"/>
                    </a:lnTo>
                    <a:lnTo>
                      <a:pt x="205" y="90"/>
                    </a:lnTo>
                    <a:lnTo>
                      <a:pt x="205" y="93"/>
                    </a:lnTo>
                    <a:lnTo>
                      <a:pt x="209" y="95"/>
                    </a:lnTo>
                    <a:lnTo>
                      <a:pt x="209" y="97"/>
                    </a:lnTo>
                    <a:lnTo>
                      <a:pt x="209" y="100"/>
                    </a:lnTo>
                    <a:lnTo>
                      <a:pt x="209" y="102"/>
                    </a:lnTo>
                    <a:lnTo>
                      <a:pt x="212" y="105"/>
                    </a:lnTo>
                    <a:lnTo>
                      <a:pt x="212" y="109"/>
                    </a:lnTo>
                    <a:lnTo>
                      <a:pt x="212" y="112"/>
                    </a:lnTo>
                    <a:lnTo>
                      <a:pt x="215" y="114"/>
                    </a:lnTo>
                    <a:lnTo>
                      <a:pt x="215" y="116"/>
                    </a:lnTo>
                    <a:lnTo>
                      <a:pt x="215" y="119"/>
                    </a:lnTo>
                    <a:lnTo>
                      <a:pt x="215" y="124"/>
                    </a:lnTo>
                    <a:lnTo>
                      <a:pt x="218" y="126"/>
                    </a:lnTo>
                    <a:lnTo>
                      <a:pt x="218" y="128"/>
                    </a:lnTo>
                    <a:lnTo>
                      <a:pt x="218" y="131"/>
                    </a:lnTo>
                    <a:lnTo>
                      <a:pt x="221" y="136"/>
                    </a:lnTo>
                    <a:lnTo>
                      <a:pt x="221" y="138"/>
                    </a:lnTo>
                    <a:lnTo>
                      <a:pt x="221" y="140"/>
                    </a:lnTo>
                    <a:lnTo>
                      <a:pt x="221" y="143"/>
                    </a:lnTo>
                    <a:lnTo>
                      <a:pt x="224" y="147"/>
                    </a:lnTo>
                    <a:lnTo>
                      <a:pt x="224" y="150"/>
                    </a:lnTo>
                    <a:lnTo>
                      <a:pt x="224" y="152"/>
                    </a:lnTo>
                    <a:lnTo>
                      <a:pt x="227" y="157"/>
                    </a:lnTo>
                    <a:lnTo>
                      <a:pt x="227" y="159"/>
                    </a:lnTo>
                    <a:lnTo>
                      <a:pt x="227" y="162"/>
                    </a:lnTo>
                    <a:lnTo>
                      <a:pt x="227" y="166"/>
                    </a:lnTo>
                    <a:lnTo>
                      <a:pt x="231" y="169"/>
                    </a:lnTo>
                    <a:lnTo>
                      <a:pt x="231" y="174"/>
                    </a:lnTo>
                    <a:lnTo>
                      <a:pt x="231" y="176"/>
                    </a:lnTo>
                    <a:lnTo>
                      <a:pt x="234" y="178"/>
                    </a:lnTo>
                    <a:lnTo>
                      <a:pt x="234" y="183"/>
                    </a:lnTo>
                    <a:lnTo>
                      <a:pt x="234" y="185"/>
                    </a:lnTo>
                    <a:lnTo>
                      <a:pt x="234" y="190"/>
                    </a:lnTo>
                    <a:lnTo>
                      <a:pt x="237" y="193"/>
                    </a:lnTo>
                    <a:lnTo>
                      <a:pt x="237" y="197"/>
                    </a:lnTo>
                    <a:lnTo>
                      <a:pt x="237" y="200"/>
                    </a:lnTo>
                    <a:lnTo>
                      <a:pt x="240" y="205"/>
                    </a:lnTo>
                    <a:lnTo>
                      <a:pt x="240" y="207"/>
                    </a:lnTo>
                    <a:lnTo>
                      <a:pt x="240" y="212"/>
                    </a:lnTo>
                    <a:lnTo>
                      <a:pt x="240" y="214"/>
                    </a:lnTo>
                    <a:lnTo>
                      <a:pt x="243" y="219"/>
                    </a:lnTo>
                    <a:lnTo>
                      <a:pt x="243" y="221"/>
                    </a:lnTo>
                    <a:lnTo>
                      <a:pt x="243" y="226"/>
                    </a:lnTo>
                    <a:lnTo>
                      <a:pt x="246" y="228"/>
                    </a:lnTo>
                    <a:lnTo>
                      <a:pt x="246" y="233"/>
                    </a:lnTo>
                    <a:lnTo>
                      <a:pt x="246" y="235"/>
                    </a:lnTo>
                    <a:lnTo>
                      <a:pt x="250" y="240"/>
                    </a:lnTo>
                    <a:lnTo>
                      <a:pt x="250" y="243"/>
                    </a:lnTo>
                    <a:lnTo>
                      <a:pt x="250" y="247"/>
                    </a:lnTo>
                    <a:lnTo>
                      <a:pt x="250" y="250"/>
                    </a:lnTo>
                    <a:lnTo>
                      <a:pt x="253" y="255"/>
                    </a:lnTo>
                    <a:lnTo>
                      <a:pt x="253" y="259"/>
                    </a:lnTo>
                    <a:lnTo>
                      <a:pt x="253" y="262"/>
                    </a:lnTo>
                    <a:lnTo>
                      <a:pt x="256" y="266"/>
                    </a:lnTo>
                    <a:lnTo>
                      <a:pt x="256" y="269"/>
                    </a:lnTo>
                    <a:lnTo>
                      <a:pt x="256" y="274"/>
                    </a:lnTo>
                    <a:lnTo>
                      <a:pt x="256" y="278"/>
                    </a:lnTo>
                    <a:lnTo>
                      <a:pt x="259" y="281"/>
                    </a:lnTo>
                    <a:lnTo>
                      <a:pt x="259" y="285"/>
                    </a:lnTo>
                    <a:lnTo>
                      <a:pt x="259" y="288"/>
                    </a:lnTo>
                    <a:lnTo>
                      <a:pt x="262" y="293"/>
                    </a:lnTo>
                    <a:lnTo>
                      <a:pt x="262" y="297"/>
                    </a:lnTo>
                    <a:lnTo>
                      <a:pt x="262" y="300"/>
                    </a:lnTo>
                    <a:lnTo>
                      <a:pt x="262" y="305"/>
                    </a:lnTo>
                    <a:lnTo>
                      <a:pt x="265" y="309"/>
                    </a:lnTo>
                    <a:lnTo>
                      <a:pt x="265" y="312"/>
                    </a:lnTo>
                    <a:lnTo>
                      <a:pt x="265" y="316"/>
                    </a:lnTo>
                    <a:lnTo>
                      <a:pt x="268" y="321"/>
                    </a:lnTo>
                    <a:lnTo>
                      <a:pt x="268" y="324"/>
                    </a:lnTo>
                    <a:lnTo>
                      <a:pt x="268" y="328"/>
                    </a:lnTo>
                    <a:lnTo>
                      <a:pt x="268" y="333"/>
                    </a:lnTo>
                    <a:lnTo>
                      <a:pt x="272" y="335"/>
                    </a:lnTo>
                    <a:lnTo>
                      <a:pt x="272" y="340"/>
                    </a:lnTo>
                    <a:lnTo>
                      <a:pt x="272" y="345"/>
                    </a:lnTo>
                    <a:lnTo>
                      <a:pt x="275" y="347"/>
                    </a:lnTo>
                    <a:lnTo>
                      <a:pt x="275" y="352"/>
                    </a:lnTo>
                    <a:lnTo>
                      <a:pt x="275" y="357"/>
                    </a:lnTo>
                    <a:lnTo>
                      <a:pt x="275" y="362"/>
                    </a:lnTo>
                    <a:lnTo>
                      <a:pt x="278" y="364"/>
                    </a:lnTo>
                    <a:lnTo>
                      <a:pt x="278" y="369"/>
                    </a:lnTo>
                    <a:lnTo>
                      <a:pt x="278" y="374"/>
                    </a:lnTo>
                    <a:lnTo>
                      <a:pt x="281" y="376"/>
                    </a:lnTo>
                    <a:lnTo>
                      <a:pt x="281" y="381"/>
                    </a:lnTo>
                    <a:lnTo>
                      <a:pt x="281" y="385"/>
                    </a:lnTo>
                    <a:lnTo>
                      <a:pt x="281" y="388"/>
                    </a:lnTo>
                    <a:lnTo>
                      <a:pt x="284" y="393"/>
                    </a:lnTo>
                    <a:lnTo>
                      <a:pt x="284" y="397"/>
                    </a:lnTo>
                    <a:lnTo>
                      <a:pt x="284" y="402"/>
                    </a:lnTo>
                    <a:lnTo>
                      <a:pt x="287" y="405"/>
                    </a:lnTo>
                    <a:lnTo>
                      <a:pt x="287" y="409"/>
                    </a:lnTo>
                    <a:lnTo>
                      <a:pt x="287" y="414"/>
                    </a:lnTo>
                    <a:lnTo>
                      <a:pt x="291" y="416"/>
                    </a:lnTo>
                    <a:lnTo>
                      <a:pt x="291" y="421"/>
                    </a:lnTo>
                    <a:lnTo>
                      <a:pt x="291" y="426"/>
                    </a:lnTo>
                    <a:lnTo>
                      <a:pt x="291" y="428"/>
                    </a:lnTo>
                    <a:lnTo>
                      <a:pt x="294" y="433"/>
                    </a:lnTo>
                    <a:lnTo>
                      <a:pt x="294" y="438"/>
                    </a:lnTo>
                    <a:lnTo>
                      <a:pt x="294" y="443"/>
                    </a:lnTo>
                    <a:lnTo>
                      <a:pt x="297" y="445"/>
                    </a:lnTo>
                    <a:lnTo>
                      <a:pt x="297" y="450"/>
                    </a:lnTo>
                    <a:lnTo>
                      <a:pt x="297" y="455"/>
                    </a:lnTo>
                    <a:lnTo>
                      <a:pt x="297" y="457"/>
                    </a:lnTo>
                    <a:lnTo>
                      <a:pt x="300" y="462"/>
                    </a:lnTo>
                    <a:lnTo>
                      <a:pt x="300" y="466"/>
                    </a:lnTo>
                    <a:lnTo>
                      <a:pt x="300" y="469"/>
                    </a:lnTo>
                    <a:lnTo>
                      <a:pt x="303" y="474"/>
                    </a:lnTo>
                    <a:lnTo>
                      <a:pt x="303" y="478"/>
                    </a:lnTo>
                    <a:lnTo>
                      <a:pt x="303" y="481"/>
                    </a:lnTo>
                    <a:lnTo>
                      <a:pt x="303" y="485"/>
                    </a:lnTo>
                    <a:lnTo>
                      <a:pt x="306" y="490"/>
                    </a:lnTo>
                    <a:lnTo>
                      <a:pt x="306" y="493"/>
                    </a:lnTo>
                    <a:lnTo>
                      <a:pt x="306" y="497"/>
                    </a:lnTo>
                    <a:lnTo>
                      <a:pt x="309" y="502"/>
                    </a:lnTo>
                    <a:lnTo>
                      <a:pt x="309" y="505"/>
                    </a:lnTo>
                    <a:lnTo>
                      <a:pt x="309" y="509"/>
                    </a:lnTo>
                    <a:lnTo>
                      <a:pt x="309" y="514"/>
                    </a:lnTo>
                    <a:lnTo>
                      <a:pt x="313" y="516"/>
                    </a:lnTo>
                    <a:lnTo>
                      <a:pt x="313" y="521"/>
                    </a:lnTo>
                    <a:lnTo>
                      <a:pt x="313" y="526"/>
                    </a:lnTo>
                    <a:lnTo>
                      <a:pt x="316" y="528"/>
                    </a:lnTo>
                    <a:lnTo>
                      <a:pt x="316" y="533"/>
                    </a:lnTo>
                    <a:lnTo>
                      <a:pt x="316" y="535"/>
                    </a:lnTo>
                    <a:lnTo>
                      <a:pt x="316" y="540"/>
                    </a:lnTo>
                    <a:lnTo>
                      <a:pt x="319" y="545"/>
                    </a:lnTo>
                    <a:lnTo>
                      <a:pt x="319" y="547"/>
                    </a:lnTo>
                    <a:lnTo>
                      <a:pt x="319" y="552"/>
                    </a:lnTo>
                    <a:lnTo>
                      <a:pt x="322" y="555"/>
                    </a:lnTo>
                    <a:lnTo>
                      <a:pt x="322" y="559"/>
                    </a:lnTo>
                    <a:lnTo>
                      <a:pt x="322" y="564"/>
                    </a:lnTo>
                    <a:lnTo>
                      <a:pt x="322" y="566"/>
                    </a:lnTo>
                    <a:lnTo>
                      <a:pt x="325" y="571"/>
                    </a:lnTo>
                    <a:lnTo>
                      <a:pt x="325" y="574"/>
                    </a:lnTo>
                    <a:lnTo>
                      <a:pt x="325" y="578"/>
                    </a:lnTo>
                    <a:lnTo>
                      <a:pt x="328" y="581"/>
                    </a:lnTo>
                    <a:lnTo>
                      <a:pt x="328" y="585"/>
                    </a:lnTo>
                    <a:lnTo>
                      <a:pt x="328" y="588"/>
                    </a:lnTo>
                    <a:lnTo>
                      <a:pt x="328" y="593"/>
                    </a:lnTo>
                    <a:lnTo>
                      <a:pt x="332" y="597"/>
                    </a:lnTo>
                    <a:lnTo>
                      <a:pt x="332" y="600"/>
                    </a:lnTo>
                    <a:lnTo>
                      <a:pt x="332" y="602"/>
                    </a:lnTo>
                    <a:lnTo>
                      <a:pt x="335" y="607"/>
                    </a:lnTo>
                    <a:lnTo>
                      <a:pt x="335" y="609"/>
                    </a:lnTo>
                    <a:lnTo>
                      <a:pt x="335" y="614"/>
                    </a:lnTo>
                    <a:lnTo>
                      <a:pt x="338" y="616"/>
                    </a:lnTo>
                    <a:lnTo>
                      <a:pt x="338" y="621"/>
                    </a:lnTo>
                    <a:lnTo>
                      <a:pt x="338" y="624"/>
                    </a:lnTo>
                    <a:lnTo>
                      <a:pt x="338" y="628"/>
                    </a:lnTo>
                    <a:lnTo>
                      <a:pt x="341" y="631"/>
                    </a:lnTo>
                    <a:lnTo>
                      <a:pt x="341" y="635"/>
                    </a:lnTo>
                    <a:lnTo>
                      <a:pt x="341" y="638"/>
                    </a:lnTo>
                    <a:lnTo>
                      <a:pt x="344" y="640"/>
                    </a:lnTo>
                    <a:lnTo>
                      <a:pt x="344" y="645"/>
                    </a:lnTo>
                    <a:lnTo>
                      <a:pt x="344" y="647"/>
                    </a:lnTo>
                    <a:lnTo>
                      <a:pt x="344" y="650"/>
                    </a:lnTo>
                    <a:lnTo>
                      <a:pt x="347" y="655"/>
                    </a:lnTo>
                    <a:lnTo>
                      <a:pt x="347" y="657"/>
                    </a:lnTo>
                    <a:lnTo>
                      <a:pt x="347" y="659"/>
                    </a:lnTo>
                    <a:lnTo>
                      <a:pt x="351" y="664"/>
                    </a:lnTo>
                    <a:lnTo>
                      <a:pt x="351" y="666"/>
                    </a:lnTo>
                    <a:lnTo>
                      <a:pt x="351" y="669"/>
                    </a:lnTo>
                    <a:lnTo>
                      <a:pt x="351" y="674"/>
                    </a:lnTo>
                    <a:lnTo>
                      <a:pt x="354" y="676"/>
                    </a:lnTo>
                    <a:lnTo>
                      <a:pt x="354" y="678"/>
                    </a:lnTo>
                    <a:lnTo>
                      <a:pt x="354" y="683"/>
                    </a:lnTo>
                    <a:lnTo>
                      <a:pt x="357" y="685"/>
                    </a:lnTo>
                    <a:lnTo>
                      <a:pt x="357" y="688"/>
                    </a:lnTo>
                    <a:lnTo>
                      <a:pt x="357" y="690"/>
                    </a:lnTo>
                    <a:lnTo>
                      <a:pt x="357" y="693"/>
                    </a:lnTo>
                    <a:lnTo>
                      <a:pt x="360" y="697"/>
                    </a:lnTo>
                    <a:lnTo>
                      <a:pt x="360" y="700"/>
                    </a:lnTo>
                    <a:lnTo>
                      <a:pt x="360" y="702"/>
                    </a:lnTo>
                    <a:lnTo>
                      <a:pt x="363" y="704"/>
                    </a:lnTo>
                    <a:lnTo>
                      <a:pt x="363" y="707"/>
                    </a:lnTo>
                    <a:lnTo>
                      <a:pt x="363" y="709"/>
                    </a:lnTo>
                    <a:lnTo>
                      <a:pt x="363" y="714"/>
                    </a:lnTo>
                    <a:lnTo>
                      <a:pt x="366" y="716"/>
                    </a:lnTo>
                    <a:lnTo>
                      <a:pt x="366" y="719"/>
                    </a:lnTo>
                    <a:lnTo>
                      <a:pt x="366" y="721"/>
                    </a:lnTo>
                    <a:lnTo>
                      <a:pt x="369" y="724"/>
                    </a:lnTo>
                    <a:lnTo>
                      <a:pt x="369" y="726"/>
                    </a:lnTo>
                    <a:lnTo>
                      <a:pt x="369" y="728"/>
                    </a:lnTo>
                    <a:lnTo>
                      <a:pt x="369" y="731"/>
                    </a:lnTo>
                    <a:lnTo>
                      <a:pt x="373" y="733"/>
                    </a:lnTo>
                    <a:lnTo>
                      <a:pt x="373" y="735"/>
                    </a:lnTo>
                    <a:lnTo>
                      <a:pt x="373" y="738"/>
                    </a:lnTo>
                    <a:lnTo>
                      <a:pt x="376" y="740"/>
                    </a:lnTo>
                    <a:lnTo>
                      <a:pt x="376" y="743"/>
                    </a:lnTo>
                    <a:lnTo>
                      <a:pt x="376" y="745"/>
                    </a:lnTo>
                    <a:lnTo>
                      <a:pt x="379" y="747"/>
                    </a:lnTo>
                    <a:lnTo>
                      <a:pt x="379" y="750"/>
                    </a:lnTo>
                    <a:lnTo>
                      <a:pt x="379" y="752"/>
                    </a:lnTo>
                    <a:lnTo>
                      <a:pt x="382" y="754"/>
                    </a:lnTo>
                    <a:lnTo>
                      <a:pt x="382" y="757"/>
                    </a:lnTo>
                    <a:lnTo>
                      <a:pt x="382" y="759"/>
                    </a:lnTo>
                    <a:lnTo>
                      <a:pt x="385" y="762"/>
                    </a:lnTo>
                    <a:lnTo>
                      <a:pt x="385" y="764"/>
                    </a:lnTo>
                    <a:lnTo>
                      <a:pt x="385" y="766"/>
                    </a:lnTo>
                    <a:lnTo>
                      <a:pt x="388" y="769"/>
                    </a:lnTo>
                    <a:lnTo>
                      <a:pt x="388" y="771"/>
                    </a:lnTo>
                    <a:lnTo>
                      <a:pt x="392" y="774"/>
                    </a:lnTo>
                    <a:lnTo>
                      <a:pt x="392" y="776"/>
                    </a:lnTo>
                    <a:lnTo>
                      <a:pt x="392" y="778"/>
                    </a:lnTo>
                    <a:lnTo>
                      <a:pt x="395" y="781"/>
                    </a:lnTo>
                    <a:lnTo>
                      <a:pt x="395" y="783"/>
                    </a:lnTo>
                    <a:lnTo>
                      <a:pt x="398" y="785"/>
                    </a:lnTo>
                    <a:lnTo>
                      <a:pt x="398" y="788"/>
                    </a:lnTo>
                    <a:lnTo>
                      <a:pt x="401" y="790"/>
                    </a:lnTo>
                    <a:lnTo>
                      <a:pt x="401" y="793"/>
                    </a:lnTo>
                    <a:lnTo>
                      <a:pt x="404" y="795"/>
                    </a:lnTo>
                    <a:lnTo>
                      <a:pt x="404" y="797"/>
                    </a:lnTo>
                    <a:lnTo>
                      <a:pt x="407" y="800"/>
                    </a:lnTo>
                    <a:lnTo>
                      <a:pt x="410" y="802"/>
                    </a:lnTo>
                    <a:lnTo>
                      <a:pt x="414" y="804"/>
                    </a:lnTo>
                    <a:lnTo>
                      <a:pt x="417" y="807"/>
                    </a:lnTo>
                    <a:lnTo>
                      <a:pt x="420" y="809"/>
                    </a:lnTo>
                    <a:lnTo>
                      <a:pt x="423" y="812"/>
                    </a:lnTo>
                    <a:lnTo>
                      <a:pt x="426" y="812"/>
                    </a:lnTo>
                    <a:lnTo>
                      <a:pt x="429" y="812"/>
                    </a:lnTo>
                    <a:lnTo>
                      <a:pt x="433" y="812"/>
                    </a:lnTo>
                    <a:lnTo>
                      <a:pt x="436" y="809"/>
                    </a:lnTo>
                    <a:lnTo>
                      <a:pt x="439" y="809"/>
                    </a:lnTo>
                    <a:lnTo>
                      <a:pt x="442" y="807"/>
                    </a:lnTo>
                    <a:lnTo>
                      <a:pt x="445" y="804"/>
                    </a:lnTo>
                    <a:lnTo>
                      <a:pt x="448" y="802"/>
                    </a:lnTo>
                    <a:lnTo>
                      <a:pt x="451" y="800"/>
                    </a:lnTo>
                    <a:lnTo>
                      <a:pt x="455" y="797"/>
                    </a:lnTo>
                    <a:lnTo>
                      <a:pt x="458" y="795"/>
                    </a:lnTo>
                    <a:lnTo>
                      <a:pt x="458" y="793"/>
                    </a:lnTo>
                    <a:lnTo>
                      <a:pt x="458" y="790"/>
                    </a:lnTo>
                    <a:lnTo>
                      <a:pt x="461" y="788"/>
                    </a:lnTo>
                    <a:lnTo>
                      <a:pt x="464" y="785"/>
                    </a:lnTo>
                    <a:lnTo>
                      <a:pt x="464" y="783"/>
                    </a:lnTo>
                    <a:lnTo>
                      <a:pt x="467" y="781"/>
                    </a:lnTo>
                    <a:lnTo>
                      <a:pt x="467" y="778"/>
                    </a:lnTo>
                    <a:lnTo>
                      <a:pt x="467" y="776"/>
                    </a:lnTo>
                    <a:lnTo>
                      <a:pt x="470" y="774"/>
                    </a:lnTo>
                    <a:lnTo>
                      <a:pt x="470" y="771"/>
                    </a:lnTo>
                    <a:lnTo>
                      <a:pt x="474" y="769"/>
                    </a:lnTo>
                    <a:lnTo>
                      <a:pt x="474" y="766"/>
                    </a:lnTo>
                    <a:lnTo>
                      <a:pt x="474" y="764"/>
                    </a:lnTo>
                    <a:lnTo>
                      <a:pt x="477" y="762"/>
                    </a:lnTo>
                    <a:lnTo>
                      <a:pt x="477" y="759"/>
                    </a:lnTo>
                    <a:lnTo>
                      <a:pt x="477" y="757"/>
                    </a:lnTo>
                    <a:lnTo>
                      <a:pt x="480" y="754"/>
                    </a:lnTo>
                    <a:lnTo>
                      <a:pt x="480" y="752"/>
                    </a:lnTo>
                    <a:lnTo>
                      <a:pt x="480" y="750"/>
                    </a:lnTo>
                    <a:lnTo>
                      <a:pt x="480" y="747"/>
                    </a:lnTo>
                    <a:lnTo>
                      <a:pt x="483" y="745"/>
                    </a:lnTo>
                    <a:lnTo>
                      <a:pt x="483" y="743"/>
                    </a:lnTo>
                    <a:lnTo>
                      <a:pt x="483" y="740"/>
                    </a:lnTo>
                    <a:lnTo>
                      <a:pt x="486" y="738"/>
                    </a:lnTo>
                    <a:lnTo>
                      <a:pt x="486" y="735"/>
                    </a:lnTo>
                    <a:lnTo>
                      <a:pt x="486" y="733"/>
                    </a:lnTo>
                    <a:lnTo>
                      <a:pt x="489" y="728"/>
                    </a:lnTo>
                    <a:lnTo>
                      <a:pt x="489" y="726"/>
                    </a:lnTo>
                    <a:lnTo>
                      <a:pt x="489" y="724"/>
                    </a:lnTo>
                    <a:lnTo>
                      <a:pt x="493" y="721"/>
                    </a:lnTo>
                    <a:lnTo>
                      <a:pt x="493" y="719"/>
                    </a:lnTo>
                    <a:lnTo>
                      <a:pt x="493" y="716"/>
                    </a:lnTo>
                    <a:lnTo>
                      <a:pt x="493" y="714"/>
                    </a:lnTo>
                    <a:lnTo>
                      <a:pt x="496" y="712"/>
                    </a:lnTo>
                    <a:lnTo>
                      <a:pt x="496" y="709"/>
                    </a:lnTo>
                    <a:lnTo>
                      <a:pt x="496" y="707"/>
                    </a:lnTo>
                    <a:lnTo>
                      <a:pt x="499" y="704"/>
                    </a:lnTo>
                    <a:lnTo>
                      <a:pt x="499" y="700"/>
                    </a:lnTo>
                    <a:lnTo>
                      <a:pt x="499" y="697"/>
                    </a:lnTo>
                    <a:lnTo>
                      <a:pt x="499" y="695"/>
                    </a:lnTo>
                    <a:lnTo>
                      <a:pt x="502" y="693"/>
                    </a:lnTo>
                    <a:lnTo>
                      <a:pt x="502" y="690"/>
                    </a:lnTo>
                    <a:lnTo>
                      <a:pt x="502" y="685"/>
                    </a:lnTo>
                    <a:lnTo>
                      <a:pt x="505" y="683"/>
                    </a:lnTo>
                    <a:lnTo>
                      <a:pt x="505" y="681"/>
                    </a:lnTo>
                    <a:lnTo>
                      <a:pt x="505" y="678"/>
                    </a:lnTo>
                    <a:lnTo>
                      <a:pt x="505" y="674"/>
                    </a:lnTo>
                    <a:lnTo>
                      <a:pt x="508" y="671"/>
                    </a:lnTo>
                    <a:lnTo>
                      <a:pt x="508" y="669"/>
                    </a:lnTo>
                    <a:lnTo>
                      <a:pt x="508" y="664"/>
                    </a:lnTo>
                    <a:lnTo>
                      <a:pt x="511" y="662"/>
                    </a:lnTo>
                    <a:lnTo>
                      <a:pt x="511" y="659"/>
                    </a:lnTo>
                    <a:lnTo>
                      <a:pt x="511" y="655"/>
                    </a:lnTo>
                    <a:lnTo>
                      <a:pt x="515" y="652"/>
                    </a:lnTo>
                    <a:lnTo>
                      <a:pt x="515" y="650"/>
                    </a:lnTo>
                    <a:lnTo>
                      <a:pt x="515" y="645"/>
                    </a:lnTo>
                    <a:lnTo>
                      <a:pt x="515" y="643"/>
                    </a:lnTo>
                    <a:lnTo>
                      <a:pt x="518" y="640"/>
                    </a:lnTo>
                    <a:lnTo>
                      <a:pt x="518" y="635"/>
                    </a:lnTo>
                    <a:lnTo>
                      <a:pt x="518" y="633"/>
                    </a:lnTo>
                    <a:lnTo>
                      <a:pt x="521" y="628"/>
                    </a:lnTo>
                    <a:lnTo>
                      <a:pt x="521" y="626"/>
                    </a:lnTo>
                    <a:lnTo>
                      <a:pt x="521" y="624"/>
                    </a:lnTo>
                    <a:lnTo>
                      <a:pt x="521" y="619"/>
                    </a:lnTo>
                    <a:lnTo>
                      <a:pt x="524" y="616"/>
                    </a:lnTo>
                    <a:lnTo>
                      <a:pt x="524" y="612"/>
                    </a:lnTo>
                    <a:lnTo>
                      <a:pt x="524" y="609"/>
                    </a:lnTo>
                    <a:lnTo>
                      <a:pt x="527" y="605"/>
                    </a:lnTo>
                    <a:lnTo>
                      <a:pt x="527" y="602"/>
                    </a:lnTo>
                    <a:lnTo>
                      <a:pt x="527" y="597"/>
                    </a:lnTo>
                    <a:lnTo>
                      <a:pt x="527" y="595"/>
                    </a:lnTo>
                    <a:lnTo>
                      <a:pt x="530" y="590"/>
                    </a:lnTo>
                    <a:lnTo>
                      <a:pt x="530" y="588"/>
                    </a:lnTo>
                    <a:lnTo>
                      <a:pt x="530" y="583"/>
                    </a:lnTo>
                    <a:lnTo>
                      <a:pt x="534" y="581"/>
                    </a:lnTo>
                    <a:lnTo>
                      <a:pt x="534" y="576"/>
                    </a:lnTo>
                    <a:lnTo>
                      <a:pt x="534" y="574"/>
                    </a:lnTo>
                    <a:lnTo>
                      <a:pt x="534" y="569"/>
                    </a:lnTo>
                    <a:lnTo>
                      <a:pt x="537" y="564"/>
                    </a:lnTo>
                    <a:lnTo>
                      <a:pt x="537" y="562"/>
                    </a:lnTo>
                    <a:lnTo>
                      <a:pt x="537" y="557"/>
                    </a:lnTo>
                    <a:lnTo>
                      <a:pt x="540" y="555"/>
                    </a:lnTo>
                    <a:lnTo>
                      <a:pt x="540" y="550"/>
                    </a:lnTo>
                    <a:lnTo>
                      <a:pt x="540" y="545"/>
                    </a:lnTo>
                    <a:lnTo>
                      <a:pt x="540" y="543"/>
                    </a:lnTo>
                    <a:lnTo>
                      <a:pt x="543" y="538"/>
                    </a:lnTo>
                    <a:lnTo>
                      <a:pt x="543" y="535"/>
                    </a:lnTo>
                    <a:lnTo>
                      <a:pt x="543" y="531"/>
                    </a:lnTo>
                    <a:lnTo>
                      <a:pt x="546" y="526"/>
                    </a:lnTo>
                    <a:lnTo>
                      <a:pt x="546" y="524"/>
                    </a:lnTo>
                    <a:lnTo>
                      <a:pt x="546" y="519"/>
                    </a:lnTo>
                    <a:lnTo>
                      <a:pt x="546" y="516"/>
                    </a:lnTo>
                    <a:lnTo>
                      <a:pt x="549" y="512"/>
                    </a:lnTo>
                    <a:lnTo>
                      <a:pt x="549" y="507"/>
                    </a:lnTo>
                    <a:lnTo>
                      <a:pt x="549" y="505"/>
                    </a:lnTo>
                    <a:lnTo>
                      <a:pt x="552" y="500"/>
                    </a:lnTo>
                    <a:lnTo>
                      <a:pt x="552" y="495"/>
                    </a:lnTo>
                    <a:lnTo>
                      <a:pt x="552" y="493"/>
                    </a:lnTo>
                    <a:lnTo>
                      <a:pt x="556" y="488"/>
                    </a:lnTo>
                    <a:lnTo>
                      <a:pt x="556" y="483"/>
                    </a:lnTo>
                    <a:lnTo>
                      <a:pt x="556" y="481"/>
                    </a:lnTo>
                    <a:lnTo>
                      <a:pt x="556" y="476"/>
                    </a:lnTo>
                    <a:lnTo>
                      <a:pt x="559" y="471"/>
                    </a:lnTo>
                    <a:lnTo>
                      <a:pt x="559" y="469"/>
                    </a:lnTo>
                    <a:lnTo>
                      <a:pt x="559" y="464"/>
                    </a:lnTo>
                    <a:lnTo>
                      <a:pt x="562" y="459"/>
                    </a:lnTo>
                    <a:lnTo>
                      <a:pt x="562" y="455"/>
                    </a:lnTo>
                    <a:lnTo>
                      <a:pt x="562" y="452"/>
                    </a:lnTo>
                    <a:lnTo>
                      <a:pt x="562" y="447"/>
                    </a:lnTo>
                    <a:lnTo>
                      <a:pt x="565" y="443"/>
                    </a:lnTo>
                    <a:lnTo>
                      <a:pt x="565" y="440"/>
                    </a:lnTo>
                    <a:lnTo>
                      <a:pt x="565" y="435"/>
                    </a:lnTo>
                    <a:lnTo>
                      <a:pt x="568" y="431"/>
                    </a:lnTo>
                    <a:lnTo>
                      <a:pt x="568" y="428"/>
                    </a:lnTo>
                    <a:lnTo>
                      <a:pt x="568" y="424"/>
                    </a:lnTo>
                    <a:lnTo>
                      <a:pt x="568" y="419"/>
                    </a:lnTo>
                    <a:lnTo>
                      <a:pt x="571" y="414"/>
                    </a:lnTo>
                    <a:lnTo>
                      <a:pt x="571" y="412"/>
                    </a:lnTo>
                    <a:lnTo>
                      <a:pt x="571" y="407"/>
                    </a:lnTo>
                    <a:lnTo>
                      <a:pt x="575" y="402"/>
                    </a:lnTo>
                    <a:lnTo>
                      <a:pt x="575" y="400"/>
                    </a:lnTo>
                    <a:lnTo>
                      <a:pt x="575" y="395"/>
                    </a:lnTo>
                    <a:lnTo>
                      <a:pt x="575" y="390"/>
                    </a:lnTo>
                    <a:lnTo>
                      <a:pt x="578" y="388"/>
                    </a:lnTo>
                    <a:lnTo>
                      <a:pt x="578" y="383"/>
                    </a:lnTo>
                    <a:lnTo>
                      <a:pt x="578" y="378"/>
                    </a:lnTo>
                    <a:lnTo>
                      <a:pt x="581" y="374"/>
                    </a:lnTo>
                    <a:lnTo>
                      <a:pt x="581" y="371"/>
                    </a:lnTo>
                    <a:lnTo>
                      <a:pt x="581" y="366"/>
                    </a:lnTo>
                    <a:lnTo>
                      <a:pt x="581" y="362"/>
                    </a:lnTo>
                    <a:lnTo>
                      <a:pt x="584" y="359"/>
                    </a:lnTo>
                    <a:lnTo>
                      <a:pt x="584" y="355"/>
                    </a:lnTo>
                    <a:lnTo>
                      <a:pt x="584" y="350"/>
                    </a:lnTo>
                    <a:lnTo>
                      <a:pt x="587" y="347"/>
                    </a:lnTo>
                    <a:lnTo>
                      <a:pt x="587" y="343"/>
                    </a:lnTo>
                    <a:lnTo>
                      <a:pt x="587" y="338"/>
                    </a:lnTo>
                    <a:lnTo>
                      <a:pt x="587" y="335"/>
                    </a:lnTo>
                    <a:lnTo>
                      <a:pt x="590" y="331"/>
                    </a:lnTo>
                    <a:lnTo>
                      <a:pt x="590" y="326"/>
                    </a:lnTo>
                    <a:lnTo>
                      <a:pt x="590" y="321"/>
                    </a:lnTo>
                    <a:lnTo>
                      <a:pt x="594" y="319"/>
                    </a:lnTo>
                    <a:lnTo>
                      <a:pt x="594" y="314"/>
                    </a:lnTo>
                    <a:lnTo>
                      <a:pt x="594" y="309"/>
                    </a:lnTo>
                    <a:lnTo>
                      <a:pt x="594" y="307"/>
                    </a:lnTo>
                    <a:lnTo>
                      <a:pt x="597" y="302"/>
                    </a:lnTo>
                    <a:lnTo>
                      <a:pt x="597" y="300"/>
                    </a:lnTo>
                    <a:lnTo>
                      <a:pt x="597" y="295"/>
                    </a:lnTo>
                    <a:lnTo>
                      <a:pt x="600" y="290"/>
                    </a:lnTo>
                    <a:lnTo>
                      <a:pt x="600" y="288"/>
                    </a:lnTo>
                    <a:lnTo>
                      <a:pt x="600" y="283"/>
                    </a:lnTo>
                    <a:lnTo>
                      <a:pt x="603" y="278"/>
                    </a:lnTo>
                    <a:lnTo>
                      <a:pt x="603" y="276"/>
                    </a:lnTo>
                    <a:lnTo>
                      <a:pt x="603" y="271"/>
                    </a:lnTo>
                    <a:lnTo>
                      <a:pt x="603" y="269"/>
                    </a:lnTo>
                    <a:lnTo>
                      <a:pt x="606" y="264"/>
                    </a:lnTo>
                    <a:lnTo>
                      <a:pt x="606" y="259"/>
                    </a:lnTo>
                    <a:lnTo>
                      <a:pt x="606" y="257"/>
                    </a:lnTo>
                    <a:lnTo>
                      <a:pt x="609" y="252"/>
                    </a:lnTo>
                    <a:lnTo>
                      <a:pt x="609" y="250"/>
                    </a:lnTo>
                    <a:lnTo>
                      <a:pt x="609" y="245"/>
                    </a:lnTo>
                    <a:lnTo>
                      <a:pt x="609" y="240"/>
                    </a:lnTo>
                    <a:lnTo>
                      <a:pt x="612" y="238"/>
                    </a:lnTo>
                    <a:lnTo>
                      <a:pt x="612" y="233"/>
                    </a:lnTo>
                    <a:lnTo>
                      <a:pt x="612" y="231"/>
                    </a:lnTo>
                    <a:lnTo>
                      <a:pt x="616" y="226"/>
                    </a:lnTo>
                    <a:lnTo>
                      <a:pt x="616" y="224"/>
                    </a:lnTo>
                    <a:lnTo>
                      <a:pt x="616" y="219"/>
                    </a:lnTo>
                    <a:lnTo>
                      <a:pt x="616" y="216"/>
                    </a:lnTo>
                    <a:lnTo>
                      <a:pt x="619" y="212"/>
                    </a:lnTo>
                    <a:lnTo>
                      <a:pt x="619" y="209"/>
                    </a:lnTo>
                    <a:lnTo>
                      <a:pt x="619" y="205"/>
                    </a:lnTo>
                    <a:lnTo>
                      <a:pt x="622" y="202"/>
                    </a:lnTo>
                    <a:lnTo>
                      <a:pt x="622" y="197"/>
                    </a:lnTo>
                    <a:lnTo>
                      <a:pt x="622" y="195"/>
                    </a:lnTo>
                    <a:lnTo>
                      <a:pt x="622" y="190"/>
                    </a:lnTo>
                    <a:lnTo>
                      <a:pt x="625" y="188"/>
                    </a:lnTo>
                    <a:lnTo>
                      <a:pt x="625" y="185"/>
                    </a:lnTo>
                    <a:lnTo>
                      <a:pt x="625" y="181"/>
                    </a:lnTo>
                    <a:lnTo>
                      <a:pt x="628" y="178"/>
                    </a:lnTo>
                    <a:lnTo>
                      <a:pt x="628" y="174"/>
                    </a:lnTo>
                    <a:lnTo>
                      <a:pt x="628" y="171"/>
                    </a:lnTo>
                    <a:lnTo>
                      <a:pt x="628" y="166"/>
                    </a:lnTo>
                    <a:lnTo>
                      <a:pt x="631" y="164"/>
                    </a:lnTo>
                    <a:lnTo>
                      <a:pt x="631" y="162"/>
                    </a:lnTo>
                    <a:lnTo>
                      <a:pt x="631" y="157"/>
                    </a:lnTo>
                    <a:lnTo>
                      <a:pt x="635" y="155"/>
                    </a:lnTo>
                    <a:lnTo>
                      <a:pt x="635" y="152"/>
                    </a:lnTo>
                    <a:lnTo>
                      <a:pt x="635" y="147"/>
                    </a:lnTo>
                    <a:lnTo>
                      <a:pt x="635" y="145"/>
                    </a:lnTo>
                    <a:lnTo>
                      <a:pt x="638" y="143"/>
                    </a:lnTo>
                    <a:lnTo>
                      <a:pt x="638" y="138"/>
                    </a:lnTo>
                    <a:lnTo>
                      <a:pt x="638" y="136"/>
                    </a:lnTo>
                    <a:lnTo>
                      <a:pt x="641" y="133"/>
                    </a:lnTo>
                    <a:lnTo>
                      <a:pt x="641" y="131"/>
                    </a:lnTo>
                    <a:lnTo>
                      <a:pt x="641" y="126"/>
                    </a:lnTo>
                    <a:lnTo>
                      <a:pt x="644" y="124"/>
                    </a:lnTo>
                    <a:lnTo>
                      <a:pt x="644" y="121"/>
                    </a:lnTo>
                    <a:lnTo>
                      <a:pt x="644" y="119"/>
                    </a:lnTo>
                    <a:lnTo>
                      <a:pt x="644" y="116"/>
                    </a:lnTo>
                    <a:lnTo>
                      <a:pt x="647" y="112"/>
                    </a:lnTo>
                    <a:lnTo>
                      <a:pt x="647" y="109"/>
                    </a:lnTo>
                    <a:lnTo>
                      <a:pt x="647" y="107"/>
                    </a:lnTo>
                    <a:lnTo>
                      <a:pt x="650" y="105"/>
                    </a:lnTo>
                    <a:lnTo>
                      <a:pt x="650" y="102"/>
                    </a:lnTo>
                    <a:lnTo>
                      <a:pt x="650" y="100"/>
                    </a:lnTo>
                    <a:lnTo>
                      <a:pt x="650" y="97"/>
                    </a:lnTo>
                    <a:lnTo>
                      <a:pt x="653" y="93"/>
                    </a:lnTo>
                    <a:lnTo>
                      <a:pt x="653" y="90"/>
                    </a:lnTo>
                    <a:lnTo>
                      <a:pt x="653" y="88"/>
                    </a:lnTo>
                    <a:lnTo>
                      <a:pt x="657" y="86"/>
                    </a:lnTo>
                    <a:lnTo>
                      <a:pt x="657" y="83"/>
                    </a:lnTo>
                    <a:lnTo>
                      <a:pt x="657" y="81"/>
                    </a:lnTo>
                    <a:lnTo>
                      <a:pt x="657" y="78"/>
                    </a:lnTo>
                    <a:lnTo>
                      <a:pt x="660" y="76"/>
                    </a:lnTo>
                    <a:lnTo>
                      <a:pt x="660" y="74"/>
                    </a:lnTo>
                    <a:lnTo>
                      <a:pt x="660" y="71"/>
                    </a:lnTo>
                    <a:lnTo>
                      <a:pt x="663" y="69"/>
                    </a:lnTo>
                    <a:lnTo>
                      <a:pt x="663" y="66"/>
                    </a:lnTo>
                    <a:lnTo>
                      <a:pt x="663" y="64"/>
                    </a:lnTo>
                    <a:lnTo>
                      <a:pt x="666" y="62"/>
                    </a:lnTo>
                    <a:lnTo>
                      <a:pt x="666" y="59"/>
                    </a:lnTo>
                    <a:lnTo>
                      <a:pt x="666" y="57"/>
                    </a:lnTo>
                    <a:lnTo>
                      <a:pt x="669" y="55"/>
                    </a:lnTo>
                    <a:lnTo>
                      <a:pt x="669" y="52"/>
                    </a:lnTo>
                    <a:lnTo>
                      <a:pt x="669" y="50"/>
                    </a:lnTo>
                    <a:lnTo>
                      <a:pt x="672" y="47"/>
                    </a:lnTo>
                    <a:lnTo>
                      <a:pt x="672" y="45"/>
                    </a:lnTo>
                    <a:lnTo>
                      <a:pt x="672" y="43"/>
                    </a:lnTo>
                    <a:lnTo>
                      <a:pt x="676" y="40"/>
                    </a:lnTo>
                    <a:lnTo>
                      <a:pt x="676" y="38"/>
                    </a:lnTo>
                    <a:lnTo>
                      <a:pt x="676" y="36"/>
                    </a:lnTo>
                    <a:lnTo>
                      <a:pt x="679" y="33"/>
                    </a:lnTo>
                    <a:lnTo>
                      <a:pt x="679" y="31"/>
                    </a:lnTo>
                    <a:lnTo>
                      <a:pt x="682" y="28"/>
                    </a:lnTo>
                    <a:lnTo>
                      <a:pt x="685" y="26"/>
                    </a:lnTo>
                    <a:lnTo>
                      <a:pt x="685" y="24"/>
                    </a:lnTo>
                    <a:lnTo>
                      <a:pt x="685" y="21"/>
                    </a:lnTo>
                    <a:lnTo>
                      <a:pt x="688" y="19"/>
                    </a:lnTo>
                    <a:lnTo>
                      <a:pt x="691" y="16"/>
                    </a:lnTo>
                    <a:lnTo>
                      <a:pt x="691" y="14"/>
                    </a:lnTo>
                    <a:lnTo>
                      <a:pt x="694" y="12"/>
                    </a:lnTo>
                    <a:lnTo>
                      <a:pt x="698" y="9"/>
                    </a:lnTo>
                    <a:lnTo>
                      <a:pt x="701" y="7"/>
                    </a:lnTo>
                    <a:lnTo>
                      <a:pt x="704" y="5"/>
                    </a:lnTo>
                    <a:lnTo>
                      <a:pt x="707" y="2"/>
                    </a:lnTo>
                    <a:lnTo>
                      <a:pt x="710" y="0"/>
                    </a:lnTo>
                    <a:lnTo>
                      <a:pt x="713" y="0"/>
                    </a:lnTo>
                    <a:lnTo>
                      <a:pt x="717" y="0"/>
                    </a:lnTo>
                    <a:lnTo>
                      <a:pt x="720" y="0"/>
                    </a:lnTo>
                    <a:lnTo>
                      <a:pt x="723" y="2"/>
                    </a:lnTo>
                    <a:lnTo>
                      <a:pt x="726" y="2"/>
                    </a:lnTo>
                    <a:lnTo>
                      <a:pt x="729" y="5"/>
                    </a:lnTo>
                    <a:lnTo>
                      <a:pt x="732" y="7"/>
                    </a:lnTo>
                    <a:lnTo>
                      <a:pt x="736" y="9"/>
                    </a:lnTo>
                    <a:lnTo>
                      <a:pt x="739" y="12"/>
                    </a:lnTo>
                    <a:lnTo>
                      <a:pt x="742" y="14"/>
                    </a:lnTo>
                    <a:lnTo>
                      <a:pt x="742" y="16"/>
                    </a:lnTo>
                    <a:lnTo>
                      <a:pt x="745" y="19"/>
                    </a:lnTo>
                    <a:lnTo>
                      <a:pt x="745" y="21"/>
                    </a:lnTo>
                    <a:lnTo>
                      <a:pt x="748" y="24"/>
                    </a:lnTo>
                    <a:lnTo>
                      <a:pt x="748" y="26"/>
                    </a:lnTo>
                    <a:lnTo>
                      <a:pt x="751" y="28"/>
                    </a:lnTo>
                    <a:lnTo>
                      <a:pt x="751" y="31"/>
                    </a:lnTo>
                    <a:lnTo>
                      <a:pt x="751" y="33"/>
                    </a:lnTo>
                    <a:lnTo>
                      <a:pt x="754" y="36"/>
                    </a:lnTo>
                    <a:lnTo>
                      <a:pt x="754" y="38"/>
                    </a:lnTo>
                    <a:lnTo>
                      <a:pt x="758" y="40"/>
                    </a:lnTo>
                    <a:lnTo>
                      <a:pt x="758" y="43"/>
                    </a:lnTo>
                    <a:lnTo>
                      <a:pt x="758" y="45"/>
                    </a:lnTo>
                    <a:lnTo>
                      <a:pt x="761" y="47"/>
                    </a:lnTo>
                    <a:lnTo>
                      <a:pt x="761" y="50"/>
                    </a:lnTo>
                    <a:lnTo>
                      <a:pt x="764" y="52"/>
                    </a:lnTo>
                    <a:lnTo>
                      <a:pt x="764" y="55"/>
                    </a:lnTo>
                    <a:lnTo>
                      <a:pt x="764" y="57"/>
                    </a:lnTo>
                    <a:lnTo>
                      <a:pt x="764" y="59"/>
                    </a:lnTo>
                    <a:lnTo>
                      <a:pt x="767" y="62"/>
                    </a:lnTo>
                    <a:lnTo>
                      <a:pt x="767" y="64"/>
                    </a:lnTo>
                    <a:lnTo>
                      <a:pt x="770" y="66"/>
                    </a:lnTo>
                    <a:lnTo>
                      <a:pt x="770" y="69"/>
                    </a:lnTo>
                    <a:lnTo>
                      <a:pt x="770" y="71"/>
                    </a:lnTo>
                    <a:lnTo>
                      <a:pt x="773" y="74"/>
                    </a:lnTo>
                    <a:lnTo>
                      <a:pt x="773" y="76"/>
                    </a:lnTo>
                    <a:lnTo>
                      <a:pt x="773" y="78"/>
                    </a:lnTo>
                    <a:lnTo>
                      <a:pt x="773" y="81"/>
                    </a:lnTo>
                    <a:lnTo>
                      <a:pt x="777" y="83"/>
                    </a:lnTo>
                    <a:lnTo>
                      <a:pt x="777" y="86"/>
                    </a:lnTo>
                    <a:lnTo>
                      <a:pt x="777" y="88"/>
                    </a:lnTo>
                    <a:lnTo>
                      <a:pt x="780" y="93"/>
                    </a:lnTo>
                    <a:lnTo>
                      <a:pt x="780" y="95"/>
                    </a:lnTo>
                    <a:lnTo>
                      <a:pt x="780" y="97"/>
                    </a:lnTo>
                    <a:lnTo>
                      <a:pt x="780" y="100"/>
                    </a:lnTo>
                    <a:lnTo>
                      <a:pt x="783" y="102"/>
                    </a:lnTo>
                    <a:lnTo>
                      <a:pt x="783" y="105"/>
                    </a:lnTo>
                    <a:lnTo>
                      <a:pt x="783" y="107"/>
                    </a:lnTo>
                    <a:lnTo>
                      <a:pt x="786" y="109"/>
                    </a:lnTo>
                    <a:lnTo>
                      <a:pt x="786" y="114"/>
                    </a:lnTo>
                    <a:lnTo>
                      <a:pt x="786" y="116"/>
                    </a:lnTo>
                    <a:lnTo>
                      <a:pt x="786" y="119"/>
                    </a:lnTo>
                    <a:lnTo>
                      <a:pt x="789" y="121"/>
                    </a:lnTo>
                    <a:lnTo>
                      <a:pt x="789" y="124"/>
                    </a:lnTo>
                    <a:lnTo>
                      <a:pt x="789" y="128"/>
                    </a:lnTo>
                    <a:lnTo>
                      <a:pt x="792" y="131"/>
                    </a:lnTo>
                    <a:lnTo>
                      <a:pt x="792" y="133"/>
                    </a:lnTo>
                    <a:lnTo>
                      <a:pt x="792" y="136"/>
                    </a:lnTo>
                    <a:lnTo>
                      <a:pt x="792" y="140"/>
                    </a:lnTo>
                    <a:lnTo>
                      <a:pt x="795" y="143"/>
                    </a:lnTo>
                    <a:lnTo>
                      <a:pt x="795" y="145"/>
                    </a:lnTo>
                    <a:lnTo>
                      <a:pt x="795" y="150"/>
                    </a:lnTo>
                    <a:lnTo>
                      <a:pt x="799" y="152"/>
                    </a:lnTo>
                    <a:lnTo>
                      <a:pt x="799" y="155"/>
                    </a:lnTo>
                    <a:lnTo>
                      <a:pt x="799" y="159"/>
                    </a:lnTo>
                    <a:lnTo>
                      <a:pt x="799" y="162"/>
                    </a:lnTo>
                    <a:lnTo>
                      <a:pt x="802" y="164"/>
                    </a:lnTo>
                    <a:lnTo>
                      <a:pt x="802" y="169"/>
                    </a:lnTo>
                    <a:lnTo>
                      <a:pt x="802" y="171"/>
                    </a:lnTo>
                    <a:lnTo>
                      <a:pt x="805" y="176"/>
                    </a:lnTo>
                    <a:lnTo>
                      <a:pt x="805" y="178"/>
                    </a:lnTo>
                    <a:lnTo>
                      <a:pt x="805" y="181"/>
                    </a:lnTo>
                    <a:lnTo>
                      <a:pt x="805" y="185"/>
                    </a:lnTo>
                    <a:lnTo>
                      <a:pt x="808" y="188"/>
                    </a:lnTo>
                    <a:lnTo>
                      <a:pt x="808" y="193"/>
                    </a:lnTo>
                    <a:lnTo>
                      <a:pt x="808" y="195"/>
                    </a:lnTo>
                    <a:lnTo>
                      <a:pt x="811" y="200"/>
                    </a:lnTo>
                    <a:lnTo>
                      <a:pt x="811" y="202"/>
                    </a:lnTo>
                    <a:lnTo>
                      <a:pt x="811" y="207"/>
                    </a:lnTo>
                    <a:lnTo>
                      <a:pt x="811" y="209"/>
                    </a:lnTo>
                    <a:lnTo>
                      <a:pt x="814" y="214"/>
                    </a:lnTo>
                    <a:lnTo>
                      <a:pt x="814" y="216"/>
                    </a:lnTo>
                    <a:lnTo>
                      <a:pt x="814" y="221"/>
                    </a:lnTo>
                    <a:lnTo>
                      <a:pt x="818" y="224"/>
                    </a:lnTo>
                    <a:lnTo>
                      <a:pt x="818" y="228"/>
                    </a:lnTo>
                    <a:lnTo>
                      <a:pt x="818" y="231"/>
                    </a:lnTo>
                    <a:lnTo>
                      <a:pt x="821" y="235"/>
                    </a:lnTo>
                    <a:lnTo>
                      <a:pt x="821" y="238"/>
                    </a:lnTo>
                    <a:lnTo>
                      <a:pt x="821" y="243"/>
                    </a:lnTo>
                    <a:lnTo>
                      <a:pt x="821" y="245"/>
                    </a:lnTo>
                    <a:lnTo>
                      <a:pt x="824" y="250"/>
                    </a:lnTo>
                    <a:lnTo>
                      <a:pt x="824" y="255"/>
                    </a:lnTo>
                    <a:lnTo>
                      <a:pt x="824" y="257"/>
                    </a:lnTo>
                    <a:lnTo>
                      <a:pt x="827" y="262"/>
                    </a:lnTo>
                    <a:lnTo>
                      <a:pt x="827" y="264"/>
                    </a:lnTo>
                    <a:lnTo>
                      <a:pt x="827" y="269"/>
                    </a:lnTo>
                    <a:lnTo>
                      <a:pt x="827" y="271"/>
                    </a:lnTo>
                    <a:lnTo>
                      <a:pt x="830" y="276"/>
                    </a:lnTo>
                    <a:lnTo>
                      <a:pt x="830" y="281"/>
                    </a:lnTo>
                    <a:lnTo>
                      <a:pt x="830" y="283"/>
                    </a:lnTo>
                    <a:lnTo>
                      <a:pt x="833" y="288"/>
                    </a:lnTo>
                    <a:lnTo>
                      <a:pt x="833" y="293"/>
                    </a:lnTo>
                    <a:lnTo>
                      <a:pt x="833" y="295"/>
                    </a:lnTo>
                    <a:lnTo>
                      <a:pt x="833" y="300"/>
                    </a:lnTo>
                    <a:lnTo>
                      <a:pt x="837" y="305"/>
                    </a:lnTo>
                    <a:lnTo>
                      <a:pt x="837" y="307"/>
                    </a:lnTo>
                    <a:lnTo>
                      <a:pt x="837" y="312"/>
                    </a:lnTo>
                    <a:lnTo>
                      <a:pt x="840" y="314"/>
                    </a:lnTo>
                    <a:lnTo>
                      <a:pt x="840" y="319"/>
                    </a:lnTo>
                    <a:lnTo>
                      <a:pt x="840" y="324"/>
                    </a:lnTo>
                    <a:lnTo>
                      <a:pt x="840" y="326"/>
                    </a:lnTo>
                    <a:lnTo>
                      <a:pt x="843" y="331"/>
                    </a:lnTo>
                    <a:lnTo>
                      <a:pt x="843" y="335"/>
                    </a:lnTo>
                    <a:lnTo>
                      <a:pt x="843" y="340"/>
                    </a:lnTo>
                    <a:lnTo>
                      <a:pt x="846" y="343"/>
                    </a:lnTo>
                    <a:lnTo>
                      <a:pt x="846" y="347"/>
                    </a:lnTo>
                    <a:lnTo>
                      <a:pt x="846" y="352"/>
                    </a:lnTo>
                    <a:lnTo>
                      <a:pt x="846" y="355"/>
                    </a:lnTo>
                    <a:lnTo>
                      <a:pt x="849" y="359"/>
                    </a:lnTo>
                    <a:lnTo>
                      <a:pt x="849" y="364"/>
                    </a:lnTo>
                    <a:lnTo>
                      <a:pt x="849" y="366"/>
                    </a:lnTo>
                    <a:lnTo>
                      <a:pt x="852" y="371"/>
                    </a:lnTo>
                    <a:lnTo>
                      <a:pt x="852" y="376"/>
                    </a:lnTo>
                    <a:lnTo>
                      <a:pt x="852" y="378"/>
                    </a:lnTo>
                    <a:lnTo>
                      <a:pt x="852" y="383"/>
                    </a:lnTo>
                    <a:lnTo>
                      <a:pt x="855" y="388"/>
                    </a:lnTo>
                    <a:lnTo>
                      <a:pt x="855" y="393"/>
                    </a:lnTo>
                    <a:lnTo>
                      <a:pt x="855" y="395"/>
                    </a:lnTo>
                    <a:lnTo>
                      <a:pt x="859" y="400"/>
                    </a:lnTo>
                    <a:lnTo>
                      <a:pt x="859" y="405"/>
                    </a:lnTo>
                    <a:lnTo>
                      <a:pt x="859" y="407"/>
                    </a:lnTo>
                    <a:lnTo>
                      <a:pt x="862" y="412"/>
                    </a:lnTo>
                    <a:lnTo>
                      <a:pt x="862" y="416"/>
                    </a:lnTo>
                    <a:lnTo>
                      <a:pt x="862" y="421"/>
                    </a:lnTo>
                    <a:lnTo>
                      <a:pt x="862" y="424"/>
                    </a:lnTo>
                    <a:lnTo>
                      <a:pt x="865" y="428"/>
                    </a:lnTo>
                    <a:lnTo>
                      <a:pt x="865" y="433"/>
                    </a:lnTo>
                    <a:lnTo>
                      <a:pt x="865" y="435"/>
                    </a:lnTo>
                    <a:lnTo>
                      <a:pt x="868" y="440"/>
                    </a:lnTo>
                    <a:lnTo>
                      <a:pt x="868" y="445"/>
                    </a:lnTo>
                    <a:lnTo>
                      <a:pt x="868" y="447"/>
                    </a:lnTo>
                    <a:lnTo>
                      <a:pt x="868" y="452"/>
                    </a:lnTo>
                    <a:lnTo>
                      <a:pt x="871" y="457"/>
                    </a:lnTo>
                    <a:lnTo>
                      <a:pt x="871" y="459"/>
                    </a:lnTo>
                    <a:lnTo>
                      <a:pt x="871" y="464"/>
                    </a:lnTo>
                    <a:lnTo>
                      <a:pt x="874" y="469"/>
                    </a:lnTo>
                    <a:lnTo>
                      <a:pt x="874" y="474"/>
                    </a:lnTo>
                    <a:lnTo>
                      <a:pt x="874" y="476"/>
                    </a:lnTo>
                    <a:lnTo>
                      <a:pt x="874" y="481"/>
                    </a:lnTo>
                    <a:lnTo>
                      <a:pt x="878" y="485"/>
                    </a:lnTo>
                    <a:lnTo>
                      <a:pt x="878" y="488"/>
                    </a:lnTo>
                    <a:lnTo>
                      <a:pt x="878" y="493"/>
                    </a:lnTo>
                    <a:lnTo>
                      <a:pt x="881" y="497"/>
                    </a:lnTo>
                    <a:lnTo>
                      <a:pt x="881" y="500"/>
                    </a:lnTo>
                    <a:lnTo>
                      <a:pt x="881" y="505"/>
                    </a:lnTo>
                    <a:lnTo>
                      <a:pt x="881" y="509"/>
                    </a:lnTo>
                    <a:lnTo>
                      <a:pt x="884" y="512"/>
                    </a:lnTo>
                    <a:lnTo>
                      <a:pt x="884" y="516"/>
                    </a:lnTo>
                    <a:lnTo>
                      <a:pt x="884" y="519"/>
                    </a:lnTo>
                    <a:lnTo>
                      <a:pt x="887" y="524"/>
                    </a:lnTo>
                    <a:lnTo>
                      <a:pt x="887" y="528"/>
                    </a:lnTo>
                    <a:lnTo>
                      <a:pt x="887" y="531"/>
                    </a:lnTo>
                    <a:lnTo>
                      <a:pt x="887" y="535"/>
                    </a:lnTo>
                    <a:lnTo>
                      <a:pt x="890" y="540"/>
                    </a:lnTo>
                    <a:lnTo>
                      <a:pt x="890" y="543"/>
                    </a:lnTo>
                    <a:lnTo>
                      <a:pt x="890" y="547"/>
                    </a:lnTo>
                    <a:lnTo>
                      <a:pt x="893" y="550"/>
                    </a:lnTo>
                    <a:lnTo>
                      <a:pt x="893" y="555"/>
                    </a:lnTo>
                    <a:lnTo>
                      <a:pt x="893" y="559"/>
                    </a:lnTo>
                    <a:lnTo>
                      <a:pt x="893" y="562"/>
                    </a:lnTo>
                    <a:lnTo>
                      <a:pt x="896" y="566"/>
                    </a:lnTo>
                    <a:lnTo>
                      <a:pt x="896" y="569"/>
                    </a:lnTo>
                    <a:lnTo>
                      <a:pt x="896" y="574"/>
                    </a:lnTo>
                    <a:lnTo>
                      <a:pt x="900" y="576"/>
                    </a:lnTo>
                    <a:lnTo>
                      <a:pt x="900" y="581"/>
                    </a:lnTo>
                    <a:lnTo>
                      <a:pt x="900" y="583"/>
                    </a:lnTo>
                    <a:lnTo>
                      <a:pt x="900" y="588"/>
                    </a:lnTo>
                    <a:lnTo>
                      <a:pt x="903" y="593"/>
                    </a:lnTo>
                    <a:lnTo>
                      <a:pt x="903" y="595"/>
                    </a:lnTo>
                    <a:lnTo>
                      <a:pt x="903" y="600"/>
                    </a:lnTo>
                    <a:lnTo>
                      <a:pt x="906" y="602"/>
                    </a:lnTo>
                    <a:lnTo>
                      <a:pt x="906" y="607"/>
                    </a:lnTo>
                    <a:lnTo>
                      <a:pt x="906" y="609"/>
                    </a:lnTo>
                    <a:lnTo>
                      <a:pt x="909" y="612"/>
                    </a:lnTo>
                    <a:lnTo>
                      <a:pt x="909" y="616"/>
                    </a:lnTo>
                    <a:lnTo>
                      <a:pt x="909" y="619"/>
                    </a:lnTo>
                    <a:lnTo>
                      <a:pt x="909" y="624"/>
                    </a:lnTo>
                    <a:lnTo>
                      <a:pt x="912" y="626"/>
                    </a:lnTo>
                    <a:lnTo>
                      <a:pt x="912" y="631"/>
                    </a:lnTo>
                    <a:lnTo>
                      <a:pt x="912" y="633"/>
                    </a:lnTo>
                    <a:lnTo>
                      <a:pt x="915" y="638"/>
                    </a:lnTo>
                    <a:lnTo>
                      <a:pt x="915" y="640"/>
                    </a:lnTo>
                    <a:lnTo>
                      <a:pt x="915" y="643"/>
                    </a:lnTo>
                    <a:lnTo>
                      <a:pt x="915" y="647"/>
                    </a:lnTo>
                    <a:lnTo>
                      <a:pt x="919" y="650"/>
                    </a:lnTo>
                    <a:lnTo>
                      <a:pt x="919" y="652"/>
                    </a:lnTo>
                    <a:lnTo>
                      <a:pt x="919" y="657"/>
                    </a:lnTo>
                    <a:lnTo>
                      <a:pt x="922" y="659"/>
                    </a:lnTo>
                    <a:lnTo>
                      <a:pt x="922" y="662"/>
                    </a:lnTo>
                    <a:lnTo>
                      <a:pt x="922" y="666"/>
                    </a:lnTo>
                    <a:lnTo>
                      <a:pt x="922" y="669"/>
                    </a:lnTo>
                    <a:lnTo>
                      <a:pt x="925" y="671"/>
                    </a:lnTo>
                    <a:lnTo>
                      <a:pt x="925" y="676"/>
                    </a:lnTo>
                    <a:lnTo>
                      <a:pt x="925" y="678"/>
                    </a:lnTo>
                    <a:lnTo>
                      <a:pt x="928" y="681"/>
                    </a:lnTo>
                    <a:lnTo>
                      <a:pt x="928" y="683"/>
                    </a:lnTo>
                    <a:lnTo>
                      <a:pt x="928" y="688"/>
                    </a:lnTo>
                    <a:lnTo>
                      <a:pt x="928" y="690"/>
                    </a:lnTo>
                    <a:lnTo>
                      <a:pt x="931" y="693"/>
                    </a:lnTo>
                    <a:lnTo>
                      <a:pt x="931" y="695"/>
                    </a:lnTo>
                    <a:lnTo>
                      <a:pt x="931" y="697"/>
                    </a:lnTo>
                    <a:lnTo>
                      <a:pt x="934" y="702"/>
                    </a:lnTo>
                    <a:lnTo>
                      <a:pt x="934" y="704"/>
                    </a:lnTo>
                    <a:lnTo>
                      <a:pt x="934" y="707"/>
                    </a:lnTo>
                    <a:lnTo>
                      <a:pt x="934" y="709"/>
                    </a:lnTo>
                    <a:lnTo>
                      <a:pt x="937" y="712"/>
                    </a:lnTo>
                    <a:lnTo>
                      <a:pt x="937" y="714"/>
                    </a:lnTo>
                    <a:lnTo>
                      <a:pt x="937" y="716"/>
                    </a:lnTo>
                    <a:lnTo>
                      <a:pt x="941" y="719"/>
                    </a:lnTo>
                    <a:lnTo>
                      <a:pt x="941" y="724"/>
                    </a:lnTo>
                    <a:lnTo>
                      <a:pt x="941" y="726"/>
                    </a:lnTo>
                    <a:lnTo>
                      <a:pt x="941" y="728"/>
                    </a:lnTo>
                    <a:lnTo>
                      <a:pt x="944" y="731"/>
                    </a:lnTo>
                    <a:lnTo>
                      <a:pt x="944" y="733"/>
                    </a:lnTo>
                    <a:lnTo>
                      <a:pt x="944" y="735"/>
                    </a:lnTo>
                    <a:lnTo>
                      <a:pt x="947" y="738"/>
                    </a:lnTo>
                    <a:lnTo>
                      <a:pt x="947" y="740"/>
                    </a:lnTo>
                    <a:lnTo>
                      <a:pt x="947" y="743"/>
                    </a:lnTo>
                    <a:lnTo>
                      <a:pt x="950" y="745"/>
                    </a:lnTo>
                    <a:lnTo>
                      <a:pt x="950" y="747"/>
                    </a:lnTo>
                    <a:lnTo>
                      <a:pt x="950" y="750"/>
                    </a:lnTo>
                    <a:lnTo>
                      <a:pt x="953" y="752"/>
                    </a:lnTo>
                    <a:lnTo>
                      <a:pt x="953" y="754"/>
                    </a:lnTo>
                    <a:lnTo>
                      <a:pt x="953" y="757"/>
                    </a:lnTo>
                    <a:lnTo>
                      <a:pt x="956" y="759"/>
                    </a:lnTo>
                    <a:lnTo>
                      <a:pt x="956" y="762"/>
                    </a:lnTo>
                    <a:lnTo>
                      <a:pt x="956" y="764"/>
                    </a:lnTo>
                    <a:lnTo>
                      <a:pt x="960" y="766"/>
                    </a:lnTo>
                    <a:lnTo>
                      <a:pt x="960" y="769"/>
                    </a:lnTo>
                    <a:lnTo>
                      <a:pt x="963" y="771"/>
                    </a:lnTo>
                    <a:lnTo>
                      <a:pt x="963" y="774"/>
                    </a:lnTo>
                    <a:lnTo>
                      <a:pt x="963" y="776"/>
                    </a:lnTo>
                    <a:lnTo>
                      <a:pt x="966" y="778"/>
                    </a:lnTo>
                    <a:lnTo>
                      <a:pt x="966" y="781"/>
                    </a:lnTo>
                    <a:lnTo>
                      <a:pt x="969" y="783"/>
                    </a:lnTo>
                    <a:lnTo>
                      <a:pt x="969" y="785"/>
                    </a:lnTo>
                    <a:lnTo>
                      <a:pt x="972" y="788"/>
                    </a:lnTo>
                    <a:lnTo>
                      <a:pt x="972" y="790"/>
                    </a:lnTo>
                    <a:lnTo>
                      <a:pt x="975" y="793"/>
                    </a:lnTo>
                    <a:lnTo>
                      <a:pt x="975" y="795"/>
                    </a:lnTo>
                    <a:lnTo>
                      <a:pt x="979" y="797"/>
                    </a:lnTo>
                    <a:lnTo>
                      <a:pt x="982" y="800"/>
                    </a:lnTo>
                    <a:lnTo>
                      <a:pt x="982" y="802"/>
                    </a:lnTo>
                    <a:lnTo>
                      <a:pt x="985" y="804"/>
                    </a:lnTo>
                    <a:lnTo>
                      <a:pt x="988" y="807"/>
                    </a:lnTo>
                    <a:lnTo>
                      <a:pt x="991" y="809"/>
                    </a:lnTo>
                    <a:lnTo>
                      <a:pt x="994" y="812"/>
                    </a:lnTo>
                    <a:lnTo>
                      <a:pt x="997" y="812"/>
                    </a:lnTo>
                    <a:lnTo>
                      <a:pt x="1001" y="812"/>
                    </a:lnTo>
                    <a:lnTo>
                      <a:pt x="1004" y="812"/>
                    </a:lnTo>
                    <a:lnTo>
                      <a:pt x="1007" y="812"/>
                    </a:lnTo>
                    <a:lnTo>
                      <a:pt x="1010" y="809"/>
                    </a:lnTo>
                    <a:lnTo>
                      <a:pt x="1013" y="807"/>
                    </a:lnTo>
                    <a:lnTo>
                      <a:pt x="1016" y="804"/>
                    </a:lnTo>
                    <a:lnTo>
                      <a:pt x="1020" y="802"/>
                    </a:lnTo>
                    <a:lnTo>
                      <a:pt x="1023" y="800"/>
                    </a:lnTo>
                    <a:lnTo>
                      <a:pt x="1026" y="797"/>
                    </a:lnTo>
                    <a:lnTo>
                      <a:pt x="1029" y="795"/>
                    </a:lnTo>
                    <a:lnTo>
                      <a:pt x="1029" y="793"/>
                    </a:lnTo>
                    <a:lnTo>
                      <a:pt x="1032" y="790"/>
                    </a:lnTo>
                    <a:lnTo>
                      <a:pt x="1032" y="788"/>
                    </a:lnTo>
                    <a:lnTo>
                      <a:pt x="1035" y="785"/>
                    </a:lnTo>
                    <a:lnTo>
                      <a:pt x="1038" y="783"/>
                    </a:lnTo>
                    <a:lnTo>
                      <a:pt x="1038" y="781"/>
                    </a:lnTo>
                    <a:lnTo>
                      <a:pt x="1038" y="778"/>
                    </a:lnTo>
                    <a:lnTo>
                      <a:pt x="1042" y="776"/>
                    </a:lnTo>
                    <a:lnTo>
                      <a:pt x="1042" y="774"/>
                    </a:lnTo>
                    <a:lnTo>
                      <a:pt x="1045" y="771"/>
                    </a:lnTo>
                    <a:lnTo>
                      <a:pt x="1045" y="769"/>
                    </a:lnTo>
                    <a:lnTo>
                      <a:pt x="1045" y="766"/>
                    </a:lnTo>
                    <a:lnTo>
                      <a:pt x="1048" y="764"/>
                    </a:lnTo>
                    <a:lnTo>
                      <a:pt x="1048" y="762"/>
                    </a:lnTo>
                    <a:lnTo>
                      <a:pt x="1048" y="759"/>
                    </a:lnTo>
                    <a:lnTo>
                      <a:pt x="1051" y="757"/>
                    </a:lnTo>
                    <a:lnTo>
                      <a:pt x="1051" y="754"/>
                    </a:lnTo>
                    <a:lnTo>
                      <a:pt x="1051" y="752"/>
                    </a:lnTo>
                    <a:lnTo>
                      <a:pt x="1054" y="750"/>
                    </a:lnTo>
                    <a:lnTo>
                      <a:pt x="1054" y="747"/>
                    </a:lnTo>
                    <a:lnTo>
                      <a:pt x="1054" y="745"/>
                    </a:lnTo>
                    <a:lnTo>
                      <a:pt x="1057" y="743"/>
                    </a:lnTo>
                    <a:lnTo>
                      <a:pt x="1057" y="740"/>
                    </a:lnTo>
                    <a:lnTo>
                      <a:pt x="1057" y="738"/>
                    </a:lnTo>
                    <a:lnTo>
                      <a:pt x="1057" y="735"/>
                    </a:lnTo>
                    <a:lnTo>
                      <a:pt x="1061" y="733"/>
                    </a:lnTo>
                    <a:lnTo>
                      <a:pt x="1061" y="731"/>
                    </a:lnTo>
                    <a:lnTo>
                      <a:pt x="1061" y="728"/>
                    </a:lnTo>
                    <a:lnTo>
                      <a:pt x="1064" y="726"/>
                    </a:lnTo>
                    <a:lnTo>
                      <a:pt x="1064" y="724"/>
                    </a:lnTo>
                    <a:lnTo>
                      <a:pt x="1064" y="721"/>
                    </a:lnTo>
                    <a:lnTo>
                      <a:pt x="1064" y="719"/>
                    </a:lnTo>
                    <a:lnTo>
                      <a:pt x="1067" y="714"/>
                    </a:lnTo>
                    <a:lnTo>
                      <a:pt x="1067" y="712"/>
                    </a:lnTo>
                    <a:lnTo>
                      <a:pt x="1067" y="709"/>
                    </a:lnTo>
                    <a:lnTo>
                      <a:pt x="1070" y="707"/>
                    </a:lnTo>
                    <a:lnTo>
                      <a:pt x="1070" y="704"/>
                    </a:lnTo>
                    <a:lnTo>
                      <a:pt x="1070" y="702"/>
                    </a:lnTo>
                    <a:lnTo>
                      <a:pt x="1070" y="700"/>
                    </a:lnTo>
                    <a:lnTo>
                      <a:pt x="1073" y="695"/>
                    </a:lnTo>
                    <a:lnTo>
                      <a:pt x="1073" y="693"/>
                    </a:lnTo>
                    <a:lnTo>
                      <a:pt x="1073" y="690"/>
                    </a:lnTo>
                    <a:lnTo>
                      <a:pt x="1076" y="688"/>
                    </a:lnTo>
                    <a:lnTo>
                      <a:pt x="1076" y="685"/>
                    </a:lnTo>
                    <a:lnTo>
                      <a:pt x="1076" y="681"/>
                    </a:lnTo>
                    <a:lnTo>
                      <a:pt x="1076" y="678"/>
                    </a:lnTo>
                    <a:lnTo>
                      <a:pt x="1080" y="676"/>
                    </a:lnTo>
                    <a:lnTo>
                      <a:pt x="1080" y="671"/>
                    </a:lnTo>
                    <a:lnTo>
                      <a:pt x="1080" y="669"/>
                    </a:lnTo>
                    <a:lnTo>
                      <a:pt x="1083" y="666"/>
                    </a:lnTo>
                    <a:lnTo>
                      <a:pt x="1083" y="664"/>
                    </a:lnTo>
                    <a:lnTo>
                      <a:pt x="1083" y="659"/>
                    </a:lnTo>
                    <a:lnTo>
                      <a:pt x="1086" y="657"/>
                    </a:lnTo>
                    <a:lnTo>
                      <a:pt x="1086" y="655"/>
                    </a:lnTo>
                    <a:lnTo>
                      <a:pt x="1086" y="650"/>
                    </a:lnTo>
                    <a:lnTo>
                      <a:pt x="1086" y="647"/>
                    </a:lnTo>
                    <a:lnTo>
                      <a:pt x="1089" y="643"/>
                    </a:lnTo>
                    <a:lnTo>
                      <a:pt x="1089" y="640"/>
                    </a:lnTo>
                    <a:lnTo>
                      <a:pt x="1089" y="638"/>
                    </a:lnTo>
                    <a:lnTo>
                      <a:pt x="1092" y="633"/>
                    </a:lnTo>
                    <a:lnTo>
                      <a:pt x="1092" y="631"/>
                    </a:lnTo>
                    <a:lnTo>
                      <a:pt x="1092" y="626"/>
                    </a:lnTo>
                    <a:lnTo>
                      <a:pt x="1092" y="624"/>
                    </a:lnTo>
                    <a:lnTo>
                      <a:pt x="1095" y="621"/>
                    </a:lnTo>
                    <a:lnTo>
                      <a:pt x="1095" y="616"/>
                    </a:lnTo>
                    <a:lnTo>
                      <a:pt x="1095" y="614"/>
                    </a:lnTo>
                    <a:lnTo>
                      <a:pt x="1098" y="609"/>
                    </a:lnTo>
                    <a:lnTo>
                      <a:pt x="1098" y="607"/>
                    </a:lnTo>
                    <a:lnTo>
                      <a:pt x="1098" y="602"/>
                    </a:lnTo>
                    <a:lnTo>
                      <a:pt x="1098" y="600"/>
                    </a:lnTo>
                    <a:lnTo>
                      <a:pt x="1102" y="595"/>
                    </a:lnTo>
                    <a:lnTo>
                      <a:pt x="1102" y="593"/>
                    </a:lnTo>
                    <a:lnTo>
                      <a:pt x="1102" y="588"/>
                    </a:lnTo>
                    <a:lnTo>
                      <a:pt x="1105" y="585"/>
                    </a:lnTo>
                    <a:lnTo>
                      <a:pt x="1105" y="581"/>
                    </a:lnTo>
                    <a:lnTo>
                      <a:pt x="1105" y="578"/>
                    </a:lnTo>
                    <a:lnTo>
                      <a:pt x="1105" y="574"/>
                    </a:lnTo>
                    <a:lnTo>
                      <a:pt x="1108" y="569"/>
                    </a:lnTo>
                    <a:lnTo>
                      <a:pt x="1108" y="566"/>
                    </a:lnTo>
                    <a:lnTo>
                      <a:pt x="1108" y="562"/>
                    </a:lnTo>
                    <a:lnTo>
                      <a:pt x="1111" y="559"/>
                    </a:lnTo>
                    <a:lnTo>
                      <a:pt x="1111" y="555"/>
                    </a:lnTo>
                    <a:lnTo>
                      <a:pt x="1111" y="552"/>
                    </a:lnTo>
                    <a:lnTo>
                      <a:pt x="1111" y="547"/>
                    </a:lnTo>
                    <a:lnTo>
                      <a:pt x="1114" y="543"/>
                    </a:lnTo>
                    <a:lnTo>
                      <a:pt x="1114" y="540"/>
                    </a:lnTo>
                    <a:lnTo>
                      <a:pt x="1114" y="535"/>
                    </a:lnTo>
                    <a:lnTo>
                      <a:pt x="1117" y="533"/>
                    </a:lnTo>
                    <a:lnTo>
                      <a:pt x="1117" y="528"/>
                    </a:lnTo>
                    <a:lnTo>
                      <a:pt x="1117" y="524"/>
                    </a:lnTo>
                    <a:lnTo>
                      <a:pt x="1117" y="521"/>
                    </a:lnTo>
                    <a:lnTo>
                      <a:pt x="1121" y="516"/>
                    </a:lnTo>
                    <a:lnTo>
                      <a:pt x="1121" y="512"/>
                    </a:lnTo>
                    <a:lnTo>
                      <a:pt x="1121" y="509"/>
                    </a:lnTo>
                    <a:lnTo>
                      <a:pt x="1124" y="505"/>
                    </a:lnTo>
                    <a:lnTo>
                      <a:pt x="1124" y="500"/>
                    </a:lnTo>
                    <a:lnTo>
                      <a:pt x="1124" y="497"/>
                    </a:lnTo>
                    <a:lnTo>
                      <a:pt x="1127" y="493"/>
                    </a:lnTo>
                    <a:lnTo>
                      <a:pt x="1127" y="488"/>
                    </a:lnTo>
                    <a:lnTo>
                      <a:pt x="1127" y="485"/>
                    </a:lnTo>
                    <a:lnTo>
                      <a:pt x="1127" y="481"/>
                    </a:lnTo>
                    <a:lnTo>
                      <a:pt x="1130" y="476"/>
                    </a:lnTo>
                    <a:lnTo>
                      <a:pt x="1130" y="474"/>
                    </a:lnTo>
                    <a:lnTo>
                      <a:pt x="1130" y="469"/>
                    </a:lnTo>
                    <a:lnTo>
                      <a:pt x="1133" y="464"/>
                    </a:lnTo>
                    <a:lnTo>
                      <a:pt x="1133" y="462"/>
                    </a:lnTo>
                    <a:lnTo>
                      <a:pt x="1133" y="457"/>
                    </a:lnTo>
                    <a:lnTo>
                      <a:pt x="1133" y="452"/>
                    </a:lnTo>
                    <a:lnTo>
                      <a:pt x="1136" y="450"/>
                    </a:lnTo>
                    <a:lnTo>
                      <a:pt x="1136" y="445"/>
                    </a:lnTo>
                    <a:lnTo>
                      <a:pt x="1136" y="440"/>
                    </a:lnTo>
                    <a:lnTo>
                      <a:pt x="1139" y="438"/>
                    </a:lnTo>
                    <a:lnTo>
                      <a:pt x="1139" y="433"/>
                    </a:lnTo>
                    <a:lnTo>
                      <a:pt x="1139" y="428"/>
                    </a:lnTo>
                    <a:lnTo>
                      <a:pt x="1139" y="424"/>
                    </a:lnTo>
                    <a:lnTo>
                      <a:pt x="1143" y="421"/>
                    </a:lnTo>
                    <a:lnTo>
                      <a:pt x="1143" y="416"/>
                    </a:lnTo>
                    <a:lnTo>
                      <a:pt x="1143" y="412"/>
                    </a:lnTo>
                    <a:lnTo>
                      <a:pt x="1146" y="409"/>
                    </a:lnTo>
                    <a:lnTo>
                      <a:pt x="1146" y="405"/>
                    </a:lnTo>
                    <a:lnTo>
                      <a:pt x="1146" y="400"/>
                    </a:lnTo>
                    <a:lnTo>
                      <a:pt x="1146" y="395"/>
                    </a:lnTo>
                    <a:lnTo>
                      <a:pt x="1149" y="393"/>
                    </a:lnTo>
                    <a:lnTo>
                      <a:pt x="1149" y="388"/>
                    </a:lnTo>
                    <a:lnTo>
                      <a:pt x="1149" y="383"/>
                    </a:lnTo>
                    <a:lnTo>
                      <a:pt x="1152" y="381"/>
                    </a:lnTo>
                    <a:lnTo>
                      <a:pt x="1152" y="376"/>
                    </a:lnTo>
                    <a:lnTo>
                      <a:pt x="1152" y="371"/>
                    </a:lnTo>
                    <a:lnTo>
                      <a:pt x="1152" y="369"/>
                    </a:lnTo>
                    <a:lnTo>
                      <a:pt x="1155" y="364"/>
                    </a:lnTo>
                    <a:lnTo>
                      <a:pt x="1155" y="359"/>
                    </a:lnTo>
                    <a:lnTo>
                      <a:pt x="1155" y="355"/>
                    </a:lnTo>
                    <a:lnTo>
                      <a:pt x="1158" y="352"/>
                    </a:lnTo>
                    <a:lnTo>
                      <a:pt x="1158" y="347"/>
                    </a:lnTo>
                    <a:lnTo>
                      <a:pt x="1158" y="343"/>
                    </a:lnTo>
                    <a:lnTo>
                      <a:pt x="1158" y="340"/>
                    </a:lnTo>
                    <a:lnTo>
                      <a:pt x="1162" y="335"/>
                    </a:lnTo>
                    <a:lnTo>
                      <a:pt x="1162" y="331"/>
                    </a:lnTo>
                    <a:lnTo>
                      <a:pt x="1162" y="328"/>
                    </a:lnTo>
                    <a:lnTo>
                      <a:pt x="1165" y="324"/>
                    </a:lnTo>
                    <a:lnTo>
                      <a:pt x="1165" y="319"/>
                    </a:lnTo>
                    <a:lnTo>
                      <a:pt x="1165" y="316"/>
                    </a:lnTo>
                    <a:lnTo>
                      <a:pt x="1165" y="312"/>
                    </a:lnTo>
                    <a:lnTo>
                      <a:pt x="1168" y="307"/>
                    </a:lnTo>
                    <a:lnTo>
                      <a:pt x="1168" y="305"/>
                    </a:lnTo>
                    <a:lnTo>
                      <a:pt x="1168" y="300"/>
                    </a:lnTo>
                    <a:lnTo>
                      <a:pt x="1171" y="295"/>
                    </a:lnTo>
                    <a:lnTo>
                      <a:pt x="1171" y="293"/>
                    </a:lnTo>
                    <a:lnTo>
                      <a:pt x="1171" y="288"/>
                    </a:lnTo>
                    <a:lnTo>
                      <a:pt x="1174" y="285"/>
                    </a:lnTo>
                    <a:lnTo>
                      <a:pt x="1174" y="281"/>
                    </a:lnTo>
                    <a:lnTo>
                      <a:pt x="1174" y="276"/>
                    </a:lnTo>
                    <a:lnTo>
                      <a:pt x="1174" y="274"/>
                    </a:lnTo>
                    <a:lnTo>
                      <a:pt x="1177" y="269"/>
                    </a:lnTo>
                    <a:lnTo>
                      <a:pt x="1177" y="264"/>
                    </a:lnTo>
                    <a:lnTo>
                      <a:pt x="1177" y="262"/>
                    </a:lnTo>
                    <a:lnTo>
                      <a:pt x="1180" y="257"/>
                    </a:lnTo>
                    <a:lnTo>
                      <a:pt x="1180" y="255"/>
                    </a:lnTo>
                    <a:lnTo>
                      <a:pt x="1180" y="250"/>
                    </a:lnTo>
                    <a:lnTo>
                      <a:pt x="1180" y="247"/>
                    </a:lnTo>
                    <a:lnTo>
                      <a:pt x="1184" y="243"/>
                    </a:lnTo>
                    <a:lnTo>
                      <a:pt x="1184" y="238"/>
                    </a:lnTo>
                    <a:lnTo>
                      <a:pt x="1184" y="235"/>
                    </a:lnTo>
                    <a:lnTo>
                      <a:pt x="1187" y="231"/>
                    </a:lnTo>
                    <a:lnTo>
                      <a:pt x="1187" y="228"/>
                    </a:lnTo>
                    <a:lnTo>
                      <a:pt x="1187" y="224"/>
                    </a:lnTo>
                    <a:lnTo>
                      <a:pt x="1187" y="221"/>
                    </a:lnTo>
                    <a:lnTo>
                      <a:pt x="1190" y="216"/>
                    </a:lnTo>
                    <a:lnTo>
                      <a:pt x="1190" y="214"/>
                    </a:lnTo>
                    <a:lnTo>
                      <a:pt x="1190" y="209"/>
                    </a:lnTo>
                    <a:lnTo>
                      <a:pt x="1193" y="207"/>
                    </a:lnTo>
                    <a:lnTo>
                      <a:pt x="1193" y="202"/>
                    </a:lnTo>
                    <a:lnTo>
                      <a:pt x="1193" y="200"/>
                    </a:lnTo>
                    <a:lnTo>
                      <a:pt x="1193" y="195"/>
                    </a:lnTo>
                    <a:lnTo>
                      <a:pt x="1196" y="193"/>
                    </a:lnTo>
                    <a:lnTo>
                      <a:pt x="1196" y="188"/>
                    </a:lnTo>
                    <a:lnTo>
                      <a:pt x="1196" y="185"/>
                    </a:lnTo>
                    <a:lnTo>
                      <a:pt x="1199" y="183"/>
                    </a:lnTo>
                    <a:lnTo>
                      <a:pt x="1199" y="178"/>
                    </a:lnTo>
                    <a:lnTo>
                      <a:pt x="1199" y="176"/>
                    </a:lnTo>
                    <a:lnTo>
                      <a:pt x="1199" y="171"/>
                    </a:lnTo>
                    <a:lnTo>
                      <a:pt x="1203" y="169"/>
                    </a:lnTo>
                    <a:lnTo>
                      <a:pt x="1203" y="166"/>
                    </a:lnTo>
                    <a:lnTo>
                      <a:pt x="1203" y="162"/>
                    </a:lnTo>
                    <a:lnTo>
                      <a:pt x="1206" y="159"/>
                    </a:lnTo>
                    <a:lnTo>
                      <a:pt x="1206" y="155"/>
                    </a:lnTo>
                    <a:lnTo>
                      <a:pt x="1206" y="152"/>
                    </a:lnTo>
                    <a:lnTo>
                      <a:pt x="1206" y="150"/>
                    </a:lnTo>
                    <a:lnTo>
                      <a:pt x="1209" y="145"/>
                    </a:lnTo>
                    <a:lnTo>
                      <a:pt x="1209" y="143"/>
                    </a:lnTo>
                    <a:lnTo>
                      <a:pt x="1209" y="140"/>
                    </a:lnTo>
                    <a:lnTo>
                      <a:pt x="1212" y="138"/>
                    </a:lnTo>
                    <a:lnTo>
                      <a:pt x="1212" y="133"/>
                    </a:lnTo>
                    <a:lnTo>
                      <a:pt x="1212" y="131"/>
                    </a:lnTo>
                    <a:lnTo>
                      <a:pt x="1215" y="128"/>
                    </a:lnTo>
                    <a:lnTo>
                      <a:pt x="1215" y="126"/>
                    </a:lnTo>
                    <a:lnTo>
                      <a:pt x="1215" y="121"/>
                    </a:lnTo>
                    <a:lnTo>
                      <a:pt x="1215" y="119"/>
                    </a:lnTo>
                    <a:lnTo>
                      <a:pt x="1218" y="116"/>
                    </a:lnTo>
                    <a:lnTo>
                      <a:pt x="1218" y="114"/>
                    </a:lnTo>
                    <a:lnTo>
                      <a:pt x="1218" y="112"/>
                    </a:lnTo>
                    <a:lnTo>
                      <a:pt x="1222" y="107"/>
                    </a:lnTo>
                    <a:lnTo>
                      <a:pt x="1222" y="105"/>
                    </a:lnTo>
                    <a:lnTo>
                      <a:pt x="1222" y="102"/>
                    </a:lnTo>
                    <a:lnTo>
                      <a:pt x="1222" y="100"/>
                    </a:lnTo>
                    <a:lnTo>
                      <a:pt x="1225" y="97"/>
                    </a:lnTo>
                    <a:lnTo>
                      <a:pt x="1225" y="95"/>
                    </a:lnTo>
                    <a:lnTo>
                      <a:pt x="1225" y="93"/>
                    </a:lnTo>
                    <a:lnTo>
                      <a:pt x="1228" y="90"/>
                    </a:lnTo>
                    <a:lnTo>
                      <a:pt x="1228" y="88"/>
                    </a:lnTo>
                    <a:lnTo>
                      <a:pt x="1228" y="86"/>
                    </a:lnTo>
                    <a:lnTo>
                      <a:pt x="1228" y="81"/>
                    </a:lnTo>
                    <a:lnTo>
                      <a:pt x="1231" y="78"/>
                    </a:lnTo>
                    <a:lnTo>
                      <a:pt x="1231" y="76"/>
                    </a:lnTo>
                    <a:lnTo>
                      <a:pt x="1231" y="74"/>
                    </a:lnTo>
                    <a:lnTo>
                      <a:pt x="1234" y="71"/>
                    </a:lnTo>
                    <a:lnTo>
                      <a:pt x="1234" y="69"/>
                    </a:lnTo>
                    <a:lnTo>
                      <a:pt x="1234" y="66"/>
                    </a:lnTo>
                    <a:lnTo>
                      <a:pt x="1237" y="64"/>
                    </a:lnTo>
                    <a:lnTo>
                      <a:pt x="1237" y="62"/>
                    </a:lnTo>
                    <a:lnTo>
                      <a:pt x="1237" y="59"/>
                    </a:lnTo>
                    <a:lnTo>
                      <a:pt x="1240" y="57"/>
                    </a:lnTo>
                    <a:lnTo>
                      <a:pt x="1240" y="55"/>
                    </a:lnTo>
                    <a:lnTo>
                      <a:pt x="1240" y="52"/>
                    </a:lnTo>
                    <a:lnTo>
                      <a:pt x="1244" y="50"/>
                    </a:lnTo>
                    <a:lnTo>
                      <a:pt x="1244" y="47"/>
                    </a:lnTo>
                    <a:lnTo>
                      <a:pt x="1244" y="45"/>
                    </a:lnTo>
                    <a:lnTo>
                      <a:pt x="1247" y="43"/>
                    </a:lnTo>
                    <a:lnTo>
                      <a:pt x="1247" y="40"/>
                    </a:lnTo>
                    <a:lnTo>
                      <a:pt x="1247" y="38"/>
                    </a:lnTo>
                    <a:lnTo>
                      <a:pt x="1250" y="36"/>
                    </a:lnTo>
                    <a:lnTo>
                      <a:pt x="1250" y="33"/>
                    </a:lnTo>
                    <a:lnTo>
                      <a:pt x="1253" y="31"/>
                    </a:lnTo>
                    <a:lnTo>
                      <a:pt x="1253" y="28"/>
                    </a:lnTo>
                    <a:lnTo>
                      <a:pt x="1256" y="26"/>
                    </a:lnTo>
                    <a:lnTo>
                      <a:pt x="1256" y="24"/>
                    </a:lnTo>
                    <a:lnTo>
                      <a:pt x="1259" y="21"/>
                    </a:lnTo>
                    <a:lnTo>
                      <a:pt x="1259" y="19"/>
                    </a:lnTo>
                    <a:lnTo>
                      <a:pt x="1263" y="16"/>
                    </a:lnTo>
                    <a:lnTo>
                      <a:pt x="1266" y="14"/>
                    </a:lnTo>
                    <a:lnTo>
                      <a:pt x="1266" y="12"/>
                    </a:lnTo>
                    <a:lnTo>
                      <a:pt x="1269" y="9"/>
                    </a:lnTo>
                    <a:lnTo>
                      <a:pt x="1272" y="7"/>
                    </a:lnTo>
                    <a:lnTo>
                      <a:pt x="1275" y="5"/>
                    </a:lnTo>
                    <a:lnTo>
                      <a:pt x="1278" y="2"/>
                    </a:lnTo>
                    <a:lnTo>
                      <a:pt x="1281" y="0"/>
                    </a:lnTo>
                    <a:lnTo>
                      <a:pt x="1285" y="0"/>
                    </a:lnTo>
                    <a:lnTo>
                      <a:pt x="1288" y="0"/>
                    </a:lnTo>
                    <a:lnTo>
                      <a:pt x="1291" y="0"/>
                    </a:lnTo>
                    <a:lnTo>
                      <a:pt x="1294" y="2"/>
                    </a:lnTo>
                    <a:lnTo>
                      <a:pt x="1297" y="2"/>
                    </a:lnTo>
                    <a:lnTo>
                      <a:pt x="1300" y="5"/>
                    </a:lnTo>
                    <a:lnTo>
                      <a:pt x="1304" y="7"/>
                    </a:lnTo>
                    <a:lnTo>
                      <a:pt x="1307" y="9"/>
                    </a:lnTo>
                    <a:lnTo>
                      <a:pt x="1310" y="12"/>
                    </a:lnTo>
                    <a:lnTo>
                      <a:pt x="1313" y="14"/>
                    </a:lnTo>
                    <a:lnTo>
                      <a:pt x="1316" y="16"/>
                    </a:lnTo>
                    <a:lnTo>
                      <a:pt x="1316" y="19"/>
                    </a:lnTo>
                    <a:lnTo>
                      <a:pt x="1319" y="21"/>
                    </a:lnTo>
                    <a:lnTo>
                      <a:pt x="1319" y="24"/>
                    </a:lnTo>
                    <a:lnTo>
                      <a:pt x="1322" y="26"/>
                    </a:lnTo>
                    <a:lnTo>
                      <a:pt x="1322" y="28"/>
                    </a:lnTo>
                    <a:lnTo>
                      <a:pt x="1322" y="31"/>
                    </a:lnTo>
                    <a:lnTo>
                      <a:pt x="1326" y="33"/>
                    </a:lnTo>
                    <a:lnTo>
                      <a:pt x="1326" y="36"/>
                    </a:lnTo>
                    <a:lnTo>
                      <a:pt x="1329" y="38"/>
                    </a:lnTo>
                    <a:lnTo>
                      <a:pt x="1329" y="40"/>
                    </a:lnTo>
                    <a:lnTo>
                      <a:pt x="1329" y="43"/>
                    </a:lnTo>
                    <a:lnTo>
                      <a:pt x="1332" y="45"/>
                    </a:lnTo>
                    <a:lnTo>
                      <a:pt x="1332" y="47"/>
                    </a:lnTo>
                    <a:lnTo>
                      <a:pt x="1335" y="50"/>
                    </a:lnTo>
                    <a:lnTo>
                      <a:pt x="1335" y="52"/>
                    </a:lnTo>
                    <a:lnTo>
                      <a:pt x="1335" y="55"/>
                    </a:lnTo>
                    <a:lnTo>
                      <a:pt x="1335" y="57"/>
                    </a:lnTo>
                    <a:lnTo>
                      <a:pt x="1338" y="59"/>
                    </a:lnTo>
                    <a:lnTo>
                      <a:pt x="1338" y="62"/>
                    </a:lnTo>
                    <a:lnTo>
                      <a:pt x="1341" y="64"/>
                    </a:lnTo>
                    <a:lnTo>
                      <a:pt x="1341" y="66"/>
                    </a:lnTo>
                    <a:lnTo>
                      <a:pt x="1341" y="69"/>
                    </a:lnTo>
                    <a:lnTo>
                      <a:pt x="1341" y="71"/>
                    </a:lnTo>
                    <a:lnTo>
                      <a:pt x="1345" y="74"/>
                    </a:lnTo>
                    <a:lnTo>
                      <a:pt x="1345" y="76"/>
                    </a:lnTo>
                    <a:lnTo>
                      <a:pt x="1345" y="78"/>
                    </a:lnTo>
                    <a:lnTo>
                      <a:pt x="1348" y="81"/>
                    </a:lnTo>
                    <a:lnTo>
                      <a:pt x="1348" y="83"/>
                    </a:lnTo>
                    <a:lnTo>
                      <a:pt x="1348" y="86"/>
                    </a:lnTo>
                    <a:lnTo>
                      <a:pt x="1351" y="88"/>
                    </a:lnTo>
                    <a:lnTo>
                      <a:pt x="1351" y="90"/>
                    </a:lnTo>
                    <a:lnTo>
                      <a:pt x="1351" y="93"/>
                    </a:lnTo>
                    <a:lnTo>
                      <a:pt x="1351" y="95"/>
                    </a:lnTo>
                    <a:lnTo>
                      <a:pt x="1354" y="100"/>
                    </a:lnTo>
                    <a:lnTo>
                      <a:pt x="1354" y="102"/>
                    </a:lnTo>
                    <a:lnTo>
                      <a:pt x="1354" y="105"/>
                    </a:lnTo>
                    <a:lnTo>
                      <a:pt x="1357" y="107"/>
                    </a:lnTo>
                    <a:lnTo>
                      <a:pt x="1357" y="109"/>
                    </a:lnTo>
                    <a:lnTo>
                      <a:pt x="1357" y="112"/>
                    </a:lnTo>
                    <a:lnTo>
                      <a:pt x="1357" y="114"/>
                    </a:lnTo>
                    <a:lnTo>
                      <a:pt x="1360" y="119"/>
                    </a:lnTo>
                    <a:lnTo>
                      <a:pt x="1360" y="121"/>
                    </a:lnTo>
                    <a:lnTo>
                      <a:pt x="1360" y="124"/>
                    </a:lnTo>
                    <a:lnTo>
                      <a:pt x="1364" y="126"/>
                    </a:lnTo>
                    <a:lnTo>
                      <a:pt x="1364" y="131"/>
                    </a:lnTo>
                    <a:lnTo>
                      <a:pt x="1364" y="133"/>
                    </a:lnTo>
                    <a:lnTo>
                      <a:pt x="1364" y="136"/>
                    </a:lnTo>
                    <a:lnTo>
                      <a:pt x="1367" y="138"/>
                    </a:lnTo>
                    <a:lnTo>
                      <a:pt x="1367" y="143"/>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cs typeface="Times New Roman" pitchFamily="18" charset="0"/>
                </a:endParaRPr>
              </a:p>
            </p:txBody>
          </p:sp>
          <p:sp>
            <p:nvSpPr>
              <p:cNvPr id="6182" name="Line 35"/>
              <p:cNvSpPr>
                <a:spLocks noChangeShapeType="1"/>
              </p:cNvSpPr>
              <p:nvPr/>
            </p:nvSpPr>
            <p:spPr bwMode="auto">
              <a:xfrm flipV="1">
                <a:off x="3188" y="1248"/>
                <a:ext cx="0" cy="1056"/>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83" name="Text Box 36"/>
              <p:cNvSpPr txBox="1">
                <a:spLocks noChangeArrowheads="1"/>
              </p:cNvSpPr>
              <p:nvPr/>
            </p:nvSpPr>
            <p:spPr bwMode="auto">
              <a:xfrm>
                <a:off x="2966" y="173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cs typeface="Times New Roman" pitchFamily="18" charset="0"/>
                  </a:rPr>
                  <a:t>0</a:t>
                </a:r>
              </a:p>
            </p:txBody>
          </p:sp>
          <p:sp>
            <p:nvSpPr>
              <p:cNvPr id="6184" name="Text Box 37"/>
              <p:cNvSpPr txBox="1">
                <a:spLocks noChangeArrowheads="1"/>
              </p:cNvSpPr>
              <p:nvPr/>
            </p:nvSpPr>
            <p:spPr bwMode="auto">
              <a:xfrm>
                <a:off x="2966" y="130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Times New Roman" pitchFamily="18" charset="0"/>
                    <a:cs typeface="Times New Roman" pitchFamily="18" charset="0"/>
                  </a:rPr>
                  <a:t>8</a:t>
                </a:r>
              </a:p>
            </p:txBody>
          </p:sp>
        </p:grpSp>
        <p:sp>
          <p:nvSpPr>
            <p:cNvPr id="6179" name="Text Box 38"/>
            <p:cNvSpPr txBox="1">
              <a:spLocks noChangeArrowheads="1"/>
            </p:cNvSpPr>
            <p:nvPr/>
          </p:nvSpPr>
          <p:spPr bwMode="auto">
            <a:xfrm>
              <a:off x="5390" y="140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latin typeface="Times New Roman" pitchFamily="18" charset="0"/>
                  <a:cs typeface="Times New Roman" pitchFamily="18" charset="0"/>
                </a:rPr>
                <a:t>t</a:t>
              </a:r>
            </a:p>
          </p:txBody>
        </p:sp>
      </p:grpSp>
      <p:sp>
        <p:nvSpPr>
          <p:cNvPr id="113705" name="Text Box 41"/>
          <p:cNvSpPr txBox="1">
            <a:spLocks noChangeArrowheads="1"/>
          </p:cNvSpPr>
          <p:nvPr/>
        </p:nvSpPr>
        <p:spPr bwMode="auto">
          <a:xfrm>
            <a:off x="5788025" y="515778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4</a:t>
            </a:r>
          </a:p>
        </p:txBody>
      </p:sp>
      <p:grpSp>
        <p:nvGrpSpPr>
          <p:cNvPr id="7" name="Group 42"/>
          <p:cNvGrpSpPr>
            <a:grpSpLocks/>
          </p:cNvGrpSpPr>
          <p:nvPr/>
        </p:nvGrpSpPr>
        <p:grpSpPr bwMode="auto">
          <a:xfrm>
            <a:off x="5838825" y="4508500"/>
            <a:ext cx="2919413" cy="1968500"/>
            <a:chOff x="3802" y="2231"/>
            <a:chExt cx="1839" cy="1240"/>
          </a:xfrm>
        </p:grpSpPr>
        <p:graphicFrame>
          <p:nvGraphicFramePr>
            <p:cNvPr id="6147" name="Object 3"/>
            <p:cNvGraphicFramePr>
              <a:graphicFrameLocks noChangeAspect="1"/>
            </p:cNvGraphicFramePr>
            <p:nvPr/>
          </p:nvGraphicFramePr>
          <p:xfrm>
            <a:off x="4024" y="2231"/>
            <a:ext cx="239" cy="289"/>
          </p:xfrm>
          <a:graphic>
            <a:graphicData uri="http://schemas.openxmlformats.org/presentationml/2006/ole">
              <mc:AlternateContent xmlns:mc="http://schemas.openxmlformats.org/markup-compatibility/2006">
                <mc:Choice xmlns:v="urn:schemas-microsoft-com:vml" Requires="v">
                  <p:oleObj spid="_x0000_s6251" name="Equation" r:id="rId5" imgW="190440" imgH="228600" progId="Equation.DSMT4">
                    <p:embed/>
                  </p:oleObj>
                </mc:Choice>
                <mc:Fallback>
                  <p:oleObj name="Equation" r:id="rId5" imgW="190440" imgH="228600" progId="Equation.DSMT4">
                    <p:embed/>
                    <p:pic>
                      <p:nvPicPr>
                        <p:cNvPr id="0"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4" y="2231"/>
                          <a:ext cx="239" cy="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4" name="Line 44"/>
            <p:cNvSpPr>
              <a:spLocks noChangeShapeType="1"/>
            </p:cNvSpPr>
            <p:nvPr/>
          </p:nvSpPr>
          <p:spPr bwMode="auto">
            <a:xfrm>
              <a:off x="4004" y="3001"/>
              <a:ext cx="158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75" name="Line 45"/>
            <p:cNvSpPr>
              <a:spLocks noChangeShapeType="1"/>
            </p:cNvSpPr>
            <p:nvPr/>
          </p:nvSpPr>
          <p:spPr bwMode="auto">
            <a:xfrm flipV="1">
              <a:off x="4004" y="2415"/>
              <a:ext cx="0" cy="1056"/>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76" name="Text Box 46"/>
            <p:cNvSpPr txBox="1">
              <a:spLocks noChangeArrowheads="1"/>
            </p:cNvSpPr>
            <p:nvPr/>
          </p:nvSpPr>
          <p:spPr bwMode="auto">
            <a:xfrm>
              <a:off x="3802" y="2873"/>
              <a:ext cx="21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latin typeface="Times New Roman" pitchFamily="18" charset="0"/>
                  <a:cs typeface="Times New Roman" pitchFamily="18" charset="0"/>
                </a:rPr>
                <a:t>0</a:t>
              </a:r>
            </a:p>
          </p:txBody>
        </p:sp>
        <p:sp>
          <p:nvSpPr>
            <p:cNvPr id="6177" name="Text Box 47"/>
            <p:cNvSpPr txBox="1">
              <a:spLocks noChangeArrowheads="1"/>
            </p:cNvSpPr>
            <p:nvPr/>
          </p:nvSpPr>
          <p:spPr bwMode="auto">
            <a:xfrm>
              <a:off x="5472" y="3017"/>
              <a:ext cx="1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latin typeface="Times New Roman" pitchFamily="18" charset="0"/>
                  <a:cs typeface="Times New Roman" pitchFamily="18" charset="0"/>
                </a:rPr>
                <a:t>t</a:t>
              </a:r>
            </a:p>
          </p:txBody>
        </p:sp>
      </p:grpSp>
      <p:sp>
        <p:nvSpPr>
          <p:cNvPr id="113712" name="Line 48"/>
          <p:cNvSpPr>
            <a:spLocks noChangeAspect="1" noChangeShapeType="1"/>
          </p:cNvSpPr>
          <p:nvPr/>
        </p:nvSpPr>
        <p:spPr bwMode="auto">
          <a:xfrm>
            <a:off x="6261100" y="5391150"/>
            <a:ext cx="274638" cy="158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713" name="Line 49"/>
          <p:cNvSpPr>
            <a:spLocks noChangeShapeType="1"/>
          </p:cNvSpPr>
          <p:nvPr/>
        </p:nvSpPr>
        <p:spPr bwMode="auto">
          <a:xfrm flipV="1">
            <a:off x="8077200" y="5391150"/>
            <a:ext cx="209550" cy="158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714" name="Text Box 50"/>
          <p:cNvSpPr txBox="1">
            <a:spLocks noChangeArrowheads="1"/>
          </p:cNvSpPr>
          <p:nvPr/>
        </p:nvSpPr>
        <p:spPr bwMode="auto">
          <a:xfrm>
            <a:off x="7500938" y="4484688"/>
            <a:ext cx="49212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截止</a:t>
            </a:r>
          </a:p>
        </p:txBody>
      </p:sp>
      <p:sp>
        <p:nvSpPr>
          <p:cNvPr id="113715" name="Text Box 51"/>
          <p:cNvSpPr txBox="1">
            <a:spLocks noChangeArrowheads="1"/>
          </p:cNvSpPr>
          <p:nvPr/>
        </p:nvSpPr>
        <p:spPr bwMode="auto">
          <a:xfrm>
            <a:off x="6621463" y="4468813"/>
            <a:ext cx="49212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截止</a:t>
            </a:r>
          </a:p>
        </p:txBody>
      </p:sp>
      <p:sp>
        <p:nvSpPr>
          <p:cNvPr id="113716" name="Text Box 52"/>
          <p:cNvSpPr txBox="1">
            <a:spLocks noChangeArrowheads="1"/>
          </p:cNvSpPr>
          <p:nvPr/>
        </p:nvSpPr>
        <p:spPr bwMode="auto">
          <a:xfrm>
            <a:off x="7056438" y="3830638"/>
            <a:ext cx="49212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导通</a:t>
            </a:r>
          </a:p>
        </p:txBody>
      </p:sp>
      <p:sp>
        <p:nvSpPr>
          <p:cNvPr id="113717" name="Text Box 53"/>
          <p:cNvSpPr txBox="1">
            <a:spLocks noChangeArrowheads="1"/>
          </p:cNvSpPr>
          <p:nvPr/>
        </p:nvSpPr>
        <p:spPr bwMode="auto">
          <a:xfrm>
            <a:off x="6140450" y="3857625"/>
            <a:ext cx="4921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导通</a:t>
            </a:r>
          </a:p>
        </p:txBody>
      </p:sp>
      <p:sp>
        <p:nvSpPr>
          <p:cNvPr id="113718" name="Rectangle 54"/>
          <p:cNvSpPr>
            <a:spLocks noChangeArrowheads="1"/>
          </p:cNvSpPr>
          <p:nvPr/>
        </p:nvSpPr>
        <p:spPr bwMode="auto">
          <a:xfrm>
            <a:off x="730250" y="5210175"/>
            <a:ext cx="45926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kumimoji="1" lang="en-US" altLang="zh-CN" sz="2400" b="1" dirty="0">
                <a:solidFill>
                  <a:schemeClr val="tx2"/>
                </a:solidFill>
                <a:latin typeface="Times New Roman" pitchFamily="18" charset="0"/>
                <a:cs typeface="Times New Roman" pitchFamily="18" charset="0"/>
              </a:rPr>
              <a:t>    </a:t>
            </a:r>
            <a:r>
              <a:rPr kumimoji="1" lang="zh-CN" altLang="en-US" sz="2400" b="1" dirty="0">
                <a:solidFill>
                  <a:schemeClr val="tx2"/>
                </a:solidFill>
                <a:latin typeface="Times New Roman" pitchFamily="18" charset="0"/>
                <a:cs typeface="Times New Roman" pitchFamily="18" charset="0"/>
              </a:rPr>
              <a:t>如果考虑二极管导通电压，则此时输出电压应为</a:t>
            </a:r>
            <a:r>
              <a:rPr kumimoji="1" lang="en-US" altLang="zh-CN" sz="2400" b="1" dirty="0">
                <a:solidFill>
                  <a:schemeClr val="tx2"/>
                </a:solidFill>
                <a:latin typeface="Times New Roman" pitchFamily="18" charset="0"/>
                <a:cs typeface="Times New Roman" pitchFamily="18" charset="0"/>
              </a:rPr>
              <a:t>4.7V</a:t>
            </a:r>
            <a:r>
              <a:rPr kumimoji="1" lang="zh-CN" altLang="en-US" sz="2400" b="1" dirty="0">
                <a:solidFill>
                  <a:schemeClr val="tx2"/>
                </a:solidFill>
                <a:latin typeface="Times New Roman" pitchFamily="18" charset="0"/>
                <a:cs typeface="Times New Roman" pitchFamily="18" charset="0"/>
              </a:rPr>
              <a:t>。</a:t>
            </a:r>
          </a:p>
        </p:txBody>
      </p:sp>
      <p:pic>
        <p:nvPicPr>
          <p:cNvPr id="113719" name="Picture 55"/>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t="21523"/>
          <a:stretch>
            <a:fillRect/>
          </a:stretch>
        </p:blipFill>
        <p:spPr bwMode="auto">
          <a:xfrm>
            <a:off x="6159500" y="3079750"/>
            <a:ext cx="22161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20" name="Picture 56"/>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t="21523"/>
          <a:stretch>
            <a:fillRect/>
          </a:stretch>
        </p:blipFill>
        <p:spPr bwMode="auto">
          <a:xfrm>
            <a:off x="6153150" y="5383213"/>
            <a:ext cx="22161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7"/>
          <p:cNvGrpSpPr>
            <a:grpSpLocks/>
          </p:cNvGrpSpPr>
          <p:nvPr/>
        </p:nvGrpSpPr>
        <p:grpSpPr bwMode="auto">
          <a:xfrm>
            <a:off x="6262688" y="3000375"/>
            <a:ext cx="1817687" cy="2727325"/>
            <a:chOff x="4005" y="1068"/>
            <a:chExt cx="1145" cy="1668"/>
          </a:xfrm>
        </p:grpSpPr>
        <p:sp>
          <p:nvSpPr>
            <p:cNvPr id="6169" name="Line 58"/>
            <p:cNvSpPr>
              <a:spLocks noChangeShapeType="1"/>
            </p:cNvSpPr>
            <p:nvPr/>
          </p:nvSpPr>
          <p:spPr bwMode="auto">
            <a:xfrm flipH="1">
              <a:off x="4173" y="1068"/>
              <a:ext cx="3" cy="1668"/>
            </a:xfrm>
            <a:prstGeom prst="line">
              <a:avLst/>
            </a:prstGeom>
            <a:noFill/>
            <a:ln w="127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70" name="Line 59"/>
            <p:cNvSpPr>
              <a:spLocks noChangeShapeType="1"/>
            </p:cNvSpPr>
            <p:nvPr/>
          </p:nvSpPr>
          <p:spPr bwMode="auto">
            <a:xfrm flipH="1">
              <a:off x="4575" y="1068"/>
              <a:ext cx="3" cy="1668"/>
            </a:xfrm>
            <a:prstGeom prst="line">
              <a:avLst/>
            </a:prstGeom>
            <a:noFill/>
            <a:ln w="127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71" name="Line 60"/>
            <p:cNvSpPr>
              <a:spLocks noChangeShapeType="1"/>
            </p:cNvSpPr>
            <p:nvPr/>
          </p:nvSpPr>
          <p:spPr bwMode="auto">
            <a:xfrm flipH="1">
              <a:off x="4749" y="1068"/>
              <a:ext cx="3" cy="1668"/>
            </a:xfrm>
            <a:prstGeom prst="line">
              <a:avLst/>
            </a:prstGeom>
            <a:noFill/>
            <a:ln w="127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72" name="Line 61"/>
            <p:cNvSpPr>
              <a:spLocks noChangeShapeType="1"/>
            </p:cNvSpPr>
            <p:nvPr/>
          </p:nvSpPr>
          <p:spPr bwMode="auto">
            <a:xfrm flipH="1">
              <a:off x="5147" y="1068"/>
              <a:ext cx="3" cy="1668"/>
            </a:xfrm>
            <a:prstGeom prst="line">
              <a:avLst/>
            </a:prstGeom>
            <a:noFill/>
            <a:ln w="127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73" name="Line 62"/>
            <p:cNvSpPr>
              <a:spLocks noChangeShapeType="1"/>
            </p:cNvSpPr>
            <p:nvPr/>
          </p:nvSpPr>
          <p:spPr bwMode="auto">
            <a:xfrm flipH="1">
              <a:off x="4005" y="1068"/>
              <a:ext cx="3" cy="1668"/>
            </a:xfrm>
            <a:prstGeom prst="line">
              <a:avLst/>
            </a:prstGeom>
            <a:noFill/>
            <a:ln w="12700">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13727" name="Line 63"/>
          <p:cNvSpPr>
            <a:spLocks noChangeAspect="1" noChangeShapeType="1"/>
          </p:cNvSpPr>
          <p:nvPr/>
        </p:nvSpPr>
        <p:spPr bwMode="auto">
          <a:xfrm>
            <a:off x="7161213" y="5391150"/>
            <a:ext cx="274637" cy="1588"/>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3703" name="Text Box 39"/>
          <p:cNvSpPr txBox="1">
            <a:spLocks noChangeArrowheads="1"/>
          </p:cNvSpPr>
          <p:nvPr/>
        </p:nvSpPr>
        <p:spPr bwMode="auto">
          <a:xfrm>
            <a:off x="624364" y="2872672"/>
            <a:ext cx="4881562"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dirty="0">
                <a:solidFill>
                  <a:schemeClr val="tx2"/>
                </a:solidFill>
                <a:latin typeface="Times New Roman" pitchFamily="18" charset="0"/>
                <a:cs typeface="Times New Roman" pitchFamily="18" charset="0"/>
              </a:rPr>
              <a:t>当输入电压小于电池电压时，二极管两端电压处于反向偏置，截止，没有电流流过，所以输出电压跟随输入电压变化。</a:t>
            </a:r>
          </a:p>
        </p:txBody>
      </p:sp>
      <p:sp>
        <p:nvSpPr>
          <p:cNvPr id="113704" name="Text Box 40"/>
          <p:cNvSpPr txBox="1">
            <a:spLocks noChangeArrowheads="1"/>
          </p:cNvSpPr>
          <p:nvPr/>
        </p:nvSpPr>
        <p:spPr bwMode="auto">
          <a:xfrm>
            <a:off x="692618" y="2928218"/>
            <a:ext cx="4752975" cy="2012950"/>
          </a:xfrm>
          <a:prstGeom prst="rect">
            <a:avLst/>
          </a:prstGeom>
          <a:solidFill>
            <a:schemeClr val="bg1"/>
          </a:solid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dirty="0">
                <a:solidFill>
                  <a:schemeClr val="tx2"/>
                </a:solidFill>
                <a:latin typeface="Times New Roman" pitchFamily="18" charset="0"/>
                <a:cs typeface="Times New Roman" pitchFamily="18" charset="0"/>
              </a:rPr>
              <a:t>当输入电压大于电池电压时，二极管两端电压处于正向偏置，导通，二极管两端电压为</a:t>
            </a:r>
            <a:r>
              <a:rPr kumimoji="1" lang="en-US" altLang="zh-CN" sz="2400" b="1" dirty="0">
                <a:solidFill>
                  <a:schemeClr val="tx2"/>
                </a:solidFill>
                <a:latin typeface="Times New Roman" pitchFamily="18" charset="0"/>
                <a:cs typeface="Times New Roman" pitchFamily="18" charset="0"/>
              </a:rPr>
              <a:t>0</a:t>
            </a:r>
            <a:r>
              <a:rPr kumimoji="1" lang="zh-CN" altLang="en-US" sz="2400" b="1" dirty="0">
                <a:solidFill>
                  <a:schemeClr val="tx2"/>
                </a:solidFill>
                <a:latin typeface="Times New Roman" pitchFamily="18" charset="0"/>
                <a:cs typeface="Times New Roman" pitchFamily="18" charset="0"/>
              </a:rPr>
              <a:t>，所以输出电压与电池电压相同，为</a:t>
            </a:r>
            <a:r>
              <a:rPr kumimoji="1" lang="en-US" altLang="zh-CN" sz="2400" b="1" dirty="0">
                <a:solidFill>
                  <a:schemeClr val="tx2"/>
                </a:solidFill>
                <a:latin typeface="Times New Roman" pitchFamily="18" charset="0"/>
                <a:cs typeface="Times New Roman" pitchFamily="18" charset="0"/>
              </a:rPr>
              <a:t>4V</a:t>
            </a:r>
            <a:r>
              <a:rPr kumimoji="1" lang="zh-CN" altLang="en-US" sz="2400" b="1" dirty="0">
                <a:solidFill>
                  <a:schemeClr val="tx2"/>
                </a:solidFill>
                <a:latin typeface="Times New Roman" pitchFamily="18" charset="0"/>
                <a:cs typeface="Times New Roman"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iterate type="lt">
                                    <p:tmAbs val="75"/>
                                  </p:iterate>
                                  <p:childTnLst>
                                    <p:set>
                                      <p:cBhvr>
                                        <p:cTn id="12" dur="1" fill="hold">
                                          <p:stCondLst>
                                            <p:cond delay="74"/>
                                          </p:stCondLst>
                                        </p:cTn>
                                        <p:tgtEl>
                                          <p:spTgt spid="113692"/>
                                        </p:tgtEl>
                                        <p:attrNameLst>
                                          <p:attrName>style.visibility</p:attrName>
                                        </p:attrNameLst>
                                      </p:cBhvr>
                                      <p:to>
                                        <p:strVal val="visible"/>
                                      </p:to>
                                    </p:set>
                                  </p:childTnLst>
                                </p:cTn>
                              </p:par>
                            </p:childTnLst>
                          </p:cTn>
                        </p:par>
                        <p:par>
                          <p:cTn id="13" fill="hold" nodeType="afterGroup">
                            <p:stCondLst>
                              <p:cond delay="750"/>
                            </p:stCondLst>
                            <p:childTnLst>
                              <p:par>
                                <p:cTn id="14" presetID="1" presetClass="entr" presetSubtype="0" fill="hold" nodeType="afterEffect">
                                  <p:stCondLst>
                                    <p:cond delay="0"/>
                                  </p:stCondLst>
                                  <p:childTnLst>
                                    <p:set>
                                      <p:cBhvr>
                                        <p:cTn id="15" dur="1" fill="hold">
                                          <p:stCondLst>
                                            <p:cond delay="499"/>
                                          </p:stCondLst>
                                        </p:cTn>
                                        <p:tgtEl>
                                          <p:spTgt spid="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13694"/>
                                        </p:tgtEl>
                                        <p:attrNameLst>
                                          <p:attrName>style.visibility</p:attrName>
                                        </p:attrNameLst>
                                      </p:cBhvr>
                                      <p:to>
                                        <p:strVal val="visible"/>
                                      </p:to>
                                    </p:set>
                                    <p:animEffect transition="in" filter="wipe(left)">
                                      <p:cBhvr>
                                        <p:cTn id="20" dur="500"/>
                                        <p:tgtEl>
                                          <p:spTgt spid="11369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iterate type="lt">
                                    <p:tmAbs val="75"/>
                                  </p:iterate>
                                  <p:childTnLst>
                                    <p:set>
                                      <p:cBhvr>
                                        <p:cTn id="24" dur="1" fill="hold">
                                          <p:stCondLst>
                                            <p:cond delay="74"/>
                                          </p:stCondLst>
                                        </p:cTn>
                                        <p:tgtEl>
                                          <p:spTgt spid="113693"/>
                                        </p:tgtEl>
                                        <p:attrNameLst>
                                          <p:attrName>style.visibility</p:attrName>
                                        </p:attrNameLst>
                                      </p:cBhvr>
                                      <p:to>
                                        <p:strVal val="visible"/>
                                      </p:to>
                                    </p:set>
                                  </p:childTnLst>
                                </p:cTn>
                              </p:par>
                            </p:childTnLst>
                          </p:cTn>
                        </p:par>
                        <p:par>
                          <p:cTn id="25" fill="hold" nodeType="afterGroup">
                            <p:stCondLst>
                              <p:cond delay="675"/>
                            </p:stCondLst>
                            <p:childTnLst>
                              <p:par>
                                <p:cTn id="26" presetID="1" presetClass="entr" presetSubtype="0" fill="hold" grpId="0" nodeType="afterEffect">
                                  <p:stCondLst>
                                    <p:cond delay="0"/>
                                  </p:stCondLst>
                                  <p:iterate type="lt">
                                    <p:tmAbs val="75"/>
                                  </p:iterate>
                                  <p:childTnLst>
                                    <p:set>
                                      <p:cBhvr>
                                        <p:cTn id="27" dur="1" fill="hold">
                                          <p:stCondLst>
                                            <p:cond delay="74"/>
                                          </p:stCondLst>
                                        </p:cTn>
                                        <p:tgtEl>
                                          <p:spTgt spid="113703"/>
                                        </p:tgtEl>
                                        <p:attrNameLst>
                                          <p:attrName>style.visibility</p:attrName>
                                        </p:attrNameLst>
                                      </p:cBhvr>
                                      <p:to>
                                        <p:strVal val="visible"/>
                                      </p:to>
                                    </p:set>
                                  </p:childTnLst>
                                </p:cTn>
                              </p:par>
                            </p:childTnLst>
                          </p:cTn>
                        </p:par>
                        <p:par>
                          <p:cTn id="28" fill="hold" nodeType="afterGroup">
                            <p:stCondLst>
                              <p:cond delay="4575"/>
                            </p:stCondLst>
                            <p:childTnLst>
                              <p:par>
                                <p:cTn id="29" presetID="1" presetClass="entr" presetSubtype="0" fill="hold" nodeType="afterEffect">
                                  <p:stCondLst>
                                    <p:cond delay="0"/>
                                  </p:stCondLst>
                                  <p:childTnLst>
                                    <p:set>
                                      <p:cBhvr>
                                        <p:cTn id="30" dur="1" fill="hold">
                                          <p:stCondLst>
                                            <p:cond delay="499"/>
                                          </p:stCondLst>
                                        </p:cTn>
                                        <p:tgtEl>
                                          <p:spTgt spid="113719"/>
                                        </p:tgtEl>
                                        <p:attrNameLst>
                                          <p:attrName>style.visibility</p:attrName>
                                        </p:attrNameLst>
                                      </p:cBhvr>
                                      <p:to>
                                        <p:strVal val="visible"/>
                                      </p:to>
                                    </p:set>
                                  </p:childTnLst>
                                </p:cTn>
                              </p:par>
                            </p:childTnLst>
                          </p:cTn>
                        </p:par>
                        <p:par>
                          <p:cTn id="31" fill="hold" nodeType="afterGroup">
                            <p:stCondLst>
                              <p:cond delay="5075"/>
                            </p:stCondLst>
                            <p:childTnLst>
                              <p:par>
                                <p:cTn id="32" presetID="1" presetClass="entr" presetSubtype="0" fill="hold" nodeType="afterEffect">
                                  <p:stCondLst>
                                    <p:cond delay="0"/>
                                  </p:stCondLst>
                                  <p:childTnLst>
                                    <p:set>
                                      <p:cBhvr>
                                        <p:cTn id="33" dur="1" fill="hold">
                                          <p:stCondLst>
                                            <p:cond delay="499"/>
                                          </p:stCondLst>
                                        </p:cTn>
                                        <p:tgtEl>
                                          <p:spTgt spid="7"/>
                                        </p:tgtEl>
                                        <p:attrNameLst>
                                          <p:attrName>style.visibility</p:attrName>
                                        </p:attrNameLst>
                                      </p:cBhvr>
                                      <p:to>
                                        <p:strVal val="visible"/>
                                      </p:to>
                                    </p:set>
                                  </p:childTnLst>
                                </p:cTn>
                              </p:par>
                            </p:childTnLst>
                          </p:cTn>
                        </p:par>
                        <p:par>
                          <p:cTn id="34" fill="hold" nodeType="afterGroup">
                            <p:stCondLst>
                              <p:cond delay="5575"/>
                            </p:stCondLst>
                            <p:childTnLst>
                              <p:par>
                                <p:cTn id="35" presetID="1" presetClass="entr" presetSubtype="0" fill="hold" nodeType="afterEffect">
                                  <p:stCondLst>
                                    <p:cond delay="0"/>
                                  </p:stCondLst>
                                  <p:childTnLst>
                                    <p:set>
                                      <p:cBhvr>
                                        <p:cTn id="36" dur="1" fill="hold">
                                          <p:stCondLst>
                                            <p:cond delay="499"/>
                                          </p:stCondLst>
                                        </p:cTn>
                                        <p:tgtEl>
                                          <p:spTgt spid="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iterate type="lt">
                                    <p:tmPct val="100000"/>
                                  </p:iterate>
                                  <p:childTnLst>
                                    <p:set>
                                      <p:cBhvr>
                                        <p:cTn id="40" dur="1" fill="hold">
                                          <p:stCondLst>
                                            <p:cond delay="0"/>
                                          </p:stCondLst>
                                        </p:cTn>
                                        <p:tgtEl>
                                          <p:spTgt spid="113715"/>
                                        </p:tgtEl>
                                        <p:attrNameLst>
                                          <p:attrName>style.visibility</p:attrName>
                                        </p:attrNameLst>
                                      </p:cBhvr>
                                      <p:to>
                                        <p:strVal val="visible"/>
                                      </p:to>
                                    </p:set>
                                    <p:animEffect transition="in" filter="wipe(left)">
                                      <p:cBhvr>
                                        <p:cTn id="41" dur="75"/>
                                        <p:tgtEl>
                                          <p:spTgt spid="11371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iterate type="lt">
                                    <p:tmPct val="100000"/>
                                  </p:iterate>
                                  <p:childTnLst>
                                    <p:set>
                                      <p:cBhvr>
                                        <p:cTn id="45" dur="1" fill="hold">
                                          <p:stCondLst>
                                            <p:cond delay="0"/>
                                          </p:stCondLst>
                                        </p:cTn>
                                        <p:tgtEl>
                                          <p:spTgt spid="113714"/>
                                        </p:tgtEl>
                                        <p:attrNameLst>
                                          <p:attrName>style.visibility</p:attrName>
                                        </p:attrNameLst>
                                      </p:cBhvr>
                                      <p:to>
                                        <p:strVal val="visible"/>
                                      </p:to>
                                    </p:set>
                                    <p:animEffect transition="in" filter="wipe(left)">
                                      <p:cBhvr>
                                        <p:cTn id="46" dur="75"/>
                                        <p:tgtEl>
                                          <p:spTgt spid="113714"/>
                                        </p:tgtEl>
                                      </p:cBhvr>
                                    </p:animEffect>
                                  </p:childTnLst>
                                </p:cTn>
                              </p:par>
                            </p:childTnLst>
                          </p:cTn>
                        </p:par>
                        <p:par>
                          <p:cTn id="47" fill="hold" nodeType="afterGroup">
                            <p:stCondLst>
                              <p:cond delay="150"/>
                            </p:stCondLst>
                            <p:childTnLst>
                              <p:par>
                                <p:cTn id="48" presetID="1" presetClass="entr" presetSubtype="0" fill="hold" nodeType="afterEffect">
                                  <p:stCondLst>
                                    <p:cond delay="0"/>
                                  </p:stCondLst>
                                  <p:childTnLst>
                                    <p:set>
                                      <p:cBhvr>
                                        <p:cTn id="49" dur="1" fill="hold">
                                          <p:stCondLst>
                                            <p:cond delay="499"/>
                                          </p:stCondLst>
                                        </p:cTn>
                                        <p:tgtEl>
                                          <p:spTgt spid="113720"/>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iterate type="lt">
                                    <p:tmAbs val="75"/>
                                  </p:iterate>
                                  <p:childTnLst>
                                    <p:set>
                                      <p:cBhvr>
                                        <p:cTn id="53" dur="1" fill="hold">
                                          <p:stCondLst>
                                            <p:cond delay="74"/>
                                          </p:stCondLst>
                                        </p:cTn>
                                        <p:tgtEl>
                                          <p:spTgt spid="113704"/>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iterate type="lt">
                                    <p:tmPct val="100000"/>
                                  </p:iterate>
                                  <p:childTnLst>
                                    <p:set>
                                      <p:cBhvr>
                                        <p:cTn id="57" dur="1" fill="hold">
                                          <p:stCondLst>
                                            <p:cond delay="0"/>
                                          </p:stCondLst>
                                        </p:cTn>
                                        <p:tgtEl>
                                          <p:spTgt spid="113717"/>
                                        </p:tgtEl>
                                        <p:attrNameLst>
                                          <p:attrName>style.visibility</p:attrName>
                                        </p:attrNameLst>
                                      </p:cBhvr>
                                      <p:to>
                                        <p:strVal val="visible"/>
                                      </p:to>
                                    </p:set>
                                    <p:animEffect transition="in" filter="wipe(left)">
                                      <p:cBhvr>
                                        <p:cTn id="58" dur="75"/>
                                        <p:tgtEl>
                                          <p:spTgt spid="11371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iterate type="lt">
                                    <p:tmPct val="100000"/>
                                  </p:iterate>
                                  <p:childTnLst>
                                    <p:set>
                                      <p:cBhvr>
                                        <p:cTn id="62" dur="1" fill="hold">
                                          <p:stCondLst>
                                            <p:cond delay="0"/>
                                          </p:stCondLst>
                                        </p:cTn>
                                        <p:tgtEl>
                                          <p:spTgt spid="113716"/>
                                        </p:tgtEl>
                                        <p:attrNameLst>
                                          <p:attrName>style.visibility</p:attrName>
                                        </p:attrNameLst>
                                      </p:cBhvr>
                                      <p:to>
                                        <p:strVal val="visible"/>
                                      </p:to>
                                    </p:set>
                                    <p:animEffect transition="in" filter="wipe(left)">
                                      <p:cBhvr>
                                        <p:cTn id="63" dur="75"/>
                                        <p:tgtEl>
                                          <p:spTgt spid="113716"/>
                                        </p:tgtEl>
                                      </p:cBhvr>
                                    </p:animEffect>
                                  </p:childTnLst>
                                </p:cTn>
                              </p:par>
                            </p:childTnLst>
                          </p:cTn>
                        </p:par>
                        <p:par>
                          <p:cTn id="64" fill="hold" nodeType="afterGroup">
                            <p:stCondLst>
                              <p:cond delay="150"/>
                            </p:stCondLst>
                            <p:childTnLst>
                              <p:par>
                                <p:cTn id="65" presetID="22" presetClass="entr" presetSubtype="8" fill="hold" grpId="0" nodeType="afterEffect">
                                  <p:stCondLst>
                                    <p:cond delay="0"/>
                                  </p:stCondLst>
                                  <p:iterate type="lt">
                                    <p:tmPct val="100000"/>
                                  </p:iterate>
                                  <p:childTnLst>
                                    <p:set>
                                      <p:cBhvr>
                                        <p:cTn id="66" dur="1" fill="hold">
                                          <p:stCondLst>
                                            <p:cond delay="0"/>
                                          </p:stCondLst>
                                        </p:cTn>
                                        <p:tgtEl>
                                          <p:spTgt spid="113705"/>
                                        </p:tgtEl>
                                        <p:attrNameLst>
                                          <p:attrName>style.visibility</p:attrName>
                                        </p:attrNameLst>
                                      </p:cBhvr>
                                      <p:to>
                                        <p:strVal val="visible"/>
                                      </p:to>
                                    </p:set>
                                    <p:animEffect transition="in" filter="wipe(left)">
                                      <p:cBhvr>
                                        <p:cTn id="67" dur="75"/>
                                        <p:tgtEl>
                                          <p:spTgt spid="113705"/>
                                        </p:tgtEl>
                                      </p:cBhvr>
                                    </p:animEffect>
                                  </p:childTnLst>
                                </p:cTn>
                              </p:par>
                            </p:childTnLst>
                          </p:cTn>
                        </p:par>
                        <p:par>
                          <p:cTn id="68" fill="hold" nodeType="afterGroup">
                            <p:stCondLst>
                              <p:cond delay="225"/>
                            </p:stCondLst>
                            <p:childTnLst>
                              <p:par>
                                <p:cTn id="69" presetID="22" presetClass="entr" presetSubtype="8" fill="hold" grpId="0" nodeType="afterEffect">
                                  <p:stCondLst>
                                    <p:cond delay="0"/>
                                  </p:stCondLst>
                                  <p:childTnLst>
                                    <p:set>
                                      <p:cBhvr>
                                        <p:cTn id="70" dur="1" fill="hold">
                                          <p:stCondLst>
                                            <p:cond delay="0"/>
                                          </p:stCondLst>
                                        </p:cTn>
                                        <p:tgtEl>
                                          <p:spTgt spid="113712"/>
                                        </p:tgtEl>
                                        <p:attrNameLst>
                                          <p:attrName>style.visibility</p:attrName>
                                        </p:attrNameLst>
                                      </p:cBhvr>
                                      <p:to>
                                        <p:strVal val="visible"/>
                                      </p:to>
                                    </p:set>
                                    <p:animEffect transition="in" filter="wipe(left)">
                                      <p:cBhvr>
                                        <p:cTn id="71" dur="500"/>
                                        <p:tgtEl>
                                          <p:spTgt spid="113712"/>
                                        </p:tgtEl>
                                      </p:cBhvr>
                                    </p:animEffect>
                                  </p:childTnLst>
                                </p:cTn>
                              </p:par>
                            </p:childTnLst>
                          </p:cTn>
                        </p:par>
                        <p:par>
                          <p:cTn id="72" fill="hold" nodeType="afterGroup">
                            <p:stCondLst>
                              <p:cond delay="725"/>
                            </p:stCondLst>
                            <p:childTnLst>
                              <p:par>
                                <p:cTn id="73" presetID="22" presetClass="entr" presetSubtype="8" fill="hold" grpId="0" nodeType="afterEffect">
                                  <p:stCondLst>
                                    <p:cond delay="0"/>
                                  </p:stCondLst>
                                  <p:childTnLst>
                                    <p:set>
                                      <p:cBhvr>
                                        <p:cTn id="74" dur="1" fill="hold">
                                          <p:stCondLst>
                                            <p:cond delay="0"/>
                                          </p:stCondLst>
                                        </p:cTn>
                                        <p:tgtEl>
                                          <p:spTgt spid="113727"/>
                                        </p:tgtEl>
                                        <p:attrNameLst>
                                          <p:attrName>style.visibility</p:attrName>
                                        </p:attrNameLst>
                                      </p:cBhvr>
                                      <p:to>
                                        <p:strVal val="visible"/>
                                      </p:to>
                                    </p:set>
                                    <p:animEffect transition="in" filter="wipe(left)">
                                      <p:cBhvr>
                                        <p:cTn id="75" dur="500"/>
                                        <p:tgtEl>
                                          <p:spTgt spid="113727"/>
                                        </p:tgtEl>
                                      </p:cBhvr>
                                    </p:animEffect>
                                  </p:childTnLst>
                                </p:cTn>
                              </p:par>
                            </p:childTnLst>
                          </p:cTn>
                        </p:par>
                        <p:par>
                          <p:cTn id="76" fill="hold" nodeType="afterGroup">
                            <p:stCondLst>
                              <p:cond delay="1225"/>
                            </p:stCondLst>
                            <p:childTnLst>
                              <p:par>
                                <p:cTn id="77" presetID="22" presetClass="entr" presetSubtype="8" fill="hold" grpId="0" nodeType="afterEffect">
                                  <p:stCondLst>
                                    <p:cond delay="0"/>
                                  </p:stCondLst>
                                  <p:childTnLst>
                                    <p:set>
                                      <p:cBhvr>
                                        <p:cTn id="78" dur="1" fill="hold">
                                          <p:stCondLst>
                                            <p:cond delay="0"/>
                                          </p:stCondLst>
                                        </p:cTn>
                                        <p:tgtEl>
                                          <p:spTgt spid="113713"/>
                                        </p:tgtEl>
                                        <p:attrNameLst>
                                          <p:attrName>style.visibility</p:attrName>
                                        </p:attrNameLst>
                                      </p:cBhvr>
                                      <p:to>
                                        <p:strVal val="visible"/>
                                      </p:to>
                                    </p:set>
                                    <p:animEffect transition="in" filter="wipe(left)">
                                      <p:cBhvr>
                                        <p:cTn id="79" dur="500"/>
                                        <p:tgtEl>
                                          <p:spTgt spid="11371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iterate type="lt">
                                    <p:tmAbs val="75"/>
                                  </p:iterate>
                                  <p:childTnLst>
                                    <p:set>
                                      <p:cBhvr>
                                        <p:cTn id="83" dur="1" fill="hold">
                                          <p:stCondLst>
                                            <p:cond delay="74"/>
                                          </p:stCondLst>
                                        </p:cTn>
                                        <p:tgtEl>
                                          <p:spTgt spid="113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92" grpId="0" autoUpdateAnimBg="0"/>
      <p:bldP spid="113693" grpId="0" autoUpdateAnimBg="0"/>
      <p:bldP spid="113705" grpId="0" autoUpdateAnimBg="0"/>
      <p:bldP spid="113712" grpId="0" animBg="1"/>
      <p:bldP spid="113713" grpId="0" animBg="1"/>
      <p:bldP spid="113714" grpId="0" autoUpdateAnimBg="0"/>
      <p:bldP spid="113715" grpId="0" autoUpdateAnimBg="0"/>
      <p:bldP spid="113716" grpId="0" autoUpdateAnimBg="0"/>
      <p:bldP spid="113717" grpId="0" autoUpdateAnimBg="0"/>
      <p:bldP spid="113718" grpId="0" autoUpdateAnimBg="0"/>
      <p:bldP spid="113727" grpId="0" animBg="1"/>
      <p:bldP spid="113703" grpId="0" autoUpdateAnimBg="0"/>
      <p:bldP spid="113704"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24</a:t>
            </a:r>
            <a:r>
              <a:rPr lang="zh-CN" altLang="en-US" sz="3200" smtClean="0">
                <a:ea typeface="宋体" charset="-122"/>
              </a:rPr>
              <a:t>）</a:t>
            </a:r>
            <a:endParaRPr lang="en-US" altLang="zh-CN" sz="3200" smtClean="0">
              <a:ea typeface="宋体" charset="-122"/>
            </a:endParaRPr>
          </a:p>
        </p:txBody>
      </p:sp>
      <p:sp>
        <p:nvSpPr>
          <p:cNvPr id="2" name="灯片编号占位符 1"/>
          <p:cNvSpPr>
            <a:spLocks noGrp="1"/>
          </p:cNvSpPr>
          <p:nvPr>
            <p:ph type="sldNum" sz="quarter" idx="12"/>
          </p:nvPr>
        </p:nvSpPr>
        <p:spPr/>
        <p:txBody>
          <a:bodyPr/>
          <a:lstStyle/>
          <a:p>
            <a:pPr>
              <a:defRPr/>
            </a:pPr>
            <a:fld id="{D6763493-88BC-4F6A-91CB-961B18CAE9A5}" type="slidenum">
              <a:rPr lang="zh-CN" altLang="en-US" smtClean="0"/>
              <a:pPr>
                <a:defRPr/>
              </a:pPr>
              <a:t>28</a:t>
            </a:fld>
            <a:endParaRPr lang="zh-CN" altLang="en-US"/>
          </a:p>
        </p:txBody>
      </p:sp>
      <p:pic>
        <p:nvPicPr>
          <p:cNvPr id="46083"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763" y="1420912"/>
            <a:ext cx="6677025"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46084" name="Rectangle 6"/>
          <p:cNvSpPr>
            <a:spLocks noChangeArrowheads="1"/>
          </p:cNvSpPr>
          <p:nvPr/>
        </p:nvSpPr>
        <p:spPr bwMode="auto">
          <a:xfrm>
            <a:off x="1747838" y="836712"/>
            <a:ext cx="4206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zh-CN" altLang="en-US" sz="2400" b="1" dirty="0" smtClean="0">
                <a:solidFill>
                  <a:schemeClr val="tx2"/>
                </a:solidFill>
              </a:rPr>
              <a:t>观察</a:t>
            </a:r>
            <a:r>
              <a:rPr lang="zh-CN" altLang="en-US" sz="2400" b="1" dirty="0">
                <a:solidFill>
                  <a:schemeClr val="tx2"/>
                </a:solidFill>
              </a:rPr>
              <a:t>二极管限幅电路工作情况</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1" y="70883"/>
            <a:ext cx="9162909" cy="523220"/>
          </a:xfrm>
        </p:spPr>
        <p:txBody>
          <a:bodyPr>
            <a:spAutoFit/>
          </a:bodyPr>
          <a:lstStyle/>
          <a:p>
            <a:pPr eaLnBrk="1" hangingPunct="1"/>
            <a:r>
              <a:rPr lang="en-US" altLang="zh-CN" sz="2800" dirty="0" smtClean="0">
                <a:ea typeface="宋体" charset="-122"/>
              </a:rPr>
              <a:t>5.1 </a:t>
            </a:r>
            <a:r>
              <a:rPr lang="zh-CN" altLang="en-US" sz="2800" dirty="0" smtClean="0">
                <a:ea typeface="宋体" charset="-122"/>
              </a:rPr>
              <a:t>半导体二极管的工作原理与</a:t>
            </a:r>
            <a:r>
              <a:rPr lang="zh-CN" altLang="en-US" sz="2800" dirty="0" smtClean="0">
                <a:ea typeface="宋体" charset="-122"/>
              </a:rPr>
              <a:t>特性</a:t>
            </a:r>
            <a:endParaRPr lang="zh-CN" altLang="en-US" sz="3200" dirty="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D6763493-88BC-4F6A-91CB-961B18CAE9A5}" type="slidenum">
              <a:rPr lang="zh-CN" altLang="en-US" smtClean="0"/>
              <a:pPr>
                <a:defRPr/>
              </a:pPr>
              <a:t>29</a:t>
            </a:fld>
            <a:endParaRPr lang="zh-CN" altLang="en-US"/>
          </a:p>
        </p:txBody>
      </p:sp>
      <p:sp>
        <p:nvSpPr>
          <p:cNvPr id="6149" name="Rectangle 3"/>
          <p:cNvSpPr>
            <a:spLocks noGrp="1" noChangeArrowheads="1"/>
          </p:cNvSpPr>
          <p:nvPr>
            <p:ph sz="quarter" idx="4294967295"/>
          </p:nvPr>
        </p:nvSpPr>
        <p:spPr>
          <a:xfrm>
            <a:off x="-61128" y="815975"/>
            <a:ext cx="8550275" cy="904863"/>
          </a:xfrm>
        </p:spPr>
        <p:txBody>
          <a:bodyPr>
            <a:spAutoFit/>
          </a:bodyPr>
          <a:lstStyle/>
          <a:p>
            <a:pPr eaLnBrk="1" hangingPunct="1"/>
            <a:r>
              <a:rPr kumimoji="1" lang="zh-CN" altLang="en-US" sz="2400" dirty="0" smtClean="0">
                <a:ea typeface="宋体" charset="-122"/>
              </a:rPr>
              <a:t>理想二极管应用电路实例</a:t>
            </a:r>
          </a:p>
          <a:p>
            <a:pPr lvl="1" eaLnBrk="1" hangingPunct="1"/>
            <a:r>
              <a:rPr kumimoji="1" lang="zh-CN" altLang="en-US" sz="2400" dirty="0" smtClean="0"/>
              <a:t>双向限幅</a:t>
            </a:r>
            <a:r>
              <a:rPr kumimoji="1" lang="zh-CN" altLang="en-US" sz="2400" dirty="0" smtClean="0"/>
              <a:t>电路</a:t>
            </a:r>
          </a:p>
        </p:txBody>
      </p:sp>
      <p:grpSp>
        <p:nvGrpSpPr>
          <p:cNvPr id="2" name="Group 4"/>
          <p:cNvGrpSpPr>
            <a:grpSpLocks/>
          </p:cNvGrpSpPr>
          <p:nvPr/>
        </p:nvGrpSpPr>
        <p:grpSpPr bwMode="auto">
          <a:xfrm>
            <a:off x="4749532" y="1180313"/>
            <a:ext cx="3351212" cy="1231900"/>
            <a:chOff x="172" y="896"/>
            <a:chExt cx="2111" cy="776"/>
          </a:xfrm>
        </p:grpSpPr>
        <p:sp>
          <p:nvSpPr>
            <p:cNvPr id="6185" name="Rectangle 5"/>
            <p:cNvSpPr>
              <a:spLocks noChangeArrowheads="1"/>
            </p:cNvSpPr>
            <p:nvPr/>
          </p:nvSpPr>
          <p:spPr bwMode="auto">
            <a:xfrm>
              <a:off x="732" y="896"/>
              <a:ext cx="240" cy="9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grpSp>
          <p:nvGrpSpPr>
            <p:cNvPr id="6186" name="Group 6"/>
            <p:cNvGrpSpPr>
              <a:grpSpLocks noChangeAspect="1"/>
            </p:cNvGrpSpPr>
            <p:nvPr/>
          </p:nvGrpSpPr>
          <p:grpSpPr bwMode="auto">
            <a:xfrm flipV="1">
              <a:off x="1166" y="934"/>
              <a:ext cx="184" cy="489"/>
              <a:chOff x="3264" y="1344"/>
              <a:chExt cx="288" cy="766"/>
            </a:xfrm>
          </p:grpSpPr>
          <p:sp>
            <p:nvSpPr>
              <p:cNvPr id="6201" name="AutoShape 7"/>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6202" name="Line 8"/>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203" name="Line 9"/>
              <p:cNvSpPr>
                <a:spLocks noChangeAspect="1" noChangeShapeType="1"/>
              </p:cNvSpPr>
              <p:nvPr/>
            </p:nvSpPr>
            <p:spPr bwMode="auto">
              <a:xfrm>
                <a:off x="3399" y="1344"/>
                <a:ext cx="9" cy="76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nvGrpSpPr>
            <p:cNvPr id="6187" name="Group 10"/>
            <p:cNvGrpSpPr>
              <a:grpSpLocks/>
            </p:cNvGrpSpPr>
            <p:nvPr/>
          </p:nvGrpSpPr>
          <p:grpSpPr bwMode="auto">
            <a:xfrm>
              <a:off x="1166" y="1423"/>
              <a:ext cx="192" cy="48"/>
              <a:chOff x="908" y="1989"/>
              <a:chExt cx="192" cy="48"/>
            </a:xfrm>
          </p:grpSpPr>
          <p:sp>
            <p:nvSpPr>
              <p:cNvPr id="6199" name="Line 11"/>
              <p:cNvSpPr>
                <a:spLocks noChangeShapeType="1"/>
              </p:cNvSpPr>
              <p:nvPr/>
            </p:nvSpPr>
            <p:spPr bwMode="auto">
              <a:xfrm>
                <a:off x="908" y="1989"/>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200" name="Line 12"/>
              <p:cNvSpPr>
                <a:spLocks noChangeShapeType="1"/>
              </p:cNvSpPr>
              <p:nvPr/>
            </p:nvSpPr>
            <p:spPr bwMode="auto">
              <a:xfrm>
                <a:off x="956" y="2037"/>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6188" name="Line 15"/>
            <p:cNvSpPr>
              <a:spLocks noChangeShapeType="1"/>
            </p:cNvSpPr>
            <p:nvPr/>
          </p:nvSpPr>
          <p:spPr bwMode="auto">
            <a:xfrm>
              <a:off x="252" y="934"/>
              <a:ext cx="48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89" name="Line 16"/>
            <p:cNvSpPr>
              <a:spLocks noChangeShapeType="1"/>
            </p:cNvSpPr>
            <p:nvPr/>
          </p:nvSpPr>
          <p:spPr bwMode="auto">
            <a:xfrm flipV="1">
              <a:off x="972" y="932"/>
              <a:ext cx="1084" cy="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6190" name="Line 17"/>
            <p:cNvSpPr>
              <a:spLocks noChangeShapeType="1"/>
            </p:cNvSpPr>
            <p:nvPr/>
          </p:nvSpPr>
          <p:spPr bwMode="auto">
            <a:xfrm>
              <a:off x="305" y="1642"/>
              <a:ext cx="1751" cy="1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6191" name="Line 18"/>
            <p:cNvSpPr>
              <a:spLocks noChangeShapeType="1"/>
            </p:cNvSpPr>
            <p:nvPr/>
          </p:nvSpPr>
          <p:spPr bwMode="auto">
            <a:xfrm>
              <a:off x="1260" y="1510"/>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92" name="Text Box 21"/>
            <p:cNvSpPr txBox="1">
              <a:spLocks noChangeArrowheads="1"/>
            </p:cNvSpPr>
            <p:nvPr/>
          </p:nvSpPr>
          <p:spPr bwMode="auto">
            <a:xfrm>
              <a:off x="172" y="1018"/>
              <a:ext cx="259"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i</a:t>
              </a:r>
            </a:p>
            <a:p>
              <a:pPr eaLnBrk="1" hangingPunct="1"/>
              <a:r>
                <a:rPr kumimoji="1" lang="en-US" altLang="zh-CN" b="1" i="1">
                  <a:solidFill>
                    <a:schemeClr val="tx2"/>
                  </a:solidFill>
                  <a:latin typeface="Times New Roman" pitchFamily="18" charset="0"/>
                  <a:cs typeface="Times New Roman" pitchFamily="18" charset="0"/>
                </a:rPr>
                <a:t>_</a:t>
              </a:r>
            </a:p>
          </p:txBody>
        </p:sp>
        <p:sp>
          <p:nvSpPr>
            <p:cNvPr id="6193" name="Text Box 22"/>
            <p:cNvSpPr txBox="1">
              <a:spLocks noChangeArrowheads="1"/>
            </p:cNvSpPr>
            <p:nvPr/>
          </p:nvSpPr>
          <p:spPr bwMode="auto">
            <a:xfrm>
              <a:off x="1996" y="987"/>
              <a:ext cx="287"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dirty="0">
                  <a:solidFill>
                    <a:schemeClr val="tx2"/>
                  </a:solidFill>
                  <a:latin typeface="Times New Roman" pitchFamily="18" charset="0"/>
                  <a:cs typeface="Times New Roman" pitchFamily="18" charset="0"/>
                </a:rPr>
                <a:t>+</a:t>
              </a:r>
            </a:p>
            <a:p>
              <a:pPr eaLnBrk="1" hangingPunct="1"/>
              <a:r>
                <a:rPr kumimoji="1" lang="en-US" altLang="zh-CN" b="1" i="1" dirty="0" err="1">
                  <a:solidFill>
                    <a:schemeClr val="tx2"/>
                  </a:solidFill>
                  <a:latin typeface="Times New Roman" pitchFamily="18" charset="0"/>
                  <a:cs typeface="Times New Roman" pitchFamily="18" charset="0"/>
                </a:rPr>
                <a:t>u</a:t>
              </a:r>
              <a:r>
                <a:rPr kumimoji="1" lang="en-US" altLang="zh-CN" b="1" baseline="-25000" dirty="0" err="1">
                  <a:solidFill>
                    <a:schemeClr val="tx2"/>
                  </a:solidFill>
                  <a:latin typeface="Times New Roman" pitchFamily="18" charset="0"/>
                  <a:cs typeface="Times New Roman" pitchFamily="18" charset="0"/>
                </a:rPr>
                <a:t>O</a:t>
              </a:r>
              <a:endParaRPr kumimoji="1" lang="en-US" altLang="zh-CN" b="1" baseline="-25000" dirty="0">
                <a:solidFill>
                  <a:schemeClr val="tx2"/>
                </a:solidFill>
                <a:latin typeface="Times New Roman" pitchFamily="18" charset="0"/>
                <a:cs typeface="Times New Roman" pitchFamily="18" charset="0"/>
              </a:endParaRPr>
            </a:p>
            <a:p>
              <a:pPr eaLnBrk="1" hangingPunct="1"/>
              <a:r>
                <a:rPr kumimoji="1" lang="en-US" altLang="zh-CN" b="1" i="1" dirty="0">
                  <a:solidFill>
                    <a:schemeClr val="tx2"/>
                  </a:solidFill>
                  <a:latin typeface="Times New Roman" pitchFamily="18" charset="0"/>
                  <a:cs typeface="Times New Roman" pitchFamily="18" charset="0"/>
                </a:rPr>
                <a:t>_</a:t>
              </a:r>
            </a:p>
          </p:txBody>
        </p:sp>
        <p:sp>
          <p:nvSpPr>
            <p:cNvPr id="6194" name="Text Box 23"/>
            <p:cNvSpPr txBox="1">
              <a:spLocks noChangeArrowheads="1"/>
            </p:cNvSpPr>
            <p:nvPr/>
          </p:nvSpPr>
          <p:spPr bwMode="auto">
            <a:xfrm>
              <a:off x="734" y="1003"/>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R</a:t>
              </a:r>
            </a:p>
          </p:txBody>
        </p:sp>
        <p:sp>
          <p:nvSpPr>
            <p:cNvPr id="6195" name="Text Box 24"/>
            <p:cNvSpPr txBox="1">
              <a:spLocks noChangeArrowheads="1"/>
            </p:cNvSpPr>
            <p:nvPr/>
          </p:nvSpPr>
          <p:spPr bwMode="auto">
            <a:xfrm>
              <a:off x="909" y="100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kumimoji="1" lang="zh-CN" altLang="zh-CN" sz="2000" i="1"/>
            </a:p>
          </p:txBody>
        </p:sp>
        <p:sp>
          <p:nvSpPr>
            <p:cNvPr id="6196" name="Text Box 25"/>
            <p:cNvSpPr txBox="1">
              <a:spLocks noChangeArrowheads="1"/>
            </p:cNvSpPr>
            <p:nvPr/>
          </p:nvSpPr>
          <p:spPr bwMode="auto">
            <a:xfrm>
              <a:off x="922" y="1315"/>
              <a:ext cx="4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dirty="0" smtClean="0">
                  <a:solidFill>
                    <a:schemeClr val="tx2"/>
                  </a:solidFill>
                  <a:latin typeface="Times New Roman" pitchFamily="18" charset="0"/>
                  <a:cs typeface="Times New Roman" pitchFamily="18" charset="0"/>
                </a:rPr>
                <a:t>E</a:t>
              </a:r>
              <a:r>
                <a:rPr kumimoji="1" lang="en-US" altLang="zh-CN" sz="2000" b="1" baseline="-25000" dirty="0" smtClean="0">
                  <a:solidFill>
                    <a:schemeClr val="tx2"/>
                  </a:solidFill>
                  <a:latin typeface="Times New Roman" pitchFamily="18" charset="0"/>
                  <a:cs typeface="Times New Roman" pitchFamily="18" charset="0"/>
                </a:rPr>
                <a:t>1</a:t>
              </a:r>
              <a:endParaRPr kumimoji="1" lang="en-US" altLang="zh-CN" sz="2000" b="1" baseline="-25000" dirty="0">
                <a:solidFill>
                  <a:schemeClr val="tx2"/>
                </a:solidFill>
                <a:latin typeface="Times New Roman" pitchFamily="18" charset="0"/>
                <a:cs typeface="Times New Roman" pitchFamily="18" charset="0"/>
              </a:endParaRPr>
            </a:p>
          </p:txBody>
        </p:sp>
        <p:sp>
          <p:nvSpPr>
            <p:cNvPr id="6197" name="Oval 26"/>
            <p:cNvSpPr>
              <a:spLocks noChangeArrowheads="1"/>
            </p:cNvSpPr>
            <p:nvPr/>
          </p:nvSpPr>
          <p:spPr bwMode="auto">
            <a:xfrm>
              <a:off x="1234" y="902"/>
              <a:ext cx="48" cy="48"/>
            </a:xfrm>
            <a:prstGeom prst="ellipse">
              <a:avLst/>
            </a:prstGeom>
            <a:solidFill>
              <a:schemeClr val="tx1"/>
            </a:solidFill>
            <a:ln w="28575">
              <a:solidFill>
                <a:schemeClr val="tx1"/>
              </a:solidFill>
              <a:round/>
              <a:headEnd/>
              <a:tailEnd/>
            </a:ln>
          </p:spPr>
          <p:txBody>
            <a:bodyPr anchor="ctr">
              <a:spAutoFit/>
            </a:bodyPr>
            <a:lstStyle/>
            <a:p>
              <a:endParaRPr lang="zh-CN" altLang="en-US"/>
            </a:p>
          </p:txBody>
        </p:sp>
        <p:sp>
          <p:nvSpPr>
            <p:cNvPr id="6198" name="Oval 27"/>
            <p:cNvSpPr>
              <a:spLocks noChangeArrowheads="1"/>
            </p:cNvSpPr>
            <p:nvPr/>
          </p:nvSpPr>
          <p:spPr bwMode="auto">
            <a:xfrm>
              <a:off x="1238" y="1624"/>
              <a:ext cx="48" cy="48"/>
            </a:xfrm>
            <a:prstGeom prst="ellipse">
              <a:avLst/>
            </a:prstGeom>
            <a:solidFill>
              <a:schemeClr val="tx1"/>
            </a:solidFill>
            <a:ln w="28575">
              <a:solidFill>
                <a:schemeClr val="tx1"/>
              </a:solidFill>
              <a:round/>
              <a:headEnd/>
              <a:tailEnd/>
            </a:ln>
          </p:spPr>
          <p:txBody>
            <a:bodyPr anchor="ctr">
              <a:spAutoFit/>
            </a:bodyPr>
            <a:lstStyle/>
            <a:p>
              <a:endParaRPr lang="zh-CN" altLang="en-US"/>
            </a:p>
          </p:txBody>
        </p:sp>
      </p:grpSp>
      <p:sp>
        <p:nvSpPr>
          <p:cNvPr id="113704" name="Text Box 40"/>
          <p:cNvSpPr txBox="1">
            <a:spLocks noChangeArrowheads="1"/>
          </p:cNvSpPr>
          <p:nvPr/>
        </p:nvSpPr>
        <p:spPr bwMode="auto">
          <a:xfrm>
            <a:off x="709603" y="1983106"/>
            <a:ext cx="2350229" cy="572464"/>
          </a:xfrm>
          <a:prstGeom prst="rect">
            <a:avLst/>
          </a:prstGeom>
          <a:solidFill>
            <a:schemeClr val="bg1"/>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dirty="0" smtClean="0">
                <a:solidFill>
                  <a:schemeClr val="tx2"/>
                </a:solidFill>
                <a:latin typeface="Times New Roman" pitchFamily="18" charset="0"/>
                <a:cs typeface="Times New Roman" pitchFamily="18" charset="0"/>
              </a:rPr>
              <a:t>电压传输特性</a:t>
            </a:r>
            <a:r>
              <a:rPr kumimoji="1" lang="zh-CN" altLang="en-US" sz="2400" b="1" dirty="0" smtClean="0">
                <a:solidFill>
                  <a:schemeClr val="tx2"/>
                </a:solidFill>
                <a:latin typeface="Times New Roman" pitchFamily="18" charset="0"/>
                <a:cs typeface="Times New Roman" pitchFamily="18" charset="0"/>
              </a:rPr>
              <a:t>：</a:t>
            </a:r>
            <a:endParaRPr kumimoji="1" lang="zh-CN" altLang="en-US" sz="2400" b="1" dirty="0">
              <a:solidFill>
                <a:schemeClr val="tx2"/>
              </a:solidFill>
              <a:latin typeface="Times New Roman" pitchFamily="18" charset="0"/>
              <a:cs typeface="Times New Roman" pitchFamily="18" charset="0"/>
            </a:endParaRPr>
          </a:p>
        </p:txBody>
      </p:sp>
      <p:grpSp>
        <p:nvGrpSpPr>
          <p:cNvPr id="18" name="组合 17"/>
          <p:cNvGrpSpPr/>
          <p:nvPr/>
        </p:nvGrpSpPr>
        <p:grpSpPr>
          <a:xfrm>
            <a:off x="6660232" y="1197640"/>
            <a:ext cx="768350" cy="1225912"/>
            <a:chOff x="6660232" y="1197640"/>
            <a:chExt cx="768350" cy="1225912"/>
          </a:xfrm>
        </p:grpSpPr>
        <p:grpSp>
          <p:nvGrpSpPr>
            <p:cNvPr id="4" name="组合 3"/>
            <p:cNvGrpSpPr/>
            <p:nvPr/>
          </p:nvGrpSpPr>
          <p:grpSpPr>
            <a:xfrm>
              <a:off x="7000607" y="1215340"/>
              <a:ext cx="314960" cy="1143000"/>
              <a:chOff x="9153584" y="1393038"/>
              <a:chExt cx="314960" cy="1143000"/>
            </a:xfrm>
          </p:grpSpPr>
          <p:sp>
            <p:nvSpPr>
              <p:cNvPr id="61" name="AutoShape 7"/>
              <p:cNvSpPr>
                <a:spLocks noChangeAspect="1" noChangeArrowheads="1"/>
              </p:cNvSpPr>
              <p:nvPr/>
            </p:nvSpPr>
            <p:spPr bwMode="auto">
              <a:xfrm>
                <a:off x="9153584" y="1634235"/>
                <a:ext cx="292100" cy="243223"/>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62" name="Line 9"/>
              <p:cNvSpPr>
                <a:spLocks noChangeAspect="1" noChangeShapeType="1"/>
              </p:cNvSpPr>
              <p:nvPr/>
            </p:nvSpPr>
            <p:spPr bwMode="auto">
              <a:xfrm>
                <a:off x="9300666" y="1393038"/>
                <a:ext cx="9128" cy="776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3" name="Line 11"/>
              <p:cNvSpPr>
                <a:spLocks noChangeShapeType="1"/>
              </p:cNvSpPr>
              <p:nvPr/>
            </p:nvSpPr>
            <p:spPr bwMode="auto">
              <a:xfrm flipV="1">
                <a:off x="9163744" y="2270926"/>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4" name="Line 18"/>
              <p:cNvSpPr>
                <a:spLocks noChangeShapeType="1"/>
              </p:cNvSpPr>
              <p:nvPr/>
            </p:nvSpPr>
            <p:spPr bwMode="auto">
              <a:xfrm flipV="1">
                <a:off x="9312969" y="2307438"/>
                <a:ext cx="0" cy="22860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5" name="Line 12"/>
              <p:cNvSpPr>
                <a:spLocks noChangeShapeType="1"/>
              </p:cNvSpPr>
              <p:nvPr/>
            </p:nvSpPr>
            <p:spPr bwMode="auto">
              <a:xfrm>
                <a:off x="9231312" y="2204864"/>
                <a:ext cx="15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6" name="Line 11"/>
              <p:cNvSpPr>
                <a:spLocks noChangeShapeType="1"/>
              </p:cNvSpPr>
              <p:nvPr/>
            </p:nvSpPr>
            <p:spPr bwMode="auto">
              <a:xfrm flipV="1">
                <a:off x="9163744" y="1644395"/>
                <a:ext cx="304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68" name="Oval 26"/>
            <p:cNvSpPr>
              <a:spLocks noChangeArrowheads="1"/>
            </p:cNvSpPr>
            <p:nvPr/>
          </p:nvSpPr>
          <p:spPr bwMode="auto">
            <a:xfrm>
              <a:off x="7119456" y="1197640"/>
              <a:ext cx="76200" cy="76200"/>
            </a:xfrm>
            <a:prstGeom prst="ellipse">
              <a:avLst/>
            </a:prstGeom>
            <a:solidFill>
              <a:schemeClr val="tx1"/>
            </a:solidFill>
            <a:ln w="28575">
              <a:solidFill>
                <a:schemeClr val="tx1"/>
              </a:solidFill>
              <a:round/>
              <a:headEnd/>
              <a:tailEnd/>
            </a:ln>
          </p:spPr>
          <p:txBody>
            <a:bodyPr anchor="ctr">
              <a:spAutoFit/>
            </a:bodyPr>
            <a:lstStyle/>
            <a:p>
              <a:endParaRPr lang="zh-CN" altLang="en-US"/>
            </a:p>
          </p:txBody>
        </p:sp>
        <p:sp>
          <p:nvSpPr>
            <p:cNvPr id="69" name="Oval 26"/>
            <p:cNvSpPr>
              <a:spLocks noChangeArrowheads="1"/>
            </p:cNvSpPr>
            <p:nvPr/>
          </p:nvSpPr>
          <p:spPr bwMode="auto">
            <a:xfrm>
              <a:off x="7128728" y="2347352"/>
              <a:ext cx="76200" cy="76200"/>
            </a:xfrm>
            <a:prstGeom prst="ellipse">
              <a:avLst/>
            </a:prstGeom>
            <a:solidFill>
              <a:schemeClr val="tx1"/>
            </a:solidFill>
            <a:ln w="28575">
              <a:solidFill>
                <a:schemeClr val="tx1"/>
              </a:solidFill>
              <a:round/>
              <a:headEnd/>
              <a:tailEnd/>
            </a:ln>
          </p:spPr>
          <p:txBody>
            <a:bodyPr anchor="ctr">
              <a:spAutoFit/>
            </a:bodyPr>
            <a:lstStyle/>
            <a:p>
              <a:endParaRPr lang="zh-CN" altLang="en-US"/>
            </a:p>
          </p:txBody>
        </p:sp>
        <p:sp>
          <p:nvSpPr>
            <p:cNvPr id="70" name="Text Box 25"/>
            <p:cNvSpPr txBox="1">
              <a:spLocks noChangeArrowheads="1"/>
            </p:cNvSpPr>
            <p:nvPr/>
          </p:nvSpPr>
          <p:spPr bwMode="auto">
            <a:xfrm>
              <a:off x="6660232" y="1876822"/>
              <a:ext cx="768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dirty="0" smtClean="0">
                  <a:solidFill>
                    <a:schemeClr val="tx2"/>
                  </a:solidFill>
                  <a:latin typeface="Times New Roman" pitchFamily="18" charset="0"/>
                  <a:cs typeface="Times New Roman" pitchFamily="18" charset="0"/>
                </a:rPr>
                <a:t>E</a:t>
              </a:r>
              <a:r>
                <a:rPr kumimoji="1" lang="en-US" altLang="zh-CN" sz="2000" b="1" baseline="-25000" dirty="0" smtClean="0">
                  <a:solidFill>
                    <a:schemeClr val="tx2"/>
                  </a:solidFill>
                  <a:latin typeface="Times New Roman" pitchFamily="18" charset="0"/>
                  <a:cs typeface="Times New Roman" pitchFamily="18" charset="0"/>
                </a:rPr>
                <a:t>2</a:t>
              </a:r>
              <a:endParaRPr kumimoji="1" lang="en-US" altLang="zh-CN" sz="2000" b="1" baseline="-25000" dirty="0">
                <a:solidFill>
                  <a:schemeClr val="tx2"/>
                </a:solidFill>
                <a:latin typeface="Times New Roman" pitchFamily="18" charset="0"/>
                <a:cs typeface="Times New Roman" pitchFamily="18" charset="0"/>
              </a:endParaRPr>
            </a:p>
          </p:txBody>
        </p:sp>
      </p:grpSp>
      <p:grpSp>
        <p:nvGrpSpPr>
          <p:cNvPr id="20" name="组合 19"/>
          <p:cNvGrpSpPr/>
          <p:nvPr/>
        </p:nvGrpSpPr>
        <p:grpSpPr>
          <a:xfrm>
            <a:off x="1331640" y="2977208"/>
            <a:ext cx="5544616" cy="2900063"/>
            <a:chOff x="1331640" y="2977208"/>
            <a:chExt cx="5544616" cy="2900063"/>
          </a:xfrm>
        </p:grpSpPr>
        <p:grpSp>
          <p:nvGrpSpPr>
            <p:cNvPr id="7" name="Group 42"/>
            <p:cNvGrpSpPr>
              <a:grpSpLocks/>
            </p:cNvGrpSpPr>
            <p:nvPr/>
          </p:nvGrpSpPr>
          <p:grpSpPr bwMode="auto">
            <a:xfrm>
              <a:off x="1331640" y="3179062"/>
              <a:ext cx="5544616" cy="2698209"/>
              <a:chOff x="4004" y="2415"/>
              <a:chExt cx="1980" cy="1056"/>
            </a:xfrm>
          </p:grpSpPr>
          <p:sp>
            <p:nvSpPr>
              <p:cNvPr id="6174" name="Line 44"/>
              <p:cNvSpPr>
                <a:spLocks noChangeShapeType="1"/>
              </p:cNvSpPr>
              <p:nvPr/>
            </p:nvSpPr>
            <p:spPr bwMode="auto">
              <a:xfrm>
                <a:off x="4004" y="3001"/>
                <a:ext cx="158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75" name="Line 45"/>
              <p:cNvSpPr>
                <a:spLocks noChangeShapeType="1"/>
              </p:cNvSpPr>
              <p:nvPr/>
            </p:nvSpPr>
            <p:spPr bwMode="auto">
              <a:xfrm flipV="1">
                <a:off x="4714" y="2415"/>
                <a:ext cx="0" cy="1056"/>
              </a:xfrm>
              <a:prstGeom prst="line">
                <a:avLst/>
              </a:prstGeom>
              <a:noFill/>
              <a:ln w="28575" cap="sq">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76" name="Text Box 46"/>
              <p:cNvSpPr txBox="1">
                <a:spLocks noChangeArrowheads="1"/>
              </p:cNvSpPr>
              <p:nvPr/>
            </p:nvSpPr>
            <p:spPr bwMode="auto">
              <a:xfrm>
                <a:off x="4714" y="3001"/>
                <a:ext cx="21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dirty="0">
                    <a:latin typeface="Times New Roman" pitchFamily="18" charset="0"/>
                    <a:cs typeface="Times New Roman" pitchFamily="18" charset="0"/>
                  </a:rPr>
                  <a:t>0</a:t>
                </a:r>
              </a:p>
            </p:txBody>
          </p:sp>
          <p:sp>
            <p:nvSpPr>
              <p:cNvPr id="6177" name="Text Box 47"/>
              <p:cNvSpPr txBox="1">
                <a:spLocks noChangeArrowheads="1"/>
              </p:cNvSpPr>
              <p:nvPr/>
            </p:nvSpPr>
            <p:spPr bwMode="auto">
              <a:xfrm>
                <a:off x="5645" y="2870"/>
                <a:ext cx="33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dirty="0" err="1" smtClean="0">
                    <a:latin typeface="Times New Roman" pitchFamily="18" charset="0"/>
                    <a:cs typeface="Times New Roman" pitchFamily="18" charset="0"/>
                  </a:rPr>
                  <a:t>u</a:t>
                </a:r>
                <a:r>
                  <a:rPr kumimoji="1" lang="en-US" altLang="zh-CN" sz="2800" b="1" i="1" baseline="-25000" dirty="0" err="1" smtClean="0">
                    <a:latin typeface="Times New Roman" pitchFamily="18" charset="0"/>
                    <a:cs typeface="Times New Roman" pitchFamily="18" charset="0"/>
                  </a:rPr>
                  <a:t>i</a:t>
                </a:r>
                <a:endParaRPr kumimoji="1" lang="en-US" altLang="zh-CN" sz="2800" b="1" i="1" baseline="-25000" dirty="0">
                  <a:latin typeface="Times New Roman" pitchFamily="18" charset="0"/>
                  <a:cs typeface="Times New Roman" pitchFamily="18" charset="0"/>
                </a:endParaRPr>
              </a:p>
            </p:txBody>
          </p:sp>
        </p:grpSp>
        <p:sp>
          <p:nvSpPr>
            <p:cNvPr id="71" name="Text Box 47"/>
            <p:cNvSpPr txBox="1">
              <a:spLocks noChangeArrowheads="1"/>
            </p:cNvSpPr>
            <p:nvPr/>
          </p:nvSpPr>
          <p:spPr bwMode="auto">
            <a:xfrm>
              <a:off x="3347864" y="2977208"/>
              <a:ext cx="949305" cy="52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dirty="0" err="1" smtClean="0">
                  <a:latin typeface="Times New Roman" pitchFamily="18" charset="0"/>
                  <a:cs typeface="Times New Roman" pitchFamily="18" charset="0"/>
                </a:rPr>
                <a:t>u</a:t>
              </a:r>
              <a:r>
                <a:rPr kumimoji="1" lang="en-US" altLang="zh-CN" sz="2800" b="1" baseline="-25000" dirty="0" err="1" smtClean="0">
                  <a:latin typeface="Times New Roman" pitchFamily="18" charset="0"/>
                  <a:cs typeface="Times New Roman" pitchFamily="18" charset="0"/>
                </a:rPr>
                <a:t>o</a:t>
              </a:r>
              <a:endParaRPr kumimoji="1" lang="en-US" altLang="zh-CN" sz="2800" b="1" baseline="-25000" dirty="0">
                <a:latin typeface="Times New Roman" pitchFamily="18" charset="0"/>
                <a:cs typeface="Times New Roman" pitchFamily="18" charset="0"/>
              </a:endParaRPr>
            </a:p>
          </p:txBody>
        </p:sp>
      </p:grpSp>
      <p:grpSp>
        <p:nvGrpSpPr>
          <p:cNvPr id="19" name="组合 18"/>
          <p:cNvGrpSpPr/>
          <p:nvPr/>
        </p:nvGrpSpPr>
        <p:grpSpPr>
          <a:xfrm>
            <a:off x="1547664" y="3850000"/>
            <a:ext cx="3487752" cy="1584176"/>
            <a:chOff x="1547664" y="3850000"/>
            <a:chExt cx="3487752" cy="1584176"/>
          </a:xfrm>
        </p:grpSpPr>
        <p:cxnSp>
          <p:nvCxnSpPr>
            <p:cNvPr id="9" name="直接连接符 8"/>
            <p:cNvCxnSpPr/>
            <p:nvPr/>
          </p:nvCxnSpPr>
          <p:spPr>
            <a:xfrm flipV="1">
              <a:off x="2525296" y="3850000"/>
              <a:ext cx="1658233" cy="15841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547664" y="5434176"/>
              <a:ext cx="9776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173369" y="3850000"/>
              <a:ext cx="86204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p:nvCxnSpPr>
        <p:spPr>
          <a:xfrm flipH="1">
            <a:off x="3319861" y="3850000"/>
            <a:ext cx="85350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627784" y="5434176"/>
            <a:ext cx="72662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2" name="Text Box 47"/>
          <p:cNvSpPr txBox="1">
            <a:spLocks noChangeArrowheads="1"/>
          </p:cNvSpPr>
          <p:nvPr/>
        </p:nvSpPr>
        <p:spPr bwMode="auto">
          <a:xfrm>
            <a:off x="3419872" y="5229200"/>
            <a:ext cx="9493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dirty="0" smtClean="0">
                <a:latin typeface="Times New Roman" pitchFamily="18" charset="0"/>
                <a:cs typeface="Times New Roman" pitchFamily="18" charset="0"/>
              </a:rPr>
              <a:t>-E</a:t>
            </a:r>
            <a:r>
              <a:rPr kumimoji="1" lang="en-US" altLang="zh-CN" sz="2000" b="1" baseline="-25000" dirty="0" smtClean="0">
                <a:latin typeface="Times New Roman" pitchFamily="18" charset="0"/>
                <a:cs typeface="Times New Roman" pitchFamily="18" charset="0"/>
              </a:rPr>
              <a:t>2</a:t>
            </a:r>
            <a:endParaRPr kumimoji="1" lang="en-US" altLang="zh-CN" sz="2000" b="1" baseline="-25000" dirty="0">
              <a:latin typeface="Times New Roman" pitchFamily="18" charset="0"/>
              <a:cs typeface="Times New Roman" pitchFamily="18" charset="0"/>
            </a:endParaRPr>
          </a:p>
        </p:txBody>
      </p:sp>
      <p:sp>
        <p:nvSpPr>
          <p:cNvPr id="83" name="Text Box 47"/>
          <p:cNvSpPr txBox="1">
            <a:spLocks noChangeArrowheads="1"/>
          </p:cNvSpPr>
          <p:nvPr/>
        </p:nvSpPr>
        <p:spPr bwMode="auto">
          <a:xfrm>
            <a:off x="2771800" y="3641577"/>
            <a:ext cx="9493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dirty="0" smtClean="0">
                <a:latin typeface="Times New Roman" pitchFamily="18" charset="0"/>
                <a:cs typeface="Times New Roman" pitchFamily="18" charset="0"/>
              </a:rPr>
              <a:t>E</a:t>
            </a:r>
            <a:r>
              <a:rPr kumimoji="1" lang="en-US" altLang="zh-CN" sz="2000" b="1" baseline="-25000" dirty="0" smtClean="0">
                <a:latin typeface="Times New Roman" pitchFamily="18" charset="0"/>
                <a:cs typeface="Times New Roman" pitchFamily="18" charset="0"/>
              </a:rPr>
              <a:t>1</a:t>
            </a:r>
            <a:endParaRPr kumimoji="1" lang="en-US" altLang="zh-CN" sz="2000" b="1"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3710516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704"/>
                                        </p:tgtEl>
                                        <p:attrNameLst>
                                          <p:attrName>style.visibility</p:attrName>
                                        </p:attrNameLst>
                                      </p:cBhvr>
                                      <p:to>
                                        <p:strVal val="visible"/>
                                      </p:to>
                                    </p:set>
                                    <p:animEffect transition="in" filter="wipe(left)">
                                      <p:cBhvr>
                                        <p:cTn id="17" dur="500"/>
                                        <p:tgtEl>
                                          <p:spTgt spid="113704"/>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wipe(down)">
                                      <p:cBhvr>
                                        <p:cTn id="34" dur="500"/>
                                        <p:tgtEl>
                                          <p:spTgt spid="8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right)">
                                      <p:cBhvr>
                                        <p:cTn id="39" dur="500"/>
                                        <p:tgtEl>
                                          <p:spTgt spid="15"/>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wipe(down)">
                                      <p:cBhvr>
                                        <p:cTn id="4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04" grpId="0" animBg="1"/>
      <p:bldP spid="82" grpId="0"/>
      <p:bldP spid="8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3"/>
          <p:cNvSpPr>
            <a:spLocks noGrp="1"/>
          </p:cNvSpPr>
          <p:nvPr>
            <p:ph type="title"/>
          </p:nvPr>
        </p:nvSpPr>
        <p:spPr/>
        <p:txBody>
          <a:bodyPr/>
          <a:lstStyle/>
          <a:p>
            <a:pPr eaLnBrk="1" hangingPunct="1"/>
            <a:r>
              <a:rPr lang="zh-CN" altLang="en-US" smtClean="0">
                <a:ea typeface="宋体" charset="-122"/>
              </a:rPr>
              <a:t>本章内容概述</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3</a:t>
            </a:fld>
            <a:endParaRPr lang="zh-CN" altLang="en-US"/>
          </a:p>
        </p:txBody>
      </p:sp>
      <p:sp>
        <p:nvSpPr>
          <p:cNvPr id="26627" name="内容占位符 4"/>
          <p:cNvSpPr>
            <a:spLocks noGrp="1"/>
          </p:cNvSpPr>
          <p:nvPr>
            <p:ph sz="quarter" idx="11"/>
          </p:nvPr>
        </p:nvSpPr>
        <p:spPr/>
        <p:txBody>
          <a:bodyPr/>
          <a:lstStyle/>
          <a:p>
            <a:pPr eaLnBrk="1" hangingPunct="1">
              <a:lnSpc>
                <a:spcPct val="150000"/>
              </a:lnSpc>
            </a:pPr>
            <a:r>
              <a:rPr lang="zh-CN" altLang="en-US" dirty="0" smtClean="0">
                <a:ea typeface="宋体" charset="-122"/>
              </a:rPr>
              <a:t>半导体器件的出现改变了电子电路的组成格局，从</a:t>
            </a:r>
            <a:r>
              <a:rPr lang="en-US" altLang="zh-CN" dirty="0" smtClean="0">
                <a:ea typeface="宋体" charset="-122"/>
              </a:rPr>
              <a:t>20</a:t>
            </a:r>
            <a:r>
              <a:rPr lang="zh-CN" altLang="en-US" dirty="0" smtClean="0">
                <a:ea typeface="宋体" charset="-122"/>
              </a:rPr>
              <a:t>世纪</a:t>
            </a:r>
            <a:r>
              <a:rPr lang="en-US" altLang="zh-CN" dirty="0" smtClean="0">
                <a:ea typeface="宋体" charset="-122"/>
              </a:rPr>
              <a:t>60</a:t>
            </a:r>
            <a:r>
              <a:rPr lang="zh-CN" altLang="en-US" dirty="0" smtClean="0">
                <a:ea typeface="宋体" charset="-122"/>
              </a:rPr>
              <a:t>年代开始，半导体器件开始逐步取代真空管器件，在电子电路中占据绝对主导地位。</a:t>
            </a:r>
          </a:p>
          <a:p>
            <a:pPr eaLnBrk="1" hangingPunct="1">
              <a:lnSpc>
                <a:spcPct val="150000"/>
              </a:lnSpc>
            </a:pPr>
            <a:r>
              <a:rPr lang="zh-CN" altLang="en-US" dirty="0" smtClean="0">
                <a:ea typeface="宋体" charset="-122"/>
              </a:rPr>
              <a:t>本章首先介绍半导体器件的基础知识，介绍</a:t>
            </a:r>
            <a:r>
              <a:rPr lang="en-US" altLang="zh-CN" dirty="0" smtClean="0">
                <a:ea typeface="宋体" charset="-122"/>
              </a:rPr>
              <a:t>PN</a:t>
            </a:r>
            <a:r>
              <a:rPr lang="zh-CN" altLang="en-US" dirty="0" smtClean="0">
                <a:ea typeface="宋体" charset="-122"/>
              </a:rPr>
              <a:t>结的单向导电原理，然后着重介绍半导体二极管器件的外部特性和主要参数，为正确使用器件打下基础，最后介绍几种常用的二极管应用电路。</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spAutoFit/>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25</a:t>
            </a:r>
            <a:r>
              <a:rPr lang="zh-CN" altLang="en-US" sz="2800" smtClean="0">
                <a:ea typeface="宋体" charset="-122"/>
              </a:rPr>
              <a:t>）</a:t>
            </a:r>
            <a:endParaRPr lang="zh-CN" altLang="en-US"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D6763493-88BC-4F6A-91CB-961B18CAE9A5}" type="slidenum">
              <a:rPr lang="zh-CN" altLang="en-US" smtClean="0"/>
              <a:pPr>
                <a:defRPr/>
              </a:pPr>
              <a:t>30</a:t>
            </a:fld>
            <a:endParaRPr lang="zh-CN" altLang="en-US"/>
          </a:p>
        </p:txBody>
      </p:sp>
      <p:sp>
        <p:nvSpPr>
          <p:cNvPr id="7172" name="Rectangle 3"/>
          <p:cNvSpPr>
            <a:spLocks noGrp="1" noChangeArrowheads="1"/>
          </p:cNvSpPr>
          <p:nvPr>
            <p:ph sz="quarter" idx="4294967295"/>
          </p:nvPr>
        </p:nvSpPr>
        <p:spPr>
          <a:xfrm>
            <a:off x="0" y="836712"/>
            <a:ext cx="8550275" cy="530225"/>
          </a:xfrm>
        </p:spPr>
        <p:txBody>
          <a:bodyPr>
            <a:spAutoFit/>
          </a:bodyPr>
          <a:lstStyle/>
          <a:p>
            <a:pPr eaLnBrk="1" hangingPunct="1">
              <a:buFont typeface="Wingdings" panose="05000000000000000000" pitchFamily="2" charset="2"/>
              <a:buChar char="u"/>
            </a:pPr>
            <a:r>
              <a:rPr kumimoji="1" lang="zh-CN" altLang="en-US" dirty="0" smtClean="0">
                <a:ea typeface="宋体" charset="-122"/>
              </a:rPr>
              <a:t>“或”门电路</a:t>
            </a:r>
          </a:p>
        </p:txBody>
      </p:sp>
      <p:sp>
        <p:nvSpPr>
          <p:cNvPr id="115716" name="Text Box 4"/>
          <p:cNvSpPr txBox="1">
            <a:spLocks noChangeArrowheads="1"/>
          </p:cNvSpPr>
          <p:nvPr/>
        </p:nvSpPr>
        <p:spPr bwMode="auto">
          <a:xfrm>
            <a:off x="685800" y="1385888"/>
            <a:ext cx="770255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a:solidFill>
                  <a:schemeClr val="tx2"/>
                </a:solidFill>
                <a:latin typeface="Times New Roman" pitchFamily="18" charset="0"/>
                <a:cs typeface="Times New Roman" pitchFamily="18" charset="0"/>
              </a:rPr>
              <a:t>假定二极管导通电压忽略不计，我们用列表的方法来分析输入信号</a:t>
            </a:r>
            <a:r>
              <a:rPr kumimoji="1" lang="en-US" altLang="zh-CN" sz="2400" b="1" i="1">
                <a:solidFill>
                  <a:schemeClr val="tx2"/>
                </a:solidFill>
                <a:latin typeface="Times New Roman" pitchFamily="18" charset="0"/>
                <a:cs typeface="Times New Roman" pitchFamily="18" charset="0"/>
              </a:rPr>
              <a:t>V</a:t>
            </a:r>
            <a:r>
              <a:rPr kumimoji="1" lang="en-US" altLang="zh-CN" sz="2400" b="1" baseline="-25000">
                <a:solidFill>
                  <a:schemeClr val="tx2"/>
                </a:solidFill>
                <a:latin typeface="Times New Roman" pitchFamily="18" charset="0"/>
                <a:cs typeface="Times New Roman" pitchFamily="18" charset="0"/>
              </a:rPr>
              <a:t>A</a:t>
            </a:r>
            <a:r>
              <a:rPr kumimoji="1" lang="zh-CN" altLang="en-US"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rPr>
              <a:t>V</a:t>
            </a:r>
            <a:r>
              <a:rPr kumimoji="1" lang="en-US" altLang="zh-CN" sz="2400" b="1" baseline="-25000">
                <a:solidFill>
                  <a:schemeClr val="tx2"/>
                </a:solidFill>
                <a:latin typeface="Times New Roman" pitchFamily="18" charset="0"/>
                <a:cs typeface="Times New Roman" pitchFamily="18" charset="0"/>
              </a:rPr>
              <a:t>B</a:t>
            </a:r>
            <a:r>
              <a:rPr kumimoji="1" lang="zh-CN" altLang="en-US" sz="2400" b="1">
                <a:solidFill>
                  <a:schemeClr val="tx2"/>
                </a:solidFill>
                <a:latin typeface="Times New Roman" pitchFamily="18" charset="0"/>
                <a:cs typeface="Times New Roman" pitchFamily="18" charset="0"/>
              </a:rPr>
              <a:t>和输出信号</a:t>
            </a:r>
            <a:r>
              <a:rPr kumimoji="1" lang="en-US" altLang="zh-CN" sz="2400" b="1" i="1">
                <a:solidFill>
                  <a:schemeClr val="tx2"/>
                </a:solidFill>
                <a:latin typeface="Times New Roman" pitchFamily="18" charset="0"/>
                <a:cs typeface="Times New Roman" pitchFamily="18" charset="0"/>
              </a:rPr>
              <a:t>V</a:t>
            </a:r>
            <a:r>
              <a:rPr kumimoji="1" lang="en-US" altLang="zh-CN" sz="2400" b="1" baseline="-25000">
                <a:solidFill>
                  <a:schemeClr val="tx2"/>
                </a:solidFill>
                <a:latin typeface="Times New Roman" pitchFamily="18" charset="0"/>
                <a:cs typeface="Times New Roman" pitchFamily="18" charset="0"/>
              </a:rPr>
              <a:t>F</a:t>
            </a:r>
            <a:r>
              <a:rPr kumimoji="1" lang="zh-CN" altLang="en-US" sz="2400" b="1">
                <a:solidFill>
                  <a:schemeClr val="tx2"/>
                </a:solidFill>
                <a:latin typeface="Times New Roman" pitchFamily="18" charset="0"/>
                <a:cs typeface="Times New Roman" pitchFamily="18" charset="0"/>
              </a:rPr>
              <a:t>的关系：</a:t>
            </a:r>
          </a:p>
        </p:txBody>
      </p:sp>
      <p:graphicFrame>
        <p:nvGraphicFramePr>
          <p:cNvPr id="115717" name="Object 2"/>
          <p:cNvGraphicFramePr>
            <a:graphicFrameLocks noChangeAspect="1"/>
          </p:cNvGraphicFramePr>
          <p:nvPr/>
        </p:nvGraphicFramePr>
        <p:xfrm>
          <a:off x="3687763" y="2854325"/>
          <a:ext cx="4868862" cy="2555875"/>
        </p:xfrm>
        <a:graphic>
          <a:graphicData uri="http://schemas.openxmlformats.org/presentationml/2006/ole">
            <mc:AlternateContent xmlns:mc="http://schemas.openxmlformats.org/markup-compatibility/2006">
              <mc:Choice xmlns:v="urn:schemas-microsoft-com:vml" Requires="v">
                <p:oleObj spid="_x0000_s7252" name="文档" r:id="rId3" imgW="4868640" imgH="3816000" progId="Word.Document.8">
                  <p:embed/>
                </p:oleObj>
              </mc:Choice>
              <mc:Fallback>
                <p:oleObj name="文档" r:id="rId3" imgW="4868640" imgH="3816000" progId="Word.Document.8">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b="33028"/>
                      <a:stretch>
                        <a:fillRect/>
                      </a:stretch>
                    </p:blipFill>
                    <p:spPr bwMode="auto">
                      <a:xfrm>
                        <a:off x="3687763" y="2854325"/>
                        <a:ext cx="4868862" cy="255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18" name="Text Box 6"/>
          <p:cNvSpPr txBox="1">
            <a:spLocks noChangeArrowheads="1"/>
          </p:cNvSpPr>
          <p:nvPr/>
        </p:nvSpPr>
        <p:spPr bwMode="auto">
          <a:xfrm>
            <a:off x="4129088" y="2784475"/>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V</a:t>
            </a:r>
            <a:r>
              <a:rPr kumimoji="1" lang="en-US" altLang="zh-CN" sz="2400" b="1" baseline="-25000">
                <a:solidFill>
                  <a:schemeClr val="tx2"/>
                </a:solidFill>
                <a:latin typeface="Times New Roman" pitchFamily="18" charset="0"/>
                <a:cs typeface="Times New Roman" pitchFamily="18" charset="0"/>
              </a:rPr>
              <a:t>A</a:t>
            </a:r>
            <a:endParaRPr kumimoji="1" lang="en-US" altLang="zh-CN" sz="2400" b="1">
              <a:solidFill>
                <a:schemeClr val="tx2"/>
              </a:solidFill>
              <a:latin typeface="Times New Roman" pitchFamily="18" charset="0"/>
              <a:cs typeface="Times New Roman" pitchFamily="18" charset="0"/>
            </a:endParaRPr>
          </a:p>
        </p:txBody>
      </p:sp>
      <p:sp>
        <p:nvSpPr>
          <p:cNvPr id="115719" name="Text Box 7"/>
          <p:cNvSpPr txBox="1">
            <a:spLocks noChangeArrowheads="1"/>
          </p:cNvSpPr>
          <p:nvPr/>
        </p:nvSpPr>
        <p:spPr bwMode="auto">
          <a:xfrm>
            <a:off x="4983163" y="2784475"/>
            <a:ext cx="525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V</a:t>
            </a:r>
            <a:r>
              <a:rPr kumimoji="1" lang="en-US" altLang="zh-CN" sz="2400" b="1" baseline="-25000">
                <a:solidFill>
                  <a:schemeClr val="tx2"/>
                </a:solidFill>
                <a:latin typeface="Times New Roman" pitchFamily="18" charset="0"/>
                <a:cs typeface="Times New Roman" pitchFamily="18" charset="0"/>
              </a:rPr>
              <a:t>B</a:t>
            </a:r>
            <a:endParaRPr kumimoji="1" lang="en-US" altLang="zh-CN" sz="2400" b="1">
              <a:solidFill>
                <a:schemeClr val="tx2"/>
              </a:solidFill>
              <a:latin typeface="Times New Roman" pitchFamily="18" charset="0"/>
              <a:cs typeface="Times New Roman" pitchFamily="18" charset="0"/>
            </a:endParaRPr>
          </a:p>
        </p:txBody>
      </p:sp>
      <p:sp>
        <p:nvSpPr>
          <p:cNvPr id="115720" name="Text Box 8"/>
          <p:cNvSpPr txBox="1">
            <a:spLocks noChangeArrowheads="1"/>
          </p:cNvSpPr>
          <p:nvPr/>
        </p:nvSpPr>
        <p:spPr bwMode="auto">
          <a:xfrm>
            <a:off x="7650163" y="2784475"/>
            <a:ext cx="514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V</a:t>
            </a:r>
            <a:r>
              <a:rPr kumimoji="1" lang="en-US" altLang="zh-CN" sz="2400" b="1" baseline="-25000">
                <a:solidFill>
                  <a:schemeClr val="tx2"/>
                </a:solidFill>
                <a:latin typeface="Times New Roman" pitchFamily="18" charset="0"/>
                <a:cs typeface="Times New Roman" pitchFamily="18" charset="0"/>
              </a:rPr>
              <a:t>F</a:t>
            </a:r>
            <a:endParaRPr kumimoji="1" lang="en-US" altLang="zh-CN" sz="2400" b="1">
              <a:solidFill>
                <a:schemeClr val="tx2"/>
              </a:solidFill>
              <a:latin typeface="Times New Roman" pitchFamily="18" charset="0"/>
              <a:cs typeface="Times New Roman" pitchFamily="18" charset="0"/>
            </a:endParaRPr>
          </a:p>
        </p:txBody>
      </p:sp>
      <p:sp>
        <p:nvSpPr>
          <p:cNvPr id="115721" name="Text Box 9"/>
          <p:cNvSpPr txBox="1">
            <a:spLocks noChangeArrowheads="1"/>
          </p:cNvSpPr>
          <p:nvPr/>
        </p:nvSpPr>
        <p:spPr bwMode="auto">
          <a:xfrm>
            <a:off x="6735763" y="2857500"/>
            <a:ext cx="455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2</a:t>
            </a:r>
            <a:endParaRPr kumimoji="1" lang="en-US" altLang="zh-CN" sz="2000" b="1">
              <a:solidFill>
                <a:schemeClr val="tx2"/>
              </a:solidFill>
              <a:latin typeface="Times New Roman" pitchFamily="18" charset="0"/>
              <a:cs typeface="Times New Roman" pitchFamily="18" charset="0"/>
            </a:endParaRPr>
          </a:p>
        </p:txBody>
      </p:sp>
      <p:sp>
        <p:nvSpPr>
          <p:cNvPr id="115722" name="Text Box 10"/>
          <p:cNvSpPr txBox="1">
            <a:spLocks noChangeArrowheads="1"/>
          </p:cNvSpPr>
          <p:nvPr/>
        </p:nvSpPr>
        <p:spPr bwMode="auto">
          <a:xfrm>
            <a:off x="5897563" y="2857500"/>
            <a:ext cx="455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1</a:t>
            </a:r>
            <a:endParaRPr kumimoji="1" lang="en-US" altLang="zh-CN" sz="2000" b="1">
              <a:solidFill>
                <a:schemeClr val="tx2"/>
              </a:solidFill>
              <a:latin typeface="Times New Roman" pitchFamily="18" charset="0"/>
              <a:cs typeface="Times New Roman" pitchFamily="18" charset="0"/>
            </a:endParaRPr>
          </a:p>
        </p:txBody>
      </p:sp>
      <p:sp>
        <p:nvSpPr>
          <p:cNvPr id="115723" name="Text Box 11"/>
          <p:cNvSpPr txBox="1">
            <a:spLocks noChangeArrowheads="1"/>
          </p:cNvSpPr>
          <p:nvPr/>
        </p:nvSpPr>
        <p:spPr bwMode="auto">
          <a:xfrm>
            <a:off x="4052888" y="38592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3V</a:t>
            </a:r>
          </a:p>
        </p:txBody>
      </p:sp>
      <p:sp>
        <p:nvSpPr>
          <p:cNvPr id="115724" name="Text Box 12"/>
          <p:cNvSpPr txBox="1">
            <a:spLocks noChangeArrowheads="1"/>
          </p:cNvSpPr>
          <p:nvPr/>
        </p:nvSpPr>
        <p:spPr bwMode="auto">
          <a:xfrm>
            <a:off x="4983163" y="47736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3V</a:t>
            </a:r>
          </a:p>
        </p:txBody>
      </p:sp>
      <p:sp>
        <p:nvSpPr>
          <p:cNvPr id="115725" name="Text Box 13"/>
          <p:cNvSpPr txBox="1">
            <a:spLocks noChangeArrowheads="1"/>
          </p:cNvSpPr>
          <p:nvPr/>
        </p:nvSpPr>
        <p:spPr bwMode="auto">
          <a:xfrm>
            <a:off x="4983163" y="43164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3V</a:t>
            </a:r>
          </a:p>
        </p:txBody>
      </p:sp>
      <p:sp>
        <p:nvSpPr>
          <p:cNvPr id="115726" name="Text Box 14"/>
          <p:cNvSpPr txBox="1">
            <a:spLocks noChangeArrowheads="1"/>
          </p:cNvSpPr>
          <p:nvPr/>
        </p:nvSpPr>
        <p:spPr bwMode="auto">
          <a:xfrm>
            <a:off x="4068763" y="47736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3V</a:t>
            </a:r>
          </a:p>
        </p:txBody>
      </p:sp>
      <p:sp>
        <p:nvSpPr>
          <p:cNvPr id="115727" name="Text Box 15"/>
          <p:cNvSpPr txBox="1">
            <a:spLocks noChangeArrowheads="1"/>
          </p:cNvSpPr>
          <p:nvPr/>
        </p:nvSpPr>
        <p:spPr bwMode="auto">
          <a:xfrm>
            <a:off x="4052888" y="34655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0V</a:t>
            </a:r>
          </a:p>
        </p:txBody>
      </p:sp>
      <p:sp>
        <p:nvSpPr>
          <p:cNvPr id="115728" name="Text Box 16"/>
          <p:cNvSpPr txBox="1">
            <a:spLocks noChangeArrowheads="1"/>
          </p:cNvSpPr>
          <p:nvPr/>
        </p:nvSpPr>
        <p:spPr bwMode="auto">
          <a:xfrm>
            <a:off x="4068763" y="43164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0V</a:t>
            </a:r>
          </a:p>
        </p:txBody>
      </p:sp>
      <p:sp>
        <p:nvSpPr>
          <p:cNvPr id="115729" name="Text Box 17"/>
          <p:cNvSpPr txBox="1">
            <a:spLocks noChangeArrowheads="1"/>
          </p:cNvSpPr>
          <p:nvPr/>
        </p:nvSpPr>
        <p:spPr bwMode="auto">
          <a:xfrm>
            <a:off x="4959350" y="38592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0V</a:t>
            </a:r>
          </a:p>
        </p:txBody>
      </p:sp>
      <p:sp>
        <p:nvSpPr>
          <p:cNvPr id="115730" name="Text Box 18"/>
          <p:cNvSpPr txBox="1">
            <a:spLocks noChangeArrowheads="1"/>
          </p:cNvSpPr>
          <p:nvPr/>
        </p:nvSpPr>
        <p:spPr bwMode="auto">
          <a:xfrm>
            <a:off x="4962525" y="34655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0V</a:t>
            </a:r>
          </a:p>
        </p:txBody>
      </p:sp>
      <p:sp>
        <p:nvSpPr>
          <p:cNvPr id="115731" name="Text Box 19"/>
          <p:cNvSpPr txBox="1">
            <a:spLocks noChangeArrowheads="1"/>
          </p:cNvSpPr>
          <p:nvPr/>
        </p:nvSpPr>
        <p:spPr bwMode="auto">
          <a:xfrm>
            <a:off x="5805488" y="3468688"/>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导通</a:t>
            </a:r>
          </a:p>
        </p:txBody>
      </p:sp>
      <p:sp>
        <p:nvSpPr>
          <p:cNvPr id="115732" name="Text Box 20"/>
          <p:cNvSpPr txBox="1">
            <a:spLocks noChangeArrowheads="1"/>
          </p:cNvSpPr>
          <p:nvPr/>
        </p:nvSpPr>
        <p:spPr bwMode="auto">
          <a:xfrm>
            <a:off x="5805488" y="4776788"/>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导通</a:t>
            </a:r>
          </a:p>
        </p:txBody>
      </p:sp>
      <p:sp>
        <p:nvSpPr>
          <p:cNvPr id="115733" name="Text Box 21"/>
          <p:cNvSpPr txBox="1">
            <a:spLocks noChangeArrowheads="1"/>
          </p:cNvSpPr>
          <p:nvPr/>
        </p:nvSpPr>
        <p:spPr bwMode="auto">
          <a:xfrm>
            <a:off x="6551613" y="4776788"/>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导通</a:t>
            </a:r>
          </a:p>
        </p:txBody>
      </p:sp>
      <p:sp>
        <p:nvSpPr>
          <p:cNvPr id="115734" name="Text Box 22"/>
          <p:cNvSpPr txBox="1">
            <a:spLocks noChangeArrowheads="1"/>
          </p:cNvSpPr>
          <p:nvPr/>
        </p:nvSpPr>
        <p:spPr bwMode="auto">
          <a:xfrm>
            <a:off x="6551613" y="4319588"/>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导通</a:t>
            </a:r>
          </a:p>
        </p:txBody>
      </p:sp>
      <p:sp>
        <p:nvSpPr>
          <p:cNvPr id="115735" name="Text Box 23"/>
          <p:cNvSpPr txBox="1">
            <a:spLocks noChangeArrowheads="1"/>
          </p:cNvSpPr>
          <p:nvPr/>
        </p:nvSpPr>
        <p:spPr bwMode="auto">
          <a:xfrm>
            <a:off x="6551613" y="3468688"/>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导通</a:t>
            </a:r>
          </a:p>
        </p:txBody>
      </p:sp>
      <p:sp>
        <p:nvSpPr>
          <p:cNvPr id="115736" name="Text Box 24"/>
          <p:cNvSpPr txBox="1">
            <a:spLocks noChangeArrowheads="1"/>
          </p:cNvSpPr>
          <p:nvPr/>
        </p:nvSpPr>
        <p:spPr bwMode="auto">
          <a:xfrm>
            <a:off x="5805488" y="3862388"/>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导通</a:t>
            </a:r>
          </a:p>
        </p:txBody>
      </p:sp>
      <p:sp>
        <p:nvSpPr>
          <p:cNvPr id="115737" name="Text Box 25"/>
          <p:cNvSpPr txBox="1">
            <a:spLocks noChangeArrowheads="1"/>
          </p:cNvSpPr>
          <p:nvPr/>
        </p:nvSpPr>
        <p:spPr bwMode="auto">
          <a:xfrm>
            <a:off x="6580188" y="3862388"/>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截止</a:t>
            </a:r>
          </a:p>
        </p:txBody>
      </p:sp>
      <p:sp>
        <p:nvSpPr>
          <p:cNvPr id="115738" name="Text Box 26"/>
          <p:cNvSpPr txBox="1">
            <a:spLocks noChangeArrowheads="1"/>
          </p:cNvSpPr>
          <p:nvPr/>
        </p:nvSpPr>
        <p:spPr bwMode="auto">
          <a:xfrm>
            <a:off x="5821363" y="4319588"/>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截止</a:t>
            </a:r>
          </a:p>
        </p:txBody>
      </p:sp>
      <p:sp>
        <p:nvSpPr>
          <p:cNvPr id="115739" name="Text Box 27"/>
          <p:cNvSpPr txBox="1">
            <a:spLocks noChangeArrowheads="1"/>
          </p:cNvSpPr>
          <p:nvPr/>
        </p:nvSpPr>
        <p:spPr bwMode="auto">
          <a:xfrm>
            <a:off x="7550150" y="38592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3V</a:t>
            </a:r>
          </a:p>
        </p:txBody>
      </p:sp>
      <p:sp>
        <p:nvSpPr>
          <p:cNvPr id="115740" name="Text Box 28"/>
          <p:cNvSpPr txBox="1">
            <a:spLocks noChangeArrowheads="1"/>
          </p:cNvSpPr>
          <p:nvPr/>
        </p:nvSpPr>
        <p:spPr bwMode="auto">
          <a:xfrm>
            <a:off x="7550150" y="34655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0V</a:t>
            </a:r>
          </a:p>
        </p:txBody>
      </p:sp>
      <p:sp>
        <p:nvSpPr>
          <p:cNvPr id="115741" name="Text Box 29"/>
          <p:cNvSpPr txBox="1">
            <a:spLocks noChangeArrowheads="1"/>
          </p:cNvSpPr>
          <p:nvPr/>
        </p:nvSpPr>
        <p:spPr bwMode="auto">
          <a:xfrm>
            <a:off x="7550150" y="47736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3V</a:t>
            </a:r>
          </a:p>
        </p:txBody>
      </p:sp>
      <p:sp>
        <p:nvSpPr>
          <p:cNvPr id="115742" name="Text Box 30"/>
          <p:cNvSpPr txBox="1">
            <a:spLocks noChangeArrowheads="1"/>
          </p:cNvSpPr>
          <p:nvPr/>
        </p:nvSpPr>
        <p:spPr bwMode="auto">
          <a:xfrm>
            <a:off x="7550150" y="4316413"/>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3V</a:t>
            </a:r>
          </a:p>
        </p:txBody>
      </p:sp>
      <p:sp>
        <p:nvSpPr>
          <p:cNvPr id="115743" name="Text Box 31"/>
          <p:cNvSpPr txBox="1">
            <a:spLocks noChangeArrowheads="1"/>
          </p:cNvSpPr>
          <p:nvPr/>
        </p:nvSpPr>
        <p:spPr bwMode="auto">
          <a:xfrm>
            <a:off x="639763" y="5292725"/>
            <a:ext cx="8275637"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4762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a:solidFill>
                  <a:schemeClr val="tx2"/>
                </a:solidFill>
                <a:latin typeface="Times New Roman" pitchFamily="18" charset="0"/>
                <a:cs typeface="Times New Roman" pitchFamily="18" charset="0"/>
              </a:rPr>
              <a:t>如果定义 </a:t>
            </a:r>
            <a:r>
              <a:rPr kumimoji="1" lang="en-US" altLang="zh-CN" sz="2400" b="1">
                <a:solidFill>
                  <a:schemeClr val="tx2"/>
                </a:solidFill>
                <a:latin typeface="Times New Roman" pitchFamily="18" charset="0"/>
                <a:cs typeface="Times New Roman" pitchFamily="18" charset="0"/>
              </a:rPr>
              <a:t>3V</a:t>
            </a:r>
            <a:r>
              <a:rPr kumimoji="1" lang="zh-CN" altLang="en-US" sz="2400" b="1">
                <a:solidFill>
                  <a:schemeClr val="tx2"/>
                </a:solidFill>
                <a:latin typeface="Times New Roman" pitchFamily="18" charset="0"/>
                <a:cs typeface="Times New Roman" pitchFamily="18" charset="0"/>
              </a:rPr>
              <a:t>电平为逻辑 </a:t>
            </a:r>
            <a:r>
              <a:rPr kumimoji="1" lang="en-US" altLang="zh-CN" sz="2400" b="1">
                <a:solidFill>
                  <a:schemeClr val="tx2"/>
                </a:solidFill>
                <a:latin typeface="Times New Roman" pitchFamily="18" charset="0"/>
                <a:cs typeface="Times New Roman" pitchFamily="18" charset="0"/>
              </a:rPr>
              <a:t>1</a:t>
            </a:r>
            <a:r>
              <a:rPr kumimoji="1" lang="zh-CN" altLang="en-US" sz="2400" b="1">
                <a:solidFill>
                  <a:schemeClr val="tx2"/>
                </a:solidFill>
                <a:latin typeface="Times New Roman" pitchFamily="18" charset="0"/>
                <a:cs typeface="Times New Roman" pitchFamily="18" charset="0"/>
              </a:rPr>
              <a:t>，</a:t>
            </a:r>
            <a:r>
              <a:rPr kumimoji="1" lang="en-US" altLang="zh-CN" sz="2400" b="1">
                <a:solidFill>
                  <a:schemeClr val="tx2"/>
                </a:solidFill>
                <a:latin typeface="Times New Roman" pitchFamily="18" charset="0"/>
                <a:cs typeface="Times New Roman" pitchFamily="18" charset="0"/>
              </a:rPr>
              <a:t>0V</a:t>
            </a:r>
            <a:r>
              <a:rPr kumimoji="1" lang="zh-CN" altLang="en-US" sz="2400" b="1">
                <a:solidFill>
                  <a:schemeClr val="tx2"/>
                </a:solidFill>
                <a:latin typeface="Times New Roman" pitchFamily="18" charset="0"/>
                <a:cs typeface="Times New Roman" pitchFamily="18" charset="0"/>
              </a:rPr>
              <a:t>电平为逻辑 </a:t>
            </a:r>
            <a:r>
              <a:rPr kumimoji="1" lang="en-US" altLang="zh-CN" sz="2400" b="1">
                <a:solidFill>
                  <a:schemeClr val="tx2"/>
                </a:solidFill>
                <a:latin typeface="Times New Roman" pitchFamily="18" charset="0"/>
                <a:cs typeface="Times New Roman" pitchFamily="18" charset="0"/>
              </a:rPr>
              <a:t>0</a:t>
            </a:r>
            <a:r>
              <a:rPr kumimoji="1" lang="zh-CN" altLang="en-US" sz="2400" b="1">
                <a:solidFill>
                  <a:schemeClr val="tx2"/>
                </a:solidFill>
                <a:latin typeface="Times New Roman" pitchFamily="18" charset="0"/>
                <a:cs typeface="Times New Roman" pitchFamily="18" charset="0"/>
              </a:rPr>
              <a:t>，则，该电路实现逻辑“</a:t>
            </a:r>
            <a:r>
              <a:rPr kumimoji="1" lang="zh-CN" altLang="en-US" sz="2400" b="1">
                <a:solidFill>
                  <a:schemeClr val="tx2"/>
                </a:solidFill>
                <a:latin typeface="黑体" pitchFamily="49" charset="-122"/>
                <a:ea typeface="黑体" pitchFamily="49" charset="-122"/>
              </a:rPr>
              <a:t>或</a:t>
            </a:r>
            <a:r>
              <a:rPr kumimoji="1" lang="zh-CN" altLang="en-US" sz="2400" b="1">
                <a:solidFill>
                  <a:schemeClr val="tx2"/>
                </a:solidFill>
                <a:latin typeface="Times New Roman" pitchFamily="18" charset="0"/>
                <a:cs typeface="Times New Roman" pitchFamily="18" charset="0"/>
              </a:rPr>
              <a:t>”的功能：</a:t>
            </a:r>
          </a:p>
        </p:txBody>
      </p:sp>
      <p:sp>
        <p:nvSpPr>
          <p:cNvPr id="115744" name="Text Box 32"/>
          <p:cNvSpPr txBox="1">
            <a:spLocks noChangeArrowheads="1"/>
          </p:cNvSpPr>
          <p:nvPr/>
        </p:nvSpPr>
        <p:spPr bwMode="auto">
          <a:xfrm>
            <a:off x="4449763" y="5824538"/>
            <a:ext cx="1163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F=A+B</a:t>
            </a:r>
          </a:p>
        </p:txBody>
      </p:sp>
      <p:grpSp>
        <p:nvGrpSpPr>
          <p:cNvPr id="2" name="Group 33"/>
          <p:cNvGrpSpPr>
            <a:grpSpLocks/>
          </p:cNvGrpSpPr>
          <p:nvPr/>
        </p:nvGrpSpPr>
        <p:grpSpPr bwMode="auto">
          <a:xfrm>
            <a:off x="446088" y="2679700"/>
            <a:ext cx="3116262" cy="2646363"/>
            <a:chOff x="144" y="990"/>
            <a:chExt cx="1963" cy="1667"/>
          </a:xfrm>
        </p:grpSpPr>
        <p:grpSp>
          <p:nvGrpSpPr>
            <p:cNvPr id="7202" name="Group 34"/>
            <p:cNvGrpSpPr>
              <a:grpSpLocks/>
            </p:cNvGrpSpPr>
            <p:nvPr/>
          </p:nvGrpSpPr>
          <p:grpSpPr bwMode="auto">
            <a:xfrm>
              <a:off x="144" y="990"/>
              <a:ext cx="1963" cy="1667"/>
              <a:chOff x="144" y="990"/>
              <a:chExt cx="1963" cy="1667"/>
            </a:xfrm>
          </p:grpSpPr>
          <p:sp>
            <p:nvSpPr>
              <p:cNvPr id="7204" name="Oval 35"/>
              <p:cNvSpPr>
                <a:spLocks noChangeArrowheads="1"/>
              </p:cNvSpPr>
              <p:nvPr/>
            </p:nvSpPr>
            <p:spPr bwMode="auto">
              <a:xfrm>
                <a:off x="1526" y="1608"/>
                <a:ext cx="48" cy="48"/>
              </a:xfrm>
              <a:prstGeom prst="ellipse">
                <a:avLst/>
              </a:prstGeom>
              <a:solidFill>
                <a:schemeClr val="tx1"/>
              </a:solidFill>
              <a:ln w="28575">
                <a:solidFill>
                  <a:schemeClr val="tx1"/>
                </a:solidFill>
                <a:round/>
                <a:headEnd/>
                <a:tailEnd/>
              </a:ln>
            </p:spPr>
            <p:txBody>
              <a:bodyPr wrap="none" anchor="ctr">
                <a:spAutoFit/>
              </a:bodyPr>
              <a:lstStyle/>
              <a:p>
                <a:endParaRPr lang="zh-CN" altLang="en-US"/>
              </a:p>
            </p:txBody>
          </p:sp>
          <p:grpSp>
            <p:nvGrpSpPr>
              <p:cNvPr id="7205" name="Group 36"/>
              <p:cNvGrpSpPr>
                <a:grpSpLocks noChangeAspect="1"/>
              </p:cNvGrpSpPr>
              <p:nvPr/>
            </p:nvGrpSpPr>
            <p:grpSpPr bwMode="auto">
              <a:xfrm rot="5400000" flipH="1">
                <a:off x="873" y="1013"/>
                <a:ext cx="173" cy="394"/>
                <a:chOff x="3264" y="1452"/>
                <a:chExt cx="289" cy="658"/>
              </a:xfrm>
            </p:grpSpPr>
            <p:sp>
              <p:nvSpPr>
                <p:cNvPr id="7226" name="AutoShape 37"/>
                <p:cNvSpPr>
                  <a:spLocks noChangeAspect="1" noChangeArrowheads="1"/>
                </p:cNvSpPr>
                <p:nvPr/>
              </p:nvSpPr>
              <p:spPr bwMode="auto">
                <a:xfrm>
                  <a:off x="3265"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227" name="Line 38"/>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228" name="Line 39"/>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7206" name="Group 40"/>
              <p:cNvGrpSpPr>
                <a:grpSpLocks noChangeAspect="1"/>
              </p:cNvGrpSpPr>
              <p:nvPr/>
            </p:nvGrpSpPr>
            <p:grpSpPr bwMode="auto">
              <a:xfrm rot="5400000" flipH="1">
                <a:off x="888" y="1424"/>
                <a:ext cx="173" cy="394"/>
                <a:chOff x="3264" y="1452"/>
                <a:chExt cx="289" cy="658"/>
              </a:xfrm>
            </p:grpSpPr>
            <p:sp>
              <p:nvSpPr>
                <p:cNvPr id="7223" name="AutoShape 41"/>
                <p:cNvSpPr>
                  <a:spLocks noChangeAspect="1" noChangeArrowheads="1"/>
                </p:cNvSpPr>
                <p:nvPr/>
              </p:nvSpPr>
              <p:spPr bwMode="auto">
                <a:xfrm>
                  <a:off x="3265"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224" name="Line 42"/>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225" name="Line 43"/>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sp>
            <p:nvSpPr>
              <p:cNvPr id="7207" name="Line 44"/>
              <p:cNvSpPr>
                <a:spLocks noChangeShapeType="1"/>
              </p:cNvSpPr>
              <p:nvPr/>
            </p:nvSpPr>
            <p:spPr bwMode="auto">
              <a:xfrm>
                <a:off x="510" y="1215"/>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208" name="Line 45"/>
              <p:cNvSpPr>
                <a:spLocks noChangeShapeType="1"/>
              </p:cNvSpPr>
              <p:nvPr/>
            </p:nvSpPr>
            <p:spPr bwMode="auto">
              <a:xfrm>
                <a:off x="516" y="1626"/>
                <a:ext cx="2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209" name="Line 46"/>
              <p:cNvSpPr>
                <a:spLocks noChangeShapeType="1"/>
              </p:cNvSpPr>
              <p:nvPr/>
            </p:nvSpPr>
            <p:spPr bwMode="auto">
              <a:xfrm>
                <a:off x="1162" y="1626"/>
                <a:ext cx="86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210" name="Line 47"/>
              <p:cNvSpPr>
                <a:spLocks noChangeShapeType="1"/>
              </p:cNvSpPr>
              <p:nvPr/>
            </p:nvSpPr>
            <p:spPr bwMode="auto">
              <a:xfrm>
                <a:off x="1546" y="211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211" name="Freeform 48"/>
              <p:cNvSpPr>
                <a:spLocks/>
              </p:cNvSpPr>
              <p:nvPr/>
            </p:nvSpPr>
            <p:spPr bwMode="auto">
              <a:xfrm>
                <a:off x="1162" y="1214"/>
                <a:ext cx="384" cy="672"/>
              </a:xfrm>
              <a:custGeom>
                <a:avLst/>
                <a:gdLst>
                  <a:gd name="T0" fmla="*/ 0 w 384"/>
                  <a:gd name="T1" fmla="*/ 0 h 672"/>
                  <a:gd name="T2" fmla="*/ 384 w 384"/>
                  <a:gd name="T3" fmla="*/ 0 h 672"/>
                  <a:gd name="T4" fmla="*/ 384 w 384"/>
                  <a:gd name="T5" fmla="*/ 672 h 672"/>
                  <a:gd name="T6" fmla="*/ 0 60000 65536"/>
                  <a:gd name="T7" fmla="*/ 0 60000 65536"/>
                  <a:gd name="T8" fmla="*/ 0 60000 65536"/>
                  <a:gd name="T9" fmla="*/ 0 w 384"/>
                  <a:gd name="T10" fmla="*/ 0 h 672"/>
                  <a:gd name="T11" fmla="*/ 384 w 384"/>
                  <a:gd name="T12" fmla="*/ 672 h 672"/>
                </a:gdLst>
                <a:ahLst/>
                <a:cxnLst>
                  <a:cxn ang="T6">
                    <a:pos x="T0" y="T1"/>
                  </a:cxn>
                  <a:cxn ang="T7">
                    <a:pos x="T2" y="T3"/>
                  </a:cxn>
                  <a:cxn ang="T8">
                    <a:pos x="T4" y="T5"/>
                  </a:cxn>
                </a:cxnLst>
                <a:rect l="T9" t="T10" r="T11" b="T12"/>
                <a:pathLst>
                  <a:path w="384" h="672">
                    <a:moveTo>
                      <a:pt x="0" y="0"/>
                    </a:moveTo>
                    <a:lnTo>
                      <a:pt x="384" y="0"/>
                    </a:lnTo>
                    <a:lnTo>
                      <a:pt x="384" y="67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212" name="Oval 49"/>
              <p:cNvSpPr>
                <a:spLocks noChangeArrowheads="1"/>
              </p:cNvSpPr>
              <p:nvPr/>
            </p:nvSpPr>
            <p:spPr bwMode="auto">
              <a:xfrm>
                <a:off x="454" y="1193"/>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213" name="Oval 50"/>
              <p:cNvSpPr>
                <a:spLocks noChangeArrowheads="1"/>
              </p:cNvSpPr>
              <p:nvPr/>
            </p:nvSpPr>
            <p:spPr bwMode="auto">
              <a:xfrm>
                <a:off x="470" y="1608"/>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214" name="Oval 51"/>
              <p:cNvSpPr>
                <a:spLocks noChangeArrowheads="1"/>
              </p:cNvSpPr>
              <p:nvPr/>
            </p:nvSpPr>
            <p:spPr bwMode="auto">
              <a:xfrm>
                <a:off x="2026" y="1610"/>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215" name="Oval 52"/>
              <p:cNvSpPr>
                <a:spLocks noChangeArrowheads="1"/>
              </p:cNvSpPr>
              <p:nvPr/>
            </p:nvSpPr>
            <p:spPr bwMode="auto">
              <a:xfrm>
                <a:off x="1526" y="2354"/>
                <a:ext cx="48" cy="48"/>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216" name="Text Box 53"/>
              <p:cNvSpPr txBox="1">
                <a:spLocks noChangeArrowheads="1"/>
              </p:cNvSpPr>
              <p:nvPr/>
            </p:nvSpPr>
            <p:spPr bwMode="auto">
              <a:xfrm>
                <a:off x="853" y="1274"/>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1</a:t>
                </a:r>
                <a:endParaRPr kumimoji="1" lang="en-US" altLang="zh-CN" b="1">
                  <a:solidFill>
                    <a:schemeClr val="tx2"/>
                  </a:solidFill>
                  <a:latin typeface="Times New Roman" pitchFamily="18" charset="0"/>
                  <a:cs typeface="Times New Roman" pitchFamily="18" charset="0"/>
                </a:endParaRPr>
              </a:p>
            </p:txBody>
          </p:sp>
          <p:sp>
            <p:nvSpPr>
              <p:cNvPr id="7217" name="Text Box 54"/>
              <p:cNvSpPr txBox="1">
                <a:spLocks noChangeArrowheads="1"/>
              </p:cNvSpPr>
              <p:nvPr/>
            </p:nvSpPr>
            <p:spPr bwMode="auto">
              <a:xfrm>
                <a:off x="864" y="1710"/>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2</a:t>
                </a:r>
                <a:endParaRPr kumimoji="1" lang="en-US" altLang="zh-CN" b="1">
                  <a:solidFill>
                    <a:schemeClr val="tx2"/>
                  </a:solidFill>
                  <a:latin typeface="Times New Roman" pitchFamily="18" charset="0"/>
                  <a:cs typeface="Times New Roman" pitchFamily="18" charset="0"/>
                </a:endParaRPr>
              </a:p>
            </p:txBody>
          </p:sp>
          <p:sp>
            <p:nvSpPr>
              <p:cNvPr id="7218" name="Text Box 55"/>
              <p:cNvSpPr txBox="1">
                <a:spLocks noChangeArrowheads="1"/>
              </p:cNvSpPr>
              <p:nvPr/>
            </p:nvSpPr>
            <p:spPr bwMode="auto">
              <a:xfrm>
                <a:off x="1248" y="1854"/>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R</a:t>
                </a:r>
              </a:p>
            </p:txBody>
          </p:sp>
          <p:sp>
            <p:nvSpPr>
              <p:cNvPr id="7219" name="Text Box 56"/>
              <p:cNvSpPr txBox="1">
                <a:spLocks noChangeArrowheads="1"/>
              </p:cNvSpPr>
              <p:nvPr/>
            </p:nvSpPr>
            <p:spPr bwMode="auto">
              <a:xfrm>
                <a:off x="1344" y="2405"/>
                <a:ext cx="4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-12V</a:t>
                </a:r>
              </a:p>
            </p:txBody>
          </p:sp>
          <p:sp>
            <p:nvSpPr>
              <p:cNvPr id="7220" name="Text Box 57"/>
              <p:cNvSpPr txBox="1">
                <a:spLocks noChangeArrowheads="1"/>
              </p:cNvSpPr>
              <p:nvPr/>
            </p:nvSpPr>
            <p:spPr bwMode="auto">
              <a:xfrm>
                <a:off x="144" y="990"/>
                <a:ext cx="2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V</a:t>
                </a:r>
                <a:r>
                  <a:rPr kumimoji="1" lang="en-US" altLang="zh-CN" b="1" baseline="-25000">
                    <a:solidFill>
                      <a:schemeClr val="tx2"/>
                    </a:solidFill>
                    <a:latin typeface="Times New Roman" pitchFamily="18" charset="0"/>
                    <a:cs typeface="Times New Roman" pitchFamily="18" charset="0"/>
                  </a:rPr>
                  <a:t>A</a:t>
                </a:r>
                <a:endParaRPr kumimoji="1" lang="en-US" altLang="zh-CN" b="1">
                  <a:solidFill>
                    <a:schemeClr val="tx2"/>
                  </a:solidFill>
                  <a:latin typeface="Times New Roman" pitchFamily="18" charset="0"/>
                  <a:cs typeface="Times New Roman" pitchFamily="18" charset="0"/>
                </a:endParaRPr>
              </a:p>
            </p:txBody>
          </p:sp>
          <p:sp>
            <p:nvSpPr>
              <p:cNvPr id="7221" name="Text Box 58"/>
              <p:cNvSpPr txBox="1">
                <a:spLocks noChangeArrowheads="1"/>
              </p:cNvSpPr>
              <p:nvPr/>
            </p:nvSpPr>
            <p:spPr bwMode="auto">
              <a:xfrm>
                <a:off x="165" y="1444"/>
                <a:ext cx="2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V</a:t>
                </a:r>
                <a:r>
                  <a:rPr kumimoji="1" lang="en-US" altLang="zh-CN" b="1" baseline="-25000">
                    <a:solidFill>
                      <a:schemeClr val="tx2"/>
                    </a:solidFill>
                    <a:latin typeface="Times New Roman" pitchFamily="18" charset="0"/>
                    <a:cs typeface="Times New Roman" pitchFamily="18" charset="0"/>
                  </a:rPr>
                  <a:t>B</a:t>
                </a:r>
                <a:endParaRPr kumimoji="1" lang="en-US" altLang="zh-CN" b="1">
                  <a:solidFill>
                    <a:schemeClr val="tx2"/>
                  </a:solidFill>
                  <a:latin typeface="Times New Roman" pitchFamily="18" charset="0"/>
                  <a:cs typeface="Times New Roman" pitchFamily="18" charset="0"/>
                </a:endParaRPr>
              </a:p>
            </p:txBody>
          </p:sp>
          <p:sp>
            <p:nvSpPr>
              <p:cNvPr id="7222" name="Text Box 59"/>
              <p:cNvSpPr txBox="1">
                <a:spLocks noChangeArrowheads="1"/>
              </p:cNvSpPr>
              <p:nvPr/>
            </p:nvSpPr>
            <p:spPr bwMode="auto">
              <a:xfrm>
                <a:off x="1834" y="1300"/>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V</a:t>
                </a:r>
                <a:r>
                  <a:rPr kumimoji="1" lang="en-US" altLang="zh-CN" b="1" baseline="-25000">
                    <a:solidFill>
                      <a:schemeClr val="tx2"/>
                    </a:solidFill>
                    <a:latin typeface="Times New Roman" pitchFamily="18" charset="0"/>
                    <a:cs typeface="Times New Roman" pitchFamily="18" charset="0"/>
                  </a:rPr>
                  <a:t>F</a:t>
                </a:r>
                <a:endParaRPr kumimoji="1" lang="en-US" altLang="zh-CN" b="1">
                  <a:solidFill>
                    <a:schemeClr val="tx2"/>
                  </a:solidFill>
                  <a:latin typeface="Times New Roman" pitchFamily="18" charset="0"/>
                  <a:cs typeface="Times New Roman" pitchFamily="18" charset="0"/>
                </a:endParaRPr>
              </a:p>
            </p:txBody>
          </p:sp>
        </p:grpSp>
        <p:sp>
          <p:nvSpPr>
            <p:cNvPr id="7203" name="Rectangle 60"/>
            <p:cNvSpPr>
              <a:spLocks noChangeArrowheads="1"/>
            </p:cNvSpPr>
            <p:nvPr/>
          </p:nvSpPr>
          <p:spPr bwMode="auto">
            <a:xfrm rot="-5400000">
              <a:off x="1426" y="1954"/>
              <a:ext cx="240" cy="96"/>
            </a:xfrm>
            <a:prstGeom prst="rect">
              <a:avLst/>
            </a:prstGeom>
            <a:solidFill>
              <a:srgbClr val="DDDDDD"/>
            </a:solidFill>
            <a:ln w="28575">
              <a:solidFill>
                <a:schemeClr val="tx1"/>
              </a:solidFill>
              <a:miter lim="800000"/>
              <a:headEnd/>
              <a:tailEnd/>
            </a:ln>
          </p:spPr>
          <p:txBody>
            <a:bodyPr wrap="none" anchor="ctr">
              <a:spAutoFit/>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75"/>
                                  </p:iterate>
                                  <p:childTnLst>
                                    <p:set>
                                      <p:cBhvr>
                                        <p:cTn id="11" dur="1" fill="hold">
                                          <p:stCondLst>
                                            <p:cond delay="74"/>
                                          </p:stCondLst>
                                        </p:cTn>
                                        <p:tgtEl>
                                          <p:spTgt spid="115716">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15717"/>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15718"/>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115719"/>
                                        </p:tgtEl>
                                        <p:attrNameLst>
                                          <p:attrName>style.visibility</p:attrName>
                                        </p:attrNameLst>
                                      </p:cBhvr>
                                      <p:to>
                                        <p:strVal val="visible"/>
                                      </p:to>
                                    </p:set>
                                  </p:childTnLst>
                                </p:cTn>
                              </p:par>
                            </p:childTnLst>
                          </p:cTn>
                        </p:par>
                        <p:par>
                          <p:cTn id="22" fill="hold" nodeType="afterGroup">
                            <p:stCondLst>
                              <p:cond delay="1500"/>
                            </p:stCondLst>
                            <p:childTnLst>
                              <p:par>
                                <p:cTn id="23" presetID="1" presetClass="entr" presetSubtype="0" fill="hold" grpId="0" nodeType="afterEffect">
                                  <p:stCondLst>
                                    <p:cond delay="0"/>
                                  </p:stCondLst>
                                  <p:childTnLst>
                                    <p:set>
                                      <p:cBhvr>
                                        <p:cTn id="24" dur="1" fill="hold">
                                          <p:stCondLst>
                                            <p:cond delay="499"/>
                                          </p:stCondLst>
                                        </p:cTn>
                                        <p:tgtEl>
                                          <p:spTgt spid="115722"/>
                                        </p:tgtEl>
                                        <p:attrNameLst>
                                          <p:attrName>style.visibility</p:attrName>
                                        </p:attrNameLst>
                                      </p:cBhvr>
                                      <p:to>
                                        <p:strVal val="visible"/>
                                      </p:to>
                                    </p:set>
                                  </p:childTnLst>
                                </p:cTn>
                              </p:par>
                            </p:childTnLst>
                          </p:cTn>
                        </p:par>
                        <p:par>
                          <p:cTn id="25" fill="hold" nodeType="afterGroup">
                            <p:stCondLst>
                              <p:cond delay="2000"/>
                            </p:stCondLst>
                            <p:childTnLst>
                              <p:par>
                                <p:cTn id="26" presetID="1" presetClass="entr" presetSubtype="0" fill="hold" grpId="0" nodeType="afterEffect">
                                  <p:stCondLst>
                                    <p:cond delay="0"/>
                                  </p:stCondLst>
                                  <p:childTnLst>
                                    <p:set>
                                      <p:cBhvr>
                                        <p:cTn id="27" dur="1" fill="hold">
                                          <p:stCondLst>
                                            <p:cond delay="499"/>
                                          </p:stCondLst>
                                        </p:cTn>
                                        <p:tgtEl>
                                          <p:spTgt spid="115721"/>
                                        </p:tgtEl>
                                        <p:attrNameLst>
                                          <p:attrName>style.visibility</p:attrName>
                                        </p:attrNameLst>
                                      </p:cBhvr>
                                      <p:to>
                                        <p:strVal val="visible"/>
                                      </p:to>
                                    </p:set>
                                  </p:childTnLst>
                                </p:cTn>
                              </p:par>
                            </p:childTnLst>
                          </p:cTn>
                        </p:par>
                        <p:par>
                          <p:cTn id="28" fill="hold" nodeType="afterGroup">
                            <p:stCondLst>
                              <p:cond delay="2500"/>
                            </p:stCondLst>
                            <p:childTnLst>
                              <p:par>
                                <p:cTn id="29" presetID="1" presetClass="entr" presetSubtype="0" fill="hold" grpId="0" nodeType="afterEffect">
                                  <p:stCondLst>
                                    <p:cond delay="0"/>
                                  </p:stCondLst>
                                  <p:childTnLst>
                                    <p:set>
                                      <p:cBhvr>
                                        <p:cTn id="30" dur="1" fill="hold">
                                          <p:stCondLst>
                                            <p:cond delay="499"/>
                                          </p:stCondLst>
                                        </p:cTn>
                                        <p:tgtEl>
                                          <p:spTgt spid="11572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5727"/>
                                        </p:tgtEl>
                                        <p:attrNameLst>
                                          <p:attrName>style.visibility</p:attrName>
                                        </p:attrNameLst>
                                      </p:cBhvr>
                                      <p:to>
                                        <p:strVal val="visible"/>
                                      </p:to>
                                    </p:set>
                                  </p:childTnLst>
                                </p:cTn>
                              </p:par>
                            </p:childTnLst>
                          </p:cTn>
                        </p:par>
                        <p:par>
                          <p:cTn id="35" fill="hold" nodeType="afterGroup">
                            <p:stCondLst>
                              <p:cond delay="500"/>
                            </p:stCondLst>
                            <p:childTnLst>
                              <p:par>
                                <p:cTn id="36" presetID="1" presetClass="entr" presetSubtype="0" fill="hold" grpId="0" nodeType="afterEffect">
                                  <p:stCondLst>
                                    <p:cond delay="0"/>
                                  </p:stCondLst>
                                  <p:childTnLst>
                                    <p:set>
                                      <p:cBhvr>
                                        <p:cTn id="37" dur="1" fill="hold">
                                          <p:stCondLst>
                                            <p:cond delay="499"/>
                                          </p:stCondLst>
                                        </p:cTn>
                                        <p:tgtEl>
                                          <p:spTgt spid="115730"/>
                                        </p:tgtEl>
                                        <p:attrNameLst>
                                          <p:attrName>style.visibility</p:attrName>
                                        </p:attrNameLst>
                                      </p:cBhvr>
                                      <p:to>
                                        <p:strVal val="visible"/>
                                      </p:to>
                                    </p:set>
                                  </p:childTnLst>
                                </p:cTn>
                              </p:par>
                            </p:childTnLst>
                          </p:cTn>
                        </p:par>
                        <p:par>
                          <p:cTn id="38" fill="hold" nodeType="afterGroup">
                            <p:stCondLst>
                              <p:cond delay="1000"/>
                            </p:stCondLst>
                            <p:childTnLst>
                              <p:par>
                                <p:cTn id="39" presetID="1" presetClass="entr" presetSubtype="0" fill="hold" grpId="0" nodeType="afterEffect">
                                  <p:stCondLst>
                                    <p:cond delay="0"/>
                                  </p:stCondLst>
                                  <p:childTnLst>
                                    <p:set>
                                      <p:cBhvr>
                                        <p:cTn id="40" dur="1" fill="hold">
                                          <p:stCondLst>
                                            <p:cond delay="499"/>
                                          </p:stCondLst>
                                        </p:cTn>
                                        <p:tgtEl>
                                          <p:spTgt spid="115731"/>
                                        </p:tgtEl>
                                        <p:attrNameLst>
                                          <p:attrName>style.visibility</p:attrName>
                                        </p:attrNameLst>
                                      </p:cBhvr>
                                      <p:to>
                                        <p:strVal val="visible"/>
                                      </p:to>
                                    </p:set>
                                  </p:childTnLst>
                                </p:cTn>
                              </p:par>
                            </p:childTnLst>
                          </p:cTn>
                        </p:par>
                        <p:par>
                          <p:cTn id="41" fill="hold" nodeType="afterGroup">
                            <p:stCondLst>
                              <p:cond delay="1500"/>
                            </p:stCondLst>
                            <p:childTnLst>
                              <p:par>
                                <p:cTn id="42" presetID="1" presetClass="entr" presetSubtype="0" fill="hold" grpId="0" nodeType="afterEffect">
                                  <p:stCondLst>
                                    <p:cond delay="0"/>
                                  </p:stCondLst>
                                  <p:childTnLst>
                                    <p:set>
                                      <p:cBhvr>
                                        <p:cTn id="43" dur="1" fill="hold">
                                          <p:stCondLst>
                                            <p:cond delay="499"/>
                                          </p:stCondLst>
                                        </p:cTn>
                                        <p:tgtEl>
                                          <p:spTgt spid="115735"/>
                                        </p:tgtEl>
                                        <p:attrNameLst>
                                          <p:attrName>style.visibility</p:attrName>
                                        </p:attrNameLst>
                                      </p:cBhvr>
                                      <p:to>
                                        <p:strVal val="visible"/>
                                      </p:to>
                                    </p:set>
                                  </p:childTnLst>
                                </p:cTn>
                              </p:par>
                            </p:childTnLst>
                          </p:cTn>
                        </p:par>
                        <p:par>
                          <p:cTn id="44" fill="hold" nodeType="afterGroup">
                            <p:stCondLst>
                              <p:cond delay="2000"/>
                            </p:stCondLst>
                            <p:childTnLst>
                              <p:par>
                                <p:cTn id="45" presetID="1" presetClass="entr" presetSubtype="0" fill="hold" grpId="0" nodeType="afterEffect">
                                  <p:stCondLst>
                                    <p:cond delay="0"/>
                                  </p:stCondLst>
                                  <p:childTnLst>
                                    <p:set>
                                      <p:cBhvr>
                                        <p:cTn id="46" dur="1" fill="hold">
                                          <p:stCondLst>
                                            <p:cond delay="499"/>
                                          </p:stCondLst>
                                        </p:cTn>
                                        <p:tgtEl>
                                          <p:spTgt spid="11574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15723"/>
                                        </p:tgtEl>
                                        <p:attrNameLst>
                                          <p:attrName>style.visibility</p:attrName>
                                        </p:attrNameLst>
                                      </p:cBhvr>
                                      <p:to>
                                        <p:strVal val="visible"/>
                                      </p:to>
                                    </p:set>
                                  </p:childTnLst>
                                </p:cTn>
                              </p:par>
                            </p:childTnLst>
                          </p:cTn>
                        </p:par>
                        <p:par>
                          <p:cTn id="51" fill="hold" nodeType="afterGroup">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115729"/>
                                        </p:tgtEl>
                                        <p:attrNameLst>
                                          <p:attrName>style.visibility</p:attrName>
                                        </p:attrNameLst>
                                      </p:cBhvr>
                                      <p:to>
                                        <p:strVal val="visible"/>
                                      </p:to>
                                    </p:set>
                                  </p:childTnLst>
                                </p:cTn>
                              </p:par>
                            </p:childTnLst>
                          </p:cTn>
                        </p:par>
                        <p:par>
                          <p:cTn id="54" fill="hold" nodeType="afterGroup">
                            <p:stCondLst>
                              <p:cond delay="1000"/>
                            </p:stCondLst>
                            <p:childTnLst>
                              <p:par>
                                <p:cTn id="55" presetID="1" presetClass="entr" presetSubtype="0" fill="hold" grpId="0" nodeType="afterEffect">
                                  <p:stCondLst>
                                    <p:cond delay="0"/>
                                  </p:stCondLst>
                                  <p:childTnLst>
                                    <p:set>
                                      <p:cBhvr>
                                        <p:cTn id="56" dur="1" fill="hold">
                                          <p:stCondLst>
                                            <p:cond delay="499"/>
                                          </p:stCondLst>
                                        </p:cTn>
                                        <p:tgtEl>
                                          <p:spTgt spid="115736"/>
                                        </p:tgtEl>
                                        <p:attrNameLst>
                                          <p:attrName>style.visibility</p:attrName>
                                        </p:attrNameLst>
                                      </p:cBhvr>
                                      <p:to>
                                        <p:strVal val="visible"/>
                                      </p:to>
                                    </p:set>
                                  </p:childTnLst>
                                </p:cTn>
                              </p:par>
                            </p:childTnLst>
                          </p:cTn>
                        </p:par>
                        <p:par>
                          <p:cTn id="57" fill="hold" nodeType="afterGroup">
                            <p:stCondLst>
                              <p:cond delay="1500"/>
                            </p:stCondLst>
                            <p:childTnLst>
                              <p:par>
                                <p:cTn id="58" presetID="1" presetClass="entr" presetSubtype="0" fill="hold" grpId="0" nodeType="afterEffect">
                                  <p:stCondLst>
                                    <p:cond delay="0"/>
                                  </p:stCondLst>
                                  <p:childTnLst>
                                    <p:set>
                                      <p:cBhvr>
                                        <p:cTn id="59" dur="1" fill="hold">
                                          <p:stCondLst>
                                            <p:cond delay="499"/>
                                          </p:stCondLst>
                                        </p:cTn>
                                        <p:tgtEl>
                                          <p:spTgt spid="115737"/>
                                        </p:tgtEl>
                                        <p:attrNameLst>
                                          <p:attrName>style.visibility</p:attrName>
                                        </p:attrNameLst>
                                      </p:cBhvr>
                                      <p:to>
                                        <p:strVal val="visible"/>
                                      </p:to>
                                    </p:set>
                                  </p:childTnLst>
                                </p:cTn>
                              </p:par>
                            </p:childTnLst>
                          </p:cTn>
                        </p:par>
                        <p:par>
                          <p:cTn id="60" fill="hold" nodeType="afterGroup">
                            <p:stCondLst>
                              <p:cond delay="2000"/>
                            </p:stCondLst>
                            <p:childTnLst>
                              <p:par>
                                <p:cTn id="61" presetID="1" presetClass="entr" presetSubtype="0" fill="hold" grpId="0" nodeType="afterEffect">
                                  <p:stCondLst>
                                    <p:cond delay="0"/>
                                  </p:stCondLst>
                                  <p:childTnLst>
                                    <p:set>
                                      <p:cBhvr>
                                        <p:cTn id="62" dur="1" fill="hold">
                                          <p:stCondLst>
                                            <p:cond delay="499"/>
                                          </p:stCondLst>
                                        </p:cTn>
                                        <p:tgtEl>
                                          <p:spTgt spid="11573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15728"/>
                                        </p:tgtEl>
                                        <p:attrNameLst>
                                          <p:attrName>style.visibility</p:attrName>
                                        </p:attrNameLst>
                                      </p:cBhvr>
                                      <p:to>
                                        <p:strVal val="visible"/>
                                      </p:to>
                                    </p:set>
                                  </p:childTnLst>
                                </p:cTn>
                              </p:par>
                            </p:childTnLst>
                          </p:cTn>
                        </p:par>
                        <p:par>
                          <p:cTn id="67" fill="hold" nodeType="afterGroup">
                            <p:stCondLst>
                              <p:cond delay="500"/>
                            </p:stCondLst>
                            <p:childTnLst>
                              <p:par>
                                <p:cTn id="68" presetID="1" presetClass="entr" presetSubtype="0" fill="hold" grpId="0" nodeType="afterEffect">
                                  <p:stCondLst>
                                    <p:cond delay="0"/>
                                  </p:stCondLst>
                                  <p:childTnLst>
                                    <p:set>
                                      <p:cBhvr>
                                        <p:cTn id="69" dur="1" fill="hold">
                                          <p:stCondLst>
                                            <p:cond delay="499"/>
                                          </p:stCondLst>
                                        </p:cTn>
                                        <p:tgtEl>
                                          <p:spTgt spid="115725"/>
                                        </p:tgtEl>
                                        <p:attrNameLst>
                                          <p:attrName>style.visibility</p:attrName>
                                        </p:attrNameLst>
                                      </p:cBhvr>
                                      <p:to>
                                        <p:strVal val="visible"/>
                                      </p:to>
                                    </p:set>
                                  </p:childTnLst>
                                </p:cTn>
                              </p:par>
                            </p:childTnLst>
                          </p:cTn>
                        </p:par>
                        <p:par>
                          <p:cTn id="70" fill="hold" nodeType="afterGroup">
                            <p:stCondLst>
                              <p:cond delay="1000"/>
                            </p:stCondLst>
                            <p:childTnLst>
                              <p:par>
                                <p:cTn id="71" presetID="1" presetClass="entr" presetSubtype="0" fill="hold" grpId="0" nodeType="afterEffect">
                                  <p:stCondLst>
                                    <p:cond delay="0"/>
                                  </p:stCondLst>
                                  <p:childTnLst>
                                    <p:set>
                                      <p:cBhvr>
                                        <p:cTn id="72" dur="1" fill="hold">
                                          <p:stCondLst>
                                            <p:cond delay="499"/>
                                          </p:stCondLst>
                                        </p:cTn>
                                        <p:tgtEl>
                                          <p:spTgt spid="115738"/>
                                        </p:tgtEl>
                                        <p:attrNameLst>
                                          <p:attrName>style.visibility</p:attrName>
                                        </p:attrNameLst>
                                      </p:cBhvr>
                                      <p:to>
                                        <p:strVal val="visible"/>
                                      </p:to>
                                    </p:set>
                                  </p:childTnLst>
                                </p:cTn>
                              </p:par>
                            </p:childTnLst>
                          </p:cTn>
                        </p:par>
                        <p:par>
                          <p:cTn id="73" fill="hold" nodeType="afterGroup">
                            <p:stCondLst>
                              <p:cond delay="1500"/>
                            </p:stCondLst>
                            <p:childTnLst>
                              <p:par>
                                <p:cTn id="74" presetID="1" presetClass="entr" presetSubtype="0" fill="hold" grpId="0" nodeType="afterEffect">
                                  <p:stCondLst>
                                    <p:cond delay="0"/>
                                  </p:stCondLst>
                                  <p:childTnLst>
                                    <p:set>
                                      <p:cBhvr>
                                        <p:cTn id="75" dur="1" fill="hold">
                                          <p:stCondLst>
                                            <p:cond delay="499"/>
                                          </p:stCondLst>
                                        </p:cTn>
                                        <p:tgtEl>
                                          <p:spTgt spid="115734"/>
                                        </p:tgtEl>
                                        <p:attrNameLst>
                                          <p:attrName>style.visibility</p:attrName>
                                        </p:attrNameLst>
                                      </p:cBhvr>
                                      <p:to>
                                        <p:strVal val="visible"/>
                                      </p:to>
                                    </p:set>
                                  </p:childTnLst>
                                </p:cTn>
                              </p:par>
                            </p:childTnLst>
                          </p:cTn>
                        </p:par>
                        <p:par>
                          <p:cTn id="76" fill="hold" nodeType="afterGroup">
                            <p:stCondLst>
                              <p:cond delay="2000"/>
                            </p:stCondLst>
                            <p:childTnLst>
                              <p:par>
                                <p:cTn id="77" presetID="1" presetClass="entr" presetSubtype="0" fill="hold" grpId="0" nodeType="afterEffect">
                                  <p:stCondLst>
                                    <p:cond delay="0"/>
                                  </p:stCondLst>
                                  <p:childTnLst>
                                    <p:set>
                                      <p:cBhvr>
                                        <p:cTn id="78" dur="1" fill="hold">
                                          <p:stCondLst>
                                            <p:cond delay="499"/>
                                          </p:stCondLst>
                                        </p:cTn>
                                        <p:tgtEl>
                                          <p:spTgt spid="115742"/>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15726"/>
                                        </p:tgtEl>
                                        <p:attrNameLst>
                                          <p:attrName>style.visibility</p:attrName>
                                        </p:attrNameLst>
                                      </p:cBhvr>
                                      <p:to>
                                        <p:strVal val="visible"/>
                                      </p:to>
                                    </p:set>
                                  </p:childTnLst>
                                </p:cTn>
                              </p:par>
                            </p:childTnLst>
                          </p:cTn>
                        </p:par>
                        <p:par>
                          <p:cTn id="83" fill="hold" nodeType="afterGroup">
                            <p:stCondLst>
                              <p:cond delay="500"/>
                            </p:stCondLst>
                            <p:childTnLst>
                              <p:par>
                                <p:cTn id="84" presetID="1" presetClass="entr" presetSubtype="0" fill="hold" grpId="0" nodeType="afterEffect">
                                  <p:stCondLst>
                                    <p:cond delay="0"/>
                                  </p:stCondLst>
                                  <p:childTnLst>
                                    <p:set>
                                      <p:cBhvr>
                                        <p:cTn id="85" dur="1" fill="hold">
                                          <p:stCondLst>
                                            <p:cond delay="499"/>
                                          </p:stCondLst>
                                        </p:cTn>
                                        <p:tgtEl>
                                          <p:spTgt spid="115724"/>
                                        </p:tgtEl>
                                        <p:attrNameLst>
                                          <p:attrName>style.visibility</p:attrName>
                                        </p:attrNameLst>
                                      </p:cBhvr>
                                      <p:to>
                                        <p:strVal val="visible"/>
                                      </p:to>
                                    </p:set>
                                  </p:childTnLst>
                                </p:cTn>
                              </p:par>
                            </p:childTnLst>
                          </p:cTn>
                        </p:par>
                        <p:par>
                          <p:cTn id="86" fill="hold" nodeType="afterGroup">
                            <p:stCondLst>
                              <p:cond delay="1000"/>
                            </p:stCondLst>
                            <p:childTnLst>
                              <p:par>
                                <p:cTn id="87" presetID="1" presetClass="entr" presetSubtype="0" fill="hold" grpId="0" nodeType="afterEffect">
                                  <p:stCondLst>
                                    <p:cond delay="0"/>
                                  </p:stCondLst>
                                  <p:childTnLst>
                                    <p:set>
                                      <p:cBhvr>
                                        <p:cTn id="88" dur="1" fill="hold">
                                          <p:stCondLst>
                                            <p:cond delay="499"/>
                                          </p:stCondLst>
                                        </p:cTn>
                                        <p:tgtEl>
                                          <p:spTgt spid="115732"/>
                                        </p:tgtEl>
                                        <p:attrNameLst>
                                          <p:attrName>style.visibility</p:attrName>
                                        </p:attrNameLst>
                                      </p:cBhvr>
                                      <p:to>
                                        <p:strVal val="visible"/>
                                      </p:to>
                                    </p:set>
                                  </p:childTnLst>
                                </p:cTn>
                              </p:par>
                            </p:childTnLst>
                          </p:cTn>
                        </p:par>
                        <p:par>
                          <p:cTn id="89" fill="hold" nodeType="afterGroup">
                            <p:stCondLst>
                              <p:cond delay="1500"/>
                            </p:stCondLst>
                            <p:childTnLst>
                              <p:par>
                                <p:cTn id="90" presetID="1" presetClass="entr" presetSubtype="0" fill="hold" grpId="0" nodeType="afterEffect">
                                  <p:stCondLst>
                                    <p:cond delay="0"/>
                                  </p:stCondLst>
                                  <p:childTnLst>
                                    <p:set>
                                      <p:cBhvr>
                                        <p:cTn id="91" dur="1" fill="hold">
                                          <p:stCondLst>
                                            <p:cond delay="499"/>
                                          </p:stCondLst>
                                        </p:cTn>
                                        <p:tgtEl>
                                          <p:spTgt spid="115733"/>
                                        </p:tgtEl>
                                        <p:attrNameLst>
                                          <p:attrName>style.visibility</p:attrName>
                                        </p:attrNameLst>
                                      </p:cBhvr>
                                      <p:to>
                                        <p:strVal val="visible"/>
                                      </p:to>
                                    </p:set>
                                  </p:childTnLst>
                                </p:cTn>
                              </p:par>
                            </p:childTnLst>
                          </p:cTn>
                        </p:par>
                        <p:par>
                          <p:cTn id="92" fill="hold" nodeType="afterGroup">
                            <p:stCondLst>
                              <p:cond delay="2000"/>
                            </p:stCondLst>
                            <p:childTnLst>
                              <p:par>
                                <p:cTn id="93" presetID="1" presetClass="entr" presetSubtype="0" fill="hold" grpId="0" nodeType="afterEffect">
                                  <p:stCondLst>
                                    <p:cond delay="0"/>
                                  </p:stCondLst>
                                  <p:childTnLst>
                                    <p:set>
                                      <p:cBhvr>
                                        <p:cTn id="94" dur="1" fill="hold">
                                          <p:stCondLst>
                                            <p:cond delay="499"/>
                                          </p:stCondLst>
                                        </p:cTn>
                                        <p:tgtEl>
                                          <p:spTgt spid="115741"/>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iterate type="lt">
                                    <p:tmAbs val="75"/>
                                  </p:iterate>
                                  <p:childTnLst>
                                    <p:set>
                                      <p:cBhvr>
                                        <p:cTn id="98" dur="1" fill="hold">
                                          <p:stCondLst>
                                            <p:cond delay="74"/>
                                          </p:stCondLst>
                                        </p:cTn>
                                        <p:tgtEl>
                                          <p:spTgt spid="115743">
                                            <p:txEl>
                                              <p:pRg st="0" end="0"/>
                                            </p:txEl>
                                          </p:spTgt>
                                        </p:tgtEl>
                                        <p:attrNameLst>
                                          <p:attrName>style.visibility</p:attrName>
                                        </p:attrNameLst>
                                      </p:cBhvr>
                                      <p:to>
                                        <p:strVal val="visible"/>
                                      </p:to>
                                    </p:set>
                                  </p:childTnLst>
                                </p:cTn>
                              </p:par>
                            </p:childTnLst>
                          </p:cTn>
                        </p:par>
                        <p:par>
                          <p:cTn id="99" fill="hold" nodeType="afterGroup">
                            <p:stCondLst>
                              <p:cond delay="2850"/>
                            </p:stCondLst>
                            <p:childTnLst>
                              <p:par>
                                <p:cTn id="100" presetID="22" presetClass="entr" presetSubtype="8" fill="hold" grpId="0" nodeType="afterEffect">
                                  <p:stCondLst>
                                    <p:cond delay="0"/>
                                  </p:stCondLst>
                                  <p:iterate type="lt">
                                    <p:tmPct val="100000"/>
                                  </p:iterate>
                                  <p:childTnLst>
                                    <p:set>
                                      <p:cBhvr>
                                        <p:cTn id="101" dur="1" fill="hold">
                                          <p:stCondLst>
                                            <p:cond delay="0"/>
                                          </p:stCondLst>
                                        </p:cTn>
                                        <p:tgtEl>
                                          <p:spTgt spid="115744"/>
                                        </p:tgtEl>
                                        <p:attrNameLst>
                                          <p:attrName>style.visibility</p:attrName>
                                        </p:attrNameLst>
                                      </p:cBhvr>
                                      <p:to>
                                        <p:strVal val="visible"/>
                                      </p:to>
                                    </p:set>
                                    <p:animEffect transition="in" filter="wipe(left)">
                                      <p:cBhvr>
                                        <p:cTn id="102" dur="75"/>
                                        <p:tgtEl>
                                          <p:spTgt spid="115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build="p" autoUpdateAnimBg="0"/>
      <p:bldP spid="115718" grpId="0" autoUpdateAnimBg="0"/>
      <p:bldP spid="115719" grpId="0" autoUpdateAnimBg="0"/>
      <p:bldP spid="115720" grpId="0" autoUpdateAnimBg="0"/>
      <p:bldP spid="115721" grpId="0" autoUpdateAnimBg="0"/>
      <p:bldP spid="115722" grpId="0" autoUpdateAnimBg="0"/>
      <p:bldP spid="115723" grpId="0" autoUpdateAnimBg="0"/>
      <p:bldP spid="115724" grpId="0" autoUpdateAnimBg="0"/>
      <p:bldP spid="115725" grpId="0" autoUpdateAnimBg="0"/>
      <p:bldP spid="115726" grpId="0" autoUpdateAnimBg="0"/>
      <p:bldP spid="115727" grpId="0" autoUpdateAnimBg="0"/>
      <p:bldP spid="115728" grpId="0" autoUpdateAnimBg="0"/>
      <p:bldP spid="115729" grpId="0" autoUpdateAnimBg="0"/>
      <p:bldP spid="115730" grpId="0" autoUpdateAnimBg="0"/>
      <p:bldP spid="115731" grpId="0" autoUpdateAnimBg="0"/>
      <p:bldP spid="115732" grpId="0" autoUpdateAnimBg="0"/>
      <p:bldP spid="115733" grpId="0" autoUpdateAnimBg="0"/>
      <p:bldP spid="115734" grpId="0" autoUpdateAnimBg="0"/>
      <p:bldP spid="115735" grpId="0" autoUpdateAnimBg="0"/>
      <p:bldP spid="115736" grpId="0" autoUpdateAnimBg="0"/>
      <p:bldP spid="115737" grpId="0" autoUpdateAnimBg="0"/>
      <p:bldP spid="115738" grpId="0" autoUpdateAnimBg="0"/>
      <p:bldP spid="115739" grpId="0" autoUpdateAnimBg="0"/>
      <p:bldP spid="115740" grpId="0" autoUpdateAnimBg="0"/>
      <p:bldP spid="115741" grpId="0" autoUpdateAnimBg="0"/>
      <p:bldP spid="115742" grpId="0" autoUpdateAnimBg="0"/>
      <p:bldP spid="115743" grpId="0" build="p" autoUpdateAnimBg="0"/>
      <p:bldP spid="11574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26</a:t>
            </a:r>
            <a:r>
              <a:rPr lang="zh-CN" altLang="en-US" sz="2800" smtClean="0">
                <a:ea typeface="宋体" charset="-122"/>
              </a:rPr>
              <a:t>）</a:t>
            </a:r>
            <a:endParaRPr lang="zh-CN" altLang="en-US"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D6763493-88BC-4F6A-91CB-961B18CAE9A5}" type="slidenum">
              <a:rPr lang="zh-CN" altLang="en-US" smtClean="0"/>
              <a:pPr>
                <a:defRPr/>
              </a:pPr>
              <a:t>31</a:t>
            </a:fld>
            <a:endParaRPr lang="zh-CN" altLang="en-US"/>
          </a:p>
        </p:txBody>
      </p:sp>
      <p:sp>
        <p:nvSpPr>
          <p:cNvPr id="47107" name="Rectangle 3"/>
          <p:cNvSpPr>
            <a:spLocks noGrp="1" noChangeArrowheads="1"/>
          </p:cNvSpPr>
          <p:nvPr>
            <p:ph sz="quarter" idx="4294967295"/>
          </p:nvPr>
        </p:nvSpPr>
        <p:spPr>
          <a:xfrm>
            <a:off x="0" y="765175"/>
            <a:ext cx="8891588" cy="5543550"/>
          </a:xfrm>
        </p:spPr>
        <p:txBody>
          <a:bodyPr/>
          <a:lstStyle/>
          <a:p>
            <a:pPr eaLnBrk="1" hangingPunct="1"/>
            <a:r>
              <a:rPr kumimoji="1" lang="zh-CN" altLang="en-US" smtClean="0">
                <a:ea typeface="宋体" charset="-122"/>
              </a:rPr>
              <a:t>半导体二极管主要参数</a:t>
            </a:r>
          </a:p>
        </p:txBody>
      </p:sp>
      <p:grpSp>
        <p:nvGrpSpPr>
          <p:cNvPr id="2" name="Group 4"/>
          <p:cNvGrpSpPr>
            <a:grpSpLocks/>
          </p:cNvGrpSpPr>
          <p:nvPr/>
        </p:nvGrpSpPr>
        <p:grpSpPr bwMode="auto">
          <a:xfrm>
            <a:off x="3140075" y="727075"/>
            <a:ext cx="4292600" cy="3111500"/>
            <a:chOff x="3084" y="1824"/>
            <a:chExt cx="2704" cy="1960"/>
          </a:xfrm>
        </p:grpSpPr>
        <p:sp>
          <p:nvSpPr>
            <p:cNvPr id="47111" name="Freeform 5"/>
            <p:cNvSpPr>
              <a:spLocks/>
            </p:cNvSpPr>
            <p:nvPr/>
          </p:nvSpPr>
          <p:spPr bwMode="auto">
            <a:xfrm>
              <a:off x="4438" y="2210"/>
              <a:ext cx="853" cy="841"/>
            </a:xfrm>
            <a:custGeom>
              <a:avLst/>
              <a:gdLst>
                <a:gd name="T0" fmla="*/ 853 w 853"/>
                <a:gd name="T1" fmla="*/ 0 h 841"/>
                <a:gd name="T2" fmla="*/ 792 w 853"/>
                <a:gd name="T3" fmla="*/ 389 h 841"/>
                <a:gd name="T4" fmla="*/ 693 w 853"/>
                <a:gd name="T5" fmla="*/ 636 h 841"/>
                <a:gd name="T6" fmla="*/ 575 w 853"/>
                <a:gd name="T7" fmla="*/ 714 h 841"/>
                <a:gd name="T8" fmla="*/ 493 w 853"/>
                <a:gd name="T9" fmla="*/ 745 h 841"/>
                <a:gd name="T10" fmla="*/ 420 w 853"/>
                <a:gd name="T11" fmla="*/ 777 h 841"/>
                <a:gd name="T12" fmla="*/ 306 w 853"/>
                <a:gd name="T13" fmla="*/ 808 h 841"/>
                <a:gd name="T14" fmla="*/ 193 w 853"/>
                <a:gd name="T15" fmla="*/ 818 h 841"/>
                <a:gd name="T16" fmla="*/ 0 w 853"/>
                <a:gd name="T17" fmla="*/ 841 h 8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3"/>
                <a:gd name="T28" fmla="*/ 0 h 841"/>
                <a:gd name="T29" fmla="*/ 853 w 853"/>
                <a:gd name="T30" fmla="*/ 841 h 8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3" h="841">
                  <a:moveTo>
                    <a:pt x="853" y="0"/>
                  </a:moveTo>
                  <a:cubicBezTo>
                    <a:pt x="845" y="65"/>
                    <a:pt x="819" y="283"/>
                    <a:pt x="792" y="389"/>
                  </a:cubicBezTo>
                  <a:cubicBezTo>
                    <a:pt x="765" y="495"/>
                    <a:pt x="729" y="582"/>
                    <a:pt x="693" y="636"/>
                  </a:cubicBezTo>
                  <a:cubicBezTo>
                    <a:pt x="657" y="690"/>
                    <a:pt x="608" y="696"/>
                    <a:pt x="575" y="714"/>
                  </a:cubicBezTo>
                  <a:cubicBezTo>
                    <a:pt x="542" y="732"/>
                    <a:pt x="519" y="734"/>
                    <a:pt x="493" y="745"/>
                  </a:cubicBezTo>
                  <a:cubicBezTo>
                    <a:pt x="467" y="756"/>
                    <a:pt x="451" y="766"/>
                    <a:pt x="420" y="777"/>
                  </a:cubicBezTo>
                  <a:cubicBezTo>
                    <a:pt x="389" y="788"/>
                    <a:pt x="344" y="801"/>
                    <a:pt x="306" y="808"/>
                  </a:cubicBezTo>
                  <a:cubicBezTo>
                    <a:pt x="268" y="815"/>
                    <a:pt x="244" y="812"/>
                    <a:pt x="193" y="818"/>
                  </a:cubicBezTo>
                  <a:cubicBezTo>
                    <a:pt x="142" y="824"/>
                    <a:pt x="40" y="836"/>
                    <a:pt x="0" y="84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7112" name="Freeform 6"/>
            <p:cNvSpPr>
              <a:spLocks/>
            </p:cNvSpPr>
            <p:nvPr/>
          </p:nvSpPr>
          <p:spPr bwMode="auto">
            <a:xfrm>
              <a:off x="3200" y="3059"/>
              <a:ext cx="1213" cy="725"/>
            </a:xfrm>
            <a:custGeom>
              <a:avLst/>
              <a:gdLst>
                <a:gd name="T0" fmla="*/ 1213 w 1213"/>
                <a:gd name="T1" fmla="*/ 0 h 725"/>
                <a:gd name="T2" fmla="*/ 970 w 1213"/>
                <a:gd name="T3" fmla="*/ 80 h 725"/>
                <a:gd name="T4" fmla="*/ 453 w 1213"/>
                <a:gd name="T5" fmla="*/ 80 h 725"/>
                <a:gd name="T6" fmla="*/ 236 w 1213"/>
                <a:gd name="T7" fmla="*/ 80 h 725"/>
                <a:gd name="T8" fmla="*/ 102 w 1213"/>
                <a:gd name="T9" fmla="*/ 103 h 725"/>
                <a:gd name="T10" fmla="*/ 19 w 1213"/>
                <a:gd name="T11" fmla="*/ 216 h 725"/>
                <a:gd name="T12" fmla="*/ 0 w 1213"/>
                <a:gd name="T13" fmla="*/ 725 h 725"/>
                <a:gd name="T14" fmla="*/ 0 60000 65536"/>
                <a:gd name="T15" fmla="*/ 0 60000 65536"/>
                <a:gd name="T16" fmla="*/ 0 60000 65536"/>
                <a:gd name="T17" fmla="*/ 0 60000 65536"/>
                <a:gd name="T18" fmla="*/ 0 60000 65536"/>
                <a:gd name="T19" fmla="*/ 0 60000 65536"/>
                <a:gd name="T20" fmla="*/ 0 60000 65536"/>
                <a:gd name="T21" fmla="*/ 0 w 1213"/>
                <a:gd name="T22" fmla="*/ 0 h 725"/>
                <a:gd name="T23" fmla="*/ 1213 w 1213"/>
                <a:gd name="T24" fmla="*/ 725 h 7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3" h="725">
                  <a:moveTo>
                    <a:pt x="1213" y="0"/>
                  </a:moveTo>
                  <a:cubicBezTo>
                    <a:pt x="1173" y="12"/>
                    <a:pt x="1097" y="67"/>
                    <a:pt x="970" y="80"/>
                  </a:cubicBezTo>
                  <a:cubicBezTo>
                    <a:pt x="843" y="93"/>
                    <a:pt x="575" y="80"/>
                    <a:pt x="453" y="80"/>
                  </a:cubicBezTo>
                  <a:cubicBezTo>
                    <a:pt x="331" y="80"/>
                    <a:pt x="294" y="77"/>
                    <a:pt x="236" y="80"/>
                  </a:cubicBezTo>
                  <a:cubicBezTo>
                    <a:pt x="178" y="84"/>
                    <a:pt x="138" y="80"/>
                    <a:pt x="102" y="103"/>
                  </a:cubicBezTo>
                  <a:cubicBezTo>
                    <a:pt x="66" y="126"/>
                    <a:pt x="36" y="112"/>
                    <a:pt x="19" y="216"/>
                  </a:cubicBezTo>
                  <a:cubicBezTo>
                    <a:pt x="2" y="320"/>
                    <a:pt x="4" y="619"/>
                    <a:pt x="0" y="725"/>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7113" name="Line 7"/>
            <p:cNvSpPr>
              <a:spLocks noChangeShapeType="1"/>
            </p:cNvSpPr>
            <p:nvPr/>
          </p:nvSpPr>
          <p:spPr bwMode="auto">
            <a:xfrm>
              <a:off x="3084" y="3056"/>
              <a:ext cx="2352" cy="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4" name="Text Box 8"/>
            <p:cNvSpPr txBox="1">
              <a:spLocks noChangeArrowheads="1"/>
            </p:cNvSpPr>
            <p:nvPr/>
          </p:nvSpPr>
          <p:spPr bwMode="auto">
            <a:xfrm>
              <a:off x="5504" y="2880"/>
              <a:ext cx="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ea typeface="经典繁方篆" pitchFamily="49" charset="-122"/>
                </a:rPr>
                <a:t>u</a:t>
              </a:r>
              <a:r>
                <a:rPr kumimoji="1" lang="en-US" altLang="zh-CN" sz="2000" b="1" baseline="-25000">
                  <a:solidFill>
                    <a:schemeClr val="tx2"/>
                  </a:solidFill>
                  <a:latin typeface="Times New Roman" pitchFamily="18" charset="0"/>
                  <a:ea typeface="经典繁方篆" pitchFamily="49" charset="-122"/>
                </a:rPr>
                <a:t>D</a:t>
              </a:r>
              <a:endParaRPr kumimoji="1" lang="en-US" altLang="zh-CN" sz="2000" b="1">
                <a:solidFill>
                  <a:schemeClr val="tx2"/>
                </a:solidFill>
                <a:latin typeface="Times New Roman" pitchFamily="18" charset="0"/>
                <a:ea typeface="经典繁方篆" pitchFamily="49" charset="-122"/>
              </a:endParaRPr>
            </a:p>
          </p:txBody>
        </p:sp>
        <p:sp>
          <p:nvSpPr>
            <p:cNvPr id="47115" name="Line 9"/>
            <p:cNvSpPr>
              <a:spLocks noChangeShapeType="1"/>
            </p:cNvSpPr>
            <p:nvPr/>
          </p:nvSpPr>
          <p:spPr bwMode="auto">
            <a:xfrm flipV="1">
              <a:off x="4404" y="1990"/>
              <a:ext cx="0" cy="1584"/>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6" name="Text Box 10"/>
            <p:cNvSpPr txBox="1">
              <a:spLocks noChangeArrowheads="1"/>
            </p:cNvSpPr>
            <p:nvPr/>
          </p:nvSpPr>
          <p:spPr bwMode="auto">
            <a:xfrm>
              <a:off x="4490" y="1824"/>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ea typeface="经典繁方篆" pitchFamily="49" charset="-122"/>
                </a:rPr>
                <a:t>i</a:t>
              </a:r>
              <a:r>
                <a:rPr kumimoji="1" lang="en-US" altLang="zh-CN" sz="2000" b="1" baseline="-25000">
                  <a:solidFill>
                    <a:schemeClr val="tx2"/>
                  </a:solidFill>
                  <a:latin typeface="Times New Roman" pitchFamily="18" charset="0"/>
                  <a:ea typeface="经典繁方篆" pitchFamily="49" charset="-122"/>
                </a:rPr>
                <a:t>D</a:t>
              </a:r>
              <a:endParaRPr kumimoji="1" lang="en-US" altLang="zh-CN" sz="2000" b="1">
                <a:solidFill>
                  <a:schemeClr val="tx2"/>
                </a:solidFill>
                <a:latin typeface="Times New Roman" pitchFamily="18" charset="0"/>
                <a:ea typeface="经典繁方篆" pitchFamily="49" charset="-122"/>
              </a:endParaRPr>
            </a:p>
          </p:txBody>
        </p:sp>
        <p:sp>
          <p:nvSpPr>
            <p:cNvPr id="47117" name="Text Box 11"/>
            <p:cNvSpPr txBox="1">
              <a:spLocks noChangeArrowheads="1"/>
            </p:cNvSpPr>
            <p:nvPr/>
          </p:nvSpPr>
          <p:spPr bwMode="auto">
            <a:xfrm>
              <a:off x="4240" y="30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t>0</a:t>
              </a:r>
            </a:p>
          </p:txBody>
        </p:sp>
        <p:sp>
          <p:nvSpPr>
            <p:cNvPr id="47118" name="Line 12"/>
            <p:cNvSpPr>
              <a:spLocks noChangeShapeType="1"/>
            </p:cNvSpPr>
            <p:nvPr/>
          </p:nvSpPr>
          <p:spPr bwMode="auto">
            <a:xfrm>
              <a:off x="4400" y="2296"/>
              <a:ext cx="864" cy="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9" name="Line 13"/>
            <p:cNvSpPr>
              <a:spLocks noChangeShapeType="1"/>
            </p:cNvSpPr>
            <p:nvPr/>
          </p:nvSpPr>
          <p:spPr bwMode="auto">
            <a:xfrm>
              <a:off x="3728" y="3064"/>
              <a:ext cx="0" cy="96"/>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0" name="Line 14"/>
            <p:cNvSpPr>
              <a:spLocks noChangeShapeType="1"/>
            </p:cNvSpPr>
            <p:nvPr/>
          </p:nvSpPr>
          <p:spPr bwMode="auto">
            <a:xfrm>
              <a:off x="3200" y="3064"/>
              <a:ext cx="0" cy="24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1" name="Rectangle 15"/>
            <p:cNvSpPr>
              <a:spLocks noChangeArrowheads="1"/>
            </p:cNvSpPr>
            <p:nvPr/>
          </p:nvSpPr>
          <p:spPr bwMode="auto">
            <a:xfrm>
              <a:off x="3709" y="2728"/>
              <a:ext cx="5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sz="2000" b="1" i="1">
                  <a:solidFill>
                    <a:schemeClr val="tx2"/>
                  </a:solidFill>
                  <a:latin typeface="Times New Roman" pitchFamily="18" charset="0"/>
                  <a:ea typeface="经典繁方篆" pitchFamily="49" charset="-122"/>
                </a:rPr>
                <a:t>U</a:t>
              </a:r>
              <a:r>
                <a:rPr kumimoji="1" lang="en-US" altLang="zh-CN" sz="2000" b="1" baseline="-25000">
                  <a:solidFill>
                    <a:schemeClr val="tx2"/>
                  </a:solidFill>
                  <a:latin typeface="Times New Roman" pitchFamily="18" charset="0"/>
                  <a:ea typeface="经典繁方篆" pitchFamily="49" charset="-122"/>
                </a:rPr>
                <a:t>RWM</a:t>
              </a:r>
            </a:p>
          </p:txBody>
        </p:sp>
        <p:sp>
          <p:nvSpPr>
            <p:cNvPr id="47122" name="Line 16"/>
            <p:cNvSpPr>
              <a:spLocks noChangeShapeType="1"/>
            </p:cNvSpPr>
            <p:nvPr/>
          </p:nvSpPr>
          <p:spPr bwMode="auto">
            <a:xfrm flipV="1">
              <a:off x="3728" y="3160"/>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3" name="Rectangle 17"/>
            <p:cNvSpPr>
              <a:spLocks noChangeArrowheads="1"/>
            </p:cNvSpPr>
            <p:nvPr/>
          </p:nvSpPr>
          <p:spPr bwMode="auto">
            <a:xfrm>
              <a:off x="3680" y="330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sz="2000" b="1" i="1">
                  <a:solidFill>
                    <a:schemeClr val="tx2"/>
                  </a:solidFill>
                  <a:latin typeface="Times New Roman" pitchFamily="18" charset="0"/>
                  <a:ea typeface="经典繁方篆" pitchFamily="49" charset="-122"/>
                </a:rPr>
                <a:t>I</a:t>
              </a:r>
              <a:r>
                <a:rPr kumimoji="1" lang="en-US" altLang="zh-CN" sz="2000" b="1" baseline="-25000">
                  <a:solidFill>
                    <a:schemeClr val="tx2"/>
                  </a:solidFill>
                  <a:latin typeface="Times New Roman" pitchFamily="18" charset="0"/>
                  <a:ea typeface="经典繁方篆" pitchFamily="49" charset="-122"/>
                </a:rPr>
                <a:t>R</a:t>
              </a:r>
            </a:p>
          </p:txBody>
        </p:sp>
        <p:sp>
          <p:nvSpPr>
            <p:cNvPr id="47124" name="Line 18"/>
            <p:cNvSpPr>
              <a:spLocks noChangeShapeType="1"/>
            </p:cNvSpPr>
            <p:nvPr/>
          </p:nvSpPr>
          <p:spPr bwMode="auto">
            <a:xfrm>
              <a:off x="3728" y="2872"/>
              <a:ext cx="0" cy="19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5" name="Rectangle 19"/>
            <p:cNvSpPr>
              <a:spLocks noChangeArrowheads="1"/>
            </p:cNvSpPr>
            <p:nvPr/>
          </p:nvSpPr>
          <p:spPr bwMode="auto">
            <a:xfrm>
              <a:off x="4016" y="2152"/>
              <a:ext cx="3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sz="2000" b="1" i="1">
                  <a:solidFill>
                    <a:schemeClr val="tx2"/>
                  </a:solidFill>
                  <a:latin typeface="Times New Roman" pitchFamily="18" charset="0"/>
                  <a:ea typeface="经典繁方篆" pitchFamily="49" charset="-122"/>
                </a:rPr>
                <a:t>I</a:t>
              </a:r>
              <a:r>
                <a:rPr kumimoji="1" lang="en-US" altLang="zh-CN" sz="2000" b="1" baseline="-25000">
                  <a:solidFill>
                    <a:schemeClr val="tx2"/>
                  </a:solidFill>
                  <a:latin typeface="Times New Roman" pitchFamily="18" charset="0"/>
                  <a:ea typeface="经典繁方篆" pitchFamily="49" charset="-122"/>
                </a:rPr>
                <a:t>OM</a:t>
              </a:r>
            </a:p>
          </p:txBody>
        </p:sp>
        <p:sp>
          <p:nvSpPr>
            <p:cNvPr id="47126" name="Text Box 20"/>
            <p:cNvSpPr txBox="1">
              <a:spLocks noChangeArrowheads="1"/>
            </p:cNvSpPr>
            <p:nvPr/>
          </p:nvSpPr>
          <p:spPr bwMode="auto">
            <a:xfrm>
              <a:off x="3094" y="2754"/>
              <a:ext cx="3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ea typeface="经典繁方篆" pitchFamily="49" charset="-122"/>
                </a:rPr>
                <a:t>U</a:t>
              </a:r>
              <a:r>
                <a:rPr kumimoji="1" lang="en-US" altLang="zh-CN" sz="2000" b="1" baseline="-25000">
                  <a:solidFill>
                    <a:schemeClr val="tx2"/>
                  </a:solidFill>
                  <a:latin typeface="Times New Roman" pitchFamily="18" charset="0"/>
                  <a:ea typeface="经典繁方篆" pitchFamily="49" charset="-122"/>
                </a:rPr>
                <a:t>BR</a:t>
              </a:r>
              <a:endParaRPr kumimoji="1" lang="en-US" altLang="zh-CN" sz="2000" b="1">
                <a:solidFill>
                  <a:schemeClr val="tx2"/>
                </a:solidFill>
                <a:latin typeface="Times New Roman" pitchFamily="18" charset="0"/>
                <a:ea typeface="经典繁方篆" pitchFamily="49" charset="-122"/>
              </a:endParaRPr>
            </a:p>
          </p:txBody>
        </p:sp>
      </p:grpSp>
      <p:sp>
        <p:nvSpPr>
          <p:cNvPr id="116757" name="Text Box 21"/>
          <p:cNvSpPr txBox="1">
            <a:spLocks noChangeArrowheads="1"/>
          </p:cNvSpPr>
          <p:nvPr/>
        </p:nvSpPr>
        <p:spPr bwMode="auto">
          <a:xfrm>
            <a:off x="395288" y="3654425"/>
            <a:ext cx="8196262"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76250" indent="-4762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400" b="1">
                <a:latin typeface="Times New Roman" pitchFamily="18" charset="0"/>
                <a:cs typeface="Times New Roman" pitchFamily="18" charset="0"/>
              </a:rPr>
              <a:t>1. </a:t>
            </a:r>
            <a:r>
              <a:rPr kumimoji="1" lang="zh-CN" altLang="en-US" sz="2400" b="1">
                <a:solidFill>
                  <a:srgbClr val="FF0000"/>
                </a:solidFill>
                <a:latin typeface="Times New Roman" pitchFamily="18" charset="0"/>
                <a:cs typeface="Times New Roman" pitchFamily="18" charset="0"/>
              </a:rPr>
              <a:t>最大整流电流 </a:t>
            </a:r>
            <a:r>
              <a:rPr kumimoji="1" lang="en-US" altLang="zh-CN" sz="2400" b="1" i="1">
                <a:solidFill>
                  <a:srgbClr val="FF0000"/>
                </a:solidFill>
                <a:latin typeface="Times New Roman" pitchFamily="18" charset="0"/>
                <a:cs typeface="Times New Roman" pitchFamily="18" charset="0"/>
              </a:rPr>
              <a:t>I</a:t>
            </a:r>
            <a:r>
              <a:rPr kumimoji="1" lang="en-US" altLang="zh-CN" sz="2400" b="1" baseline="-25000">
                <a:solidFill>
                  <a:srgbClr val="FF0000"/>
                </a:solidFill>
                <a:latin typeface="Times New Roman" pitchFamily="18" charset="0"/>
                <a:cs typeface="Times New Roman" pitchFamily="18" charset="0"/>
              </a:rPr>
              <a:t>OM</a:t>
            </a:r>
            <a:r>
              <a:rPr kumimoji="1" lang="zh-CN" altLang="en-US" sz="2400" b="1">
                <a:latin typeface="Times New Roman" pitchFamily="18" charset="0"/>
                <a:cs typeface="Times New Roman" pitchFamily="18" charset="0"/>
              </a:rPr>
              <a:t>：二极管长时间安全工作所允许流过的最大正向平均电流。由</a:t>
            </a:r>
            <a:r>
              <a:rPr kumimoji="1" lang="en-US" altLang="zh-CN" sz="2400" b="1">
                <a:latin typeface="Times New Roman" pitchFamily="18" charset="0"/>
                <a:cs typeface="Times New Roman" pitchFamily="18" charset="0"/>
              </a:rPr>
              <a:t>PN</a:t>
            </a:r>
            <a:r>
              <a:rPr kumimoji="1" lang="zh-CN" altLang="en-US" sz="2400" b="1">
                <a:latin typeface="Times New Roman" pitchFamily="18" charset="0"/>
                <a:cs typeface="Times New Roman" pitchFamily="18" charset="0"/>
              </a:rPr>
              <a:t>结结面积和散热条件决定，超过此值工作可能导致过热而损坏。</a:t>
            </a:r>
          </a:p>
        </p:txBody>
      </p:sp>
      <p:sp>
        <p:nvSpPr>
          <p:cNvPr id="116758" name="Text Box 22"/>
          <p:cNvSpPr txBox="1">
            <a:spLocks noChangeArrowheads="1"/>
          </p:cNvSpPr>
          <p:nvPr/>
        </p:nvSpPr>
        <p:spPr bwMode="auto">
          <a:xfrm>
            <a:off x="395288" y="5256213"/>
            <a:ext cx="8551862"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81000" indent="-3810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400" b="1">
                <a:latin typeface="Times New Roman" pitchFamily="18" charset="0"/>
                <a:cs typeface="Times New Roman" pitchFamily="18" charset="0"/>
              </a:rPr>
              <a:t>2. </a:t>
            </a:r>
            <a:r>
              <a:rPr kumimoji="1" lang="zh-CN" altLang="en-US" sz="2400" b="1">
                <a:solidFill>
                  <a:srgbClr val="FF0000"/>
                </a:solidFill>
                <a:latin typeface="Times New Roman" pitchFamily="18" charset="0"/>
                <a:cs typeface="Times New Roman" pitchFamily="18" charset="0"/>
              </a:rPr>
              <a:t>反向工作峰值电压</a:t>
            </a:r>
            <a:r>
              <a:rPr kumimoji="1" lang="en-US" altLang="zh-CN" sz="2400" b="1" i="1">
                <a:solidFill>
                  <a:srgbClr val="FF0000"/>
                </a:solidFill>
                <a:latin typeface="Times New Roman" pitchFamily="18" charset="0"/>
                <a:cs typeface="Times New Roman" pitchFamily="18" charset="0"/>
              </a:rPr>
              <a:t>U</a:t>
            </a:r>
            <a:r>
              <a:rPr kumimoji="1" lang="en-US" altLang="zh-CN" sz="2400" b="1" baseline="-25000">
                <a:solidFill>
                  <a:srgbClr val="FF0000"/>
                </a:solidFill>
                <a:latin typeface="Times New Roman" pitchFamily="18" charset="0"/>
                <a:cs typeface="Times New Roman" pitchFamily="18" charset="0"/>
              </a:rPr>
              <a:t>RWM</a:t>
            </a:r>
            <a:r>
              <a:rPr kumimoji="1" lang="zh-CN" altLang="en-US" sz="2400" b="1">
                <a:solidFill>
                  <a:schemeClr val="tx2"/>
                </a:solidFill>
                <a:latin typeface="Times New Roman" pitchFamily="18" charset="0"/>
                <a:cs typeface="Times New Roman" pitchFamily="18" charset="0"/>
              </a:rPr>
              <a:t>：</a:t>
            </a:r>
            <a:r>
              <a:rPr kumimoji="1" lang="zh-CN" altLang="en-US" sz="2400" b="1">
                <a:latin typeface="Times New Roman" pitchFamily="18" charset="0"/>
                <a:cs typeface="Times New Roman" pitchFamily="18" charset="0"/>
              </a:rPr>
              <a:t>为保证二极管不被反向击穿而规定的最大反向工作电压，一般为反向击穿电压的一半。</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16757"/>
                                        </p:tgtEl>
                                        <p:attrNameLst>
                                          <p:attrName>style.visibility</p:attrName>
                                        </p:attrNameLst>
                                      </p:cBhvr>
                                      <p:to>
                                        <p:strVal val="visible"/>
                                      </p:to>
                                    </p:set>
                                    <p:animEffect transition="in" filter="wipe(left)">
                                      <p:cBhvr>
                                        <p:cTn id="12" dur="75"/>
                                        <p:tgtEl>
                                          <p:spTgt spid="1167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116758"/>
                                        </p:tgtEl>
                                        <p:attrNameLst>
                                          <p:attrName>style.visibility</p:attrName>
                                        </p:attrNameLst>
                                      </p:cBhvr>
                                      <p:to>
                                        <p:strVal val="visible"/>
                                      </p:to>
                                    </p:set>
                                    <p:animEffect transition="in" filter="wipe(left)">
                                      <p:cBhvr>
                                        <p:cTn id="17" dur="75"/>
                                        <p:tgtEl>
                                          <p:spTgt spid="116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57" grpId="0" autoUpdateAnimBg="0"/>
      <p:bldP spid="11675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27</a:t>
            </a:r>
            <a:r>
              <a:rPr lang="zh-CN" altLang="en-US" sz="2800" smtClean="0">
                <a:ea typeface="宋体" charset="-122"/>
              </a:rPr>
              <a:t>）</a:t>
            </a:r>
            <a:endParaRPr lang="zh-CN" altLang="en-US" sz="320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D6763493-88BC-4F6A-91CB-961B18CAE9A5}" type="slidenum">
              <a:rPr lang="zh-CN" altLang="en-US" smtClean="0"/>
              <a:pPr>
                <a:defRPr/>
              </a:pPr>
              <a:t>32</a:t>
            </a:fld>
            <a:endParaRPr lang="zh-CN" altLang="en-US"/>
          </a:p>
        </p:txBody>
      </p:sp>
      <p:grpSp>
        <p:nvGrpSpPr>
          <p:cNvPr id="48131" name="Group 4"/>
          <p:cNvGrpSpPr>
            <a:grpSpLocks/>
          </p:cNvGrpSpPr>
          <p:nvPr/>
        </p:nvGrpSpPr>
        <p:grpSpPr bwMode="auto">
          <a:xfrm>
            <a:off x="2562225" y="725512"/>
            <a:ext cx="4306888" cy="3111500"/>
            <a:chOff x="3084" y="1824"/>
            <a:chExt cx="2713" cy="1960"/>
          </a:xfrm>
        </p:grpSpPr>
        <p:sp>
          <p:nvSpPr>
            <p:cNvPr id="48134" name="Freeform 5"/>
            <p:cNvSpPr>
              <a:spLocks/>
            </p:cNvSpPr>
            <p:nvPr/>
          </p:nvSpPr>
          <p:spPr bwMode="auto">
            <a:xfrm>
              <a:off x="4438" y="2210"/>
              <a:ext cx="853" cy="841"/>
            </a:xfrm>
            <a:custGeom>
              <a:avLst/>
              <a:gdLst>
                <a:gd name="T0" fmla="*/ 853 w 853"/>
                <a:gd name="T1" fmla="*/ 0 h 841"/>
                <a:gd name="T2" fmla="*/ 792 w 853"/>
                <a:gd name="T3" fmla="*/ 389 h 841"/>
                <a:gd name="T4" fmla="*/ 693 w 853"/>
                <a:gd name="T5" fmla="*/ 636 h 841"/>
                <a:gd name="T6" fmla="*/ 575 w 853"/>
                <a:gd name="T7" fmla="*/ 714 h 841"/>
                <a:gd name="T8" fmla="*/ 493 w 853"/>
                <a:gd name="T9" fmla="*/ 745 h 841"/>
                <a:gd name="T10" fmla="*/ 420 w 853"/>
                <a:gd name="T11" fmla="*/ 777 h 841"/>
                <a:gd name="T12" fmla="*/ 306 w 853"/>
                <a:gd name="T13" fmla="*/ 808 h 841"/>
                <a:gd name="T14" fmla="*/ 193 w 853"/>
                <a:gd name="T15" fmla="*/ 818 h 841"/>
                <a:gd name="T16" fmla="*/ 0 w 853"/>
                <a:gd name="T17" fmla="*/ 841 h 8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3"/>
                <a:gd name="T28" fmla="*/ 0 h 841"/>
                <a:gd name="T29" fmla="*/ 853 w 853"/>
                <a:gd name="T30" fmla="*/ 841 h 8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3" h="841">
                  <a:moveTo>
                    <a:pt x="853" y="0"/>
                  </a:moveTo>
                  <a:cubicBezTo>
                    <a:pt x="845" y="65"/>
                    <a:pt x="819" y="283"/>
                    <a:pt x="792" y="389"/>
                  </a:cubicBezTo>
                  <a:cubicBezTo>
                    <a:pt x="765" y="495"/>
                    <a:pt x="729" y="582"/>
                    <a:pt x="693" y="636"/>
                  </a:cubicBezTo>
                  <a:cubicBezTo>
                    <a:pt x="657" y="690"/>
                    <a:pt x="608" y="696"/>
                    <a:pt x="575" y="714"/>
                  </a:cubicBezTo>
                  <a:cubicBezTo>
                    <a:pt x="542" y="732"/>
                    <a:pt x="519" y="734"/>
                    <a:pt x="493" y="745"/>
                  </a:cubicBezTo>
                  <a:cubicBezTo>
                    <a:pt x="467" y="756"/>
                    <a:pt x="451" y="766"/>
                    <a:pt x="420" y="777"/>
                  </a:cubicBezTo>
                  <a:cubicBezTo>
                    <a:pt x="389" y="788"/>
                    <a:pt x="344" y="801"/>
                    <a:pt x="306" y="808"/>
                  </a:cubicBezTo>
                  <a:cubicBezTo>
                    <a:pt x="268" y="815"/>
                    <a:pt x="244" y="812"/>
                    <a:pt x="193" y="818"/>
                  </a:cubicBezTo>
                  <a:cubicBezTo>
                    <a:pt x="142" y="824"/>
                    <a:pt x="40" y="836"/>
                    <a:pt x="0" y="841"/>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35" name="Freeform 6"/>
            <p:cNvSpPr>
              <a:spLocks/>
            </p:cNvSpPr>
            <p:nvPr/>
          </p:nvSpPr>
          <p:spPr bwMode="auto">
            <a:xfrm>
              <a:off x="3200" y="3059"/>
              <a:ext cx="1213" cy="725"/>
            </a:xfrm>
            <a:custGeom>
              <a:avLst/>
              <a:gdLst>
                <a:gd name="T0" fmla="*/ 1213 w 1213"/>
                <a:gd name="T1" fmla="*/ 0 h 725"/>
                <a:gd name="T2" fmla="*/ 970 w 1213"/>
                <a:gd name="T3" fmla="*/ 80 h 725"/>
                <a:gd name="T4" fmla="*/ 453 w 1213"/>
                <a:gd name="T5" fmla="*/ 80 h 725"/>
                <a:gd name="T6" fmla="*/ 236 w 1213"/>
                <a:gd name="T7" fmla="*/ 80 h 725"/>
                <a:gd name="T8" fmla="*/ 102 w 1213"/>
                <a:gd name="T9" fmla="*/ 103 h 725"/>
                <a:gd name="T10" fmla="*/ 19 w 1213"/>
                <a:gd name="T11" fmla="*/ 216 h 725"/>
                <a:gd name="T12" fmla="*/ 0 w 1213"/>
                <a:gd name="T13" fmla="*/ 725 h 725"/>
                <a:gd name="T14" fmla="*/ 0 60000 65536"/>
                <a:gd name="T15" fmla="*/ 0 60000 65536"/>
                <a:gd name="T16" fmla="*/ 0 60000 65536"/>
                <a:gd name="T17" fmla="*/ 0 60000 65536"/>
                <a:gd name="T18" fmla="*/ 0 60000 65536"/>
                <a:gd name="T19" fmla="*/ 0 60000 65536"/>
                <a:gd name="T20" fmla="*/ 0 60000 65536"/>
                <a:gd name="T21" fmla="*/ 0 w 1213"/>
                <a:gd name="T22" fmla="*/ 0 h 725"/>
                <a:gd name="T23" fmla="*/ 1213 w 1213"/>
                <a:gd name="T24" fmla="*/ 725 h 7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3" h="725">
                  <a:moveTo>
                    <a:pt x="1213" y="0"/>
                  </a:moveTo>
                  <a:cubicBezTo>
                    <a:pt x="1173" y="12"/>
                    <a:pt x="1097" y="67"/>
                    <a:pt x="970" y="80"/>
                  </a:cubicBezTo>
                  <a:cubicBezTo>
                    <a:pt x="843" y="93"/>
                    <a:pt x="575" y="80"/>
                    <a:pt x="453" y="80"/>
                  </a:cubicBezTo>
                  <a:cubicBezTo>
                    <a:pt x="331" y="80"/>
                    <a:pt x="294" y="77"/>
                    <a:pt x="236" y="80"/>
                  </a:cubicBezTo>
                  <a:cubicBezTo>
                    <a:pt x="178" y="84"/>
                    <a:pt x="138" y="80"/>
                    <a:pt x="102" y="103"/>
                  </a:cubicBezTo>
                  <a:cubicBezTo>
                    <a:pt x="66" y="126"/>
                    <a:pt x="36" y="112"/>
                    <a:pt x="19" y="216"/>
                  </a:cubicBezTo>
                  <a:cubicBezTo>
                    <a:pt x="2" y="320"/>
                    <a:pt x="4" y="619"/>
                    <a:pt x="0" y="725"/>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8136" name="Line 7"/>
            <p:cNvSpPr>
              <a:spLocks noChangeShapeType="1"/>
            </p:cNvSpPr>
            <p:nvPr/>
          </p:nvSpPr>
          <p:spPr bwMode="auto">
            <a:xfrm>
              <a:off x="3084" y="3056"/>
              <a:ext cx="2352" cy="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37" name="Text Box 8"/>
            <p:cNvSpPr txBox="1">
              <a:spLocks noChangeArrowheads="1"/>
            </p:cNvSpPr>
            <p:nvPr/>
          </p:nvSpPr>
          <p:spPr bwMode="auto">
            <a:xfrm>
              <a:off x="5504" y="2880"/>
              <a:ext cx="2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D</a:t>
              </a:r>
              <a:endParaRPr kumimoji="1" lang="en-US" altLang="zh-CN" sz="2000" b="1">
                <a:solidFill>
                  <a:schemeClr val="tx2"/>
                </a:solidFill>
                <a:latin typeface="Times New Roman" pitchFamily="18" charset="0"/>
                <a:cs typeface="Times New Roman" pitchFamily="18" charset="0"/>
              </a:endParaRPr>
            </a:p>
          </p:txBody>
        </p:sp>
        <p:sp>
          <p:nvSpPr>
            <p:cNvPr id="48138" name="Line 9"/>
            <p:cNvSpPr>
              <a:spLocks noChangeShapeType="1"/>
            </p:cNvSpPr>
            <p:nvPr/>
          </p:nvSpPr>
          <p:spPr bwMode="auto">
            <a:xfrm flipV="1">
              <a:off x="4404" y="1990"/>
              <a:ext cx="0" cy="1584"/>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39" name="Text Box 10"/>
            <p:cNvSpPr txBox="1">
              <a:spLocks noChangeArrowheads="1"/>
            </p:cNvSpPr>
            <p:nvPr/>
          </p:nvSpPr>
          <p:spPr bwMode="auto">
            <a:xfrm>
              <a:off x="4490" y="1824"/>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r>
                <a:rPr kumimoji="1" lang="en-US" altLang="zh-CN" sz="2000" b="1" baseline="-25000">
                  <a:solidFill>
                    <a:schemeClr val="tx2"/>
                  </a:solidFill>
                  <a:latin typeface="Times New Roman" pitchFamily="18" charset="0"/>
                  <a:cs typeface="Times New Roman" pitchFamily="18" charset="0"/>
                </a:rPr>
                <a:t>D</a:t>
              </a:r>
              <a:endParaRPr kumimoji="1" lang="en-US" altLang="zh-CN" sz="2000" b="1">
                <a:solidFill>
                  <a:schemeClr val="tx2"/>
                </a:solidFill>
                <a:latin typeface="Times New Roman" pitchFamily="18" charset="0"/>
                <a:cs typeface="Times New Roman" pitchFamily="18" charset="0"/>
              </a:endParaRPr>
            </a:p>
          </p:txBody>
        </p:sp>
        <p:sp>
          <p:nvSpPr>
            <p:cNvPr id="48140" name="Text Box 11"/>
            <p:cNvSpPr txBox="1">
              <a:spLocks noChangeArrowheads="1"/>
            </p:cNvSpPr>
            <p:nvPr/>
          </p:nvSpPr>
          <p:spPr bwMode="auto">
            <a:xfrm>
              <a:off x="4240" y="30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t>0</a:t>
              </a:r>
            </a:p>
          </p:txBody>
        </p:sp>
        <p:sp>
          <p:nvSpPr>
            <p:cNvPr id="48141" name="Line 12"/>
            <p:cNvSpPr>
              <a:spLocks noChangeShapeType="1"/>
            </p:cNvSpPr>
            <p:nvPr/>
          </p:nvSpPr>
          <p:spPr bwMode="auto">
            <a:xfrm>
              <a:off x="4400" y="2296"/>
              <a:ext cx="864" cy="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2" name="Line 13"/>
            <p:cNvSpPr>
              <a:spLocks noChangeShapeType="1"/>
            </p:cNvSpPr>
            <p:nvPr/>
          </p:nvSpPr>
          <p:spPr bwMode="auto">
            <a:xfrm>
              <a:off x="3728" y="3064"/>
              <a:ext cx="0" cy="96"/>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3" name="Line 14"/>
            <p:cNvSpPr>
              <a:spLocks noChangeShapeType="1"/>
            </p:cNvSpPr>
            <p:nvPr/>
          </p:nvSpPr>
          <p:spPr bwMode="auto">
            <a:xfrm>
              <a:off x="3200" y="3064"/>
              <a:ext cx="0" cy="24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4" name="Rectangle 15"/>
            <p:cNvSpPr>
              <a:spLocks noChangeArrowheads="1"/>
            </p:cNvSpPr>
            <p:nvPr/>
          </p:nvSpPr>
          <p:spPr bwMode="auto">
            <a:xfrm>
              <a:off x="3709" y="2728"/>
              <a:ext cx="51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sz="2000"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RWM</a:t>
              </a:r>
            </a:p>
          </p:txBody>
        </p:sp>
        <p:sp>
          <p:nvSpPr>
            <p:cNvPr id="48145" name="Line 16"/>
            <p:cNvSpPr>
              <a:spLocks noChangeShapeType="1"/>
            </p:cNvSpPr>
            <p:nvPr/>
          </p:nvSpPr>
          <p:spPr bwMode="auto">
            <a:xfrm flipV="1">
              <a:off x="3728" y="3160"/>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6" name="Rectangle 17"/>
            <p:cNvSpPr>
              <a:spLocks noChangeArrowheads="1"/>
            </p:cNvSpPr>
            <p:nvPr/>
          </p:nvSpPr>
          <p:spPr bwMode="auto">
            <a:xfrm>
              <a:off x="3680" y="330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sz="2000" b="1" i="1">
                  <a:solidFill>
                    <a:schemeClr val="tx2"/>
                  </a:solidFill>
                  <a:latin typeface="Times New Roman" pitchFamily="18" charset="0"/>
                  <a:cs typeface="Times New Roman" pitchFamily="18" charset="0"/>
                </a:rPr>
                <a:t>I</a:t>
              </a:r>
              <a:r>
                <a:rPr kumimoji="1" lang="en-US" altLang="zh-CN" sz="2000" b="1" baseline="-25000">
                  <a:solidFill>
                    <a:schemeClr val="tx2"/>
                  </a:solidFill>
                  <a:latin typeface="Times New Roman" pitchFamily="18" charset="0"/>
                  <a:cs typeface="Times New Roman" pitchFamily="18" charset="0"/>
                </a:rPr>
                <a:t>R</a:t>
              </a:r>
            </a:p>
          </p:txBody>
        </p:sp>
        <p:sp>
          <p:nvSpPr>
            <p:cNvPr id="48147" name="Line 18"/>
            <p:cNvSpPr>
              <a:spLocks noChangeShapeType="1"/>
            </p:cNvSpPr>
            <p:nvPr/>
          </p:nvSpPr>
          <p:spPr bwMode="auto">
            <a:xfrm>
              <a:off x="3728" y="2872"/>
              <a:ext cx="0" cy="19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8" name="Rectangle 19"/>
            <p:cNvSpPr>
              <a:spLocks noChangeArrowheads="1"/>
            </p:cNvSpPr>
            <p:nvPr/>
          </p:nvSpPr>
          <p:spPr bwMode="auto">
            <a:xfrm>
              <a:off x="4016" y="2152"/>
              <a:ext cx="3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sz="2000" b="1" i="1">
                  <a:solidFill>
                    <a:schemeClr val="tx2"/>
                  </a:solidFill>
                  <a:latin typeface="Times New Roman" pitchFamily="18" charset="0"/>
                  <a:cs typeface="Times New Roman" pitchFamily="18" charset="0"/>
                </a:rPr>
                <a:t>I</a:t>
              </a:r>
              <a:r>
                <a:rPr kumimoji="1" lang="en-US" altLang="zh-CN" sz="2000" b="1" baseline="-25000">
                  <a:solidFill>
                    <a:schemeClr val="tx2"/>
                  </a:solidFill>
                  <a:latin typeface="Times New Roman" pitchFamily="18" charset="0"/>
                  <a:cs typeface="Times New Roman" pitchFamily="18" charset="0"/>
                </a:rPr>
                <a:t>OM</a:t>
              </a:r>
            </a:p>
          </p:txBody>
        </p:sp>
        <p:sp>
          <p:nvSpPr>
            <p:cNvPr id="48149" name="Text Box 20"/>
            <p:cNvSpPr txBox="1">
              <a:spLocks noChangeArrowheads="1"/>
            </p:cNvSpPr>
            <p:nvPr/>
          </p:nvSpPr>
          <p:spPr bwMode="auto">
            <a:xfrm>
              <a:off x="3094" y="2754"/>
              <a:ext cx="38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BR</a:t>
              </a:r>
              <a:endParaRPr kumimoji="1" lang="en-US" altLang="zh-CN" sz="2000" b="1">
                <a:solidFill>
                  <a:schemeClr val="tx2"/>
                </a:solidFill>
                <a:latin typeface="Times New Roman" pitchFamily="18" charset="0"/>
                <a:cs typeface="Times New Roman" pitchFamily="18" charset="0"/>
              </a:endParaRPr>
            </a:p>
          </p:txBody>
        </p:sp>
      </p:grpSp>
      <p:sp>
        <p:nvSpPr>
          <p:cNvPr id="117781" name="Text Box 21"/>
          <p:cNvSpPr txBox="1">
            <a:spLocks noChangeArrowheads="1"/>
          </p:cNvSpPr>
          <p:nvPr/>
        </p:nvSpPr>
        <p:spPr bwMode="auto">
          <a:xfrm>
            <a:off x="287338" y="3683024"/>
            <a:ext cx="86106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60363" indent="-360363"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en-US" altLang="zh-CN" sz="2400" b="1">
                <a:latin typeface="Times New Roman" pitchFamily="18" charset="0"/>
                <a:cs typeface="Times New Roman" pitchFamily="18" charset="0"/>
              </a:rPr>
              <a:t>3. </a:t>
            </a:r>
            <a:r>
              <a:rPr kumimoji="1" lang="zh-CN" altLang="en-US" sz="2400" b="1">
                <a:solidFill>
                  <a:srgbClr val="FF0000"/>
                </a:solidFill>
                <a:latin typeface="Times New Roman" pitchFamily="18" charset="0"/>
                <a:cs typeface="Times New Roman" pitchFamily="18" charset="0"/>
              </a:rPr>
              <a:t>反向电流 </a:t>
            </a:r>
            <a:r>
              <a:rPr kumimoji="1" lang="en-US" altLang="zh-CN" sz="2400" b="1" i="1">
                <a:solidFill>
                  <a:srgbClr val="FF0000"/>
                </a:solidFill>
                <a:latin typeface="Times New Roman" pitchFamily="18" charset="0"/>
                <a:cs typeface="Times New Roman" pitchFamily="18" charset="0"/>
              </a:rPr>
              <a:t>I</a:t>
            </a:r>
            <a:r>
              <a:rPr kumimoji="1" lang="en-US" altLang="zh-CN" sz="2400" b="1" baseline="-25000">
                <a:solidFill>
                  <a:srgbClr val="FF0000"/>
                </a:solidFill>
                <a:latin typeface="Times New Roman" pitchFamily="18" charset="0"/>
                <a:cs typeface="Times New Roman" pitchFamily="18" charset="0"/>
              </a:rPr>
              <a:t>R</a:t>
            </a:r>
            <a:r>
              <a:rPr kumimoji="1" lang="zh-CN" altLang="en-US" sz="2400" b="1">
                <a:solidFill>
                  <a:schemeClr val="tx2"/>
                </a:solidFill>
                <a:latin typeface="Times New Roman" pitchFamily="18" charset="0"/>
                <a:cs typeface="Times New Roman" pitchFamily="18" charset="0"/>
              </a:rPr>
              <a:t>：</a:t>
            </a:r>
            <a:r>
              <a:rPr kumimoji="1" lang="zh-CN" altLang="en-US" sz="2400" b="1">
                <a:latin typeface="Times New Roman" pitchFamily="18" charset="0"/>
                <a:cs typeface="Times New Roman" pitchFamily="18" charset="0"/>
              </a:rPr>
              <a:t>二极管未被击穿时，流过二极管的反向电流。此值越小，单向导电性越好。硅管优于锗管。</a:t>
            </a:r>
          </a:p>
        </p:txBody>
      </p:sp>
      <p:sp>
        <p:nvSpPr>
          <p:cNvPr id="117782" name="Text Box 22"/>
          <p:cNvSpPr txBox="1">
            <a:spLocks noChangeArrowheads="1"/>
          </p:cNvSpPr>
          <p:nvPr/>
        </p:nvSpPr>
        <p:spPr bwMode="auto">
          <a:xfrm>
            <a:off x="271463" y="4705374"/>
            <a:ext cx="845820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60363" indent="-360363"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en-US" altLang="zh-CN" sz="2400" b="1">
                <a:latin typeface="Times New Roman" pitchFamily="18" charset="0"/>
                <a:cs typeface="Times New Roman" pitchFamily="18" charset="0"/>
              </a:rPr>
              <a:t>4. </a:t>
            </a:r>
            <a:r>
              <a:rPr kumimoji="1" lang="zh-CN" altLang="en-US" sz="2400" b="1">
                <a:solidFill>
                  <a:srgbClr val="FF0000"/>
                </a:solidFill>
                <a:latin typeface="Times New Roman" pitchFamily="18" charset="0"/>
                <a:cs typeface="Times New Roman" pitchFamily="18" charset="0"/>
              </a:rPr>
              <a:t>最高工作频率 </a:t>
            </a:r>
            <a:r>
              <a:rPr kumimoji="1" lang="en-US" altLang="zh-CN" sz="2400" b="1" i="1">
                <a:solidFill>
                  <a:srgbClr val="FF0000"/>
                </a:solidFill>
                <a:latin typeface="Times New Roman" pitchFamily="18" charset="0"/>
                <a:cs typeface="Times New Roman" pitchFamily="18" charset="0"/>
              </a:rPr>
              <a:t>f</a:t>
            </a:r>
            <a:r>
              <a:rPr kumimoji="1" lang="en-US" altLang="zh-CN" sz="2400" b="1" baseline="-25000">
                <a:solidFill>
                  <a:srgbClr val="FF0000"/>
                </a:solidFill>
                <a:latin typeface="Times New Roman" pitchFamily="18" charset="0"/>
                <a:cs typeface="Times New Roman" pitchFamily="18" charset="0"/>
              </a:rPr>
              <a:t>M</a:t>
            </a:r>
            <a:r>
              <a:rPr kumimoji="1" lang="en-US" altLang="zh-CN" sz="2400" b="1" i="1" baseline="-25000">
                <a:solidFill>
                  <a:schemeClr val="tx2"/>
                </a:solidFill>
                <a:latin typeface="Times New Roman" pitchFamily="18" charset="0"/>
                <a:cs typeface="Times New Roman" pitchFamily="18" charset="0"/>
              </a:rPr>
              <a:t> </a:t>
            </a:r>
            <a:r>
              <a:rPr kumimoji="1" lang="zh-CN" altLang="en-US" sz="2400" b="1">
                <a:solidFill>
                  <a:schemeClr val="tx2"/>
                </a:solidFill>
                <a:latin typeface="Times New Roman" pitchFamily="18" charset="0"/>
                <a:cs typeface="Times New Roman" pitchFamily="18" charset="0"/>
              </a:rPr>
              <a:t>：</a:t>
            </a:r>
            <a:r>
              <a:rPr kumimoji="1" lang="zh-CN" altLang="en-US" sz="2400" b="1">
                <a:latin typeface="Times New Roman" pitchFamily="18" charset="0"/>
                <a:cs typeface="Times New Roman" pitchFamily="18" charset="0"/>
              </a:rPr>
              <a:t>二极管维持单向导电性的最高工作频率。由于二极管中存在结电容，当频率很高时，电流可直接通过结电容，破坏二极管的单向导电性。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17781"/>
                                        </p:tgtEl>
                                        <p:attrNameLst>
                                          <p:attrName>style.visibility</p:attrName>
                                        </p:attrNameLst>
                                      </p:cBhvr>
                                      <p:to>
                                        <p:strVal val="visible"/>
                                      </p:to>
                                    </p:set>
                                    <p:animEffect transition="in" filter="wipe(left)">
                                      <p:cBhvr>
                                        <p:cTn id="7" dur="75"/>
                                        <p:tgtEl>
                                          <p:spTgt spid="1177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117782"/>
                                        </p:tgtEl>
                                        <p:attrNameLst>
                                          <p:attrName>style.visibility</p:attrName>
                                        </p:attrNameLst>
                                      </p:cBhvr>
                                      <p:to>
                                        <p:strVal val="visible"/>
                                      </p:to>
                                    </p:set>
                                    <p:animEffect transition="in" filter="wipe(left)">
                                      <p:cBhvr>
                                        <p:cTn id="12" dur="75"/>
                                        <p:tgtEl>
                                          <p:spTgt spid="117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1" grpId="0" autoUpdateAnimBg="0"/>
      <p:bldP spid="117782"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28</a:t>
            </a:r>
            <a:r>
              <a:rPr lang="zh-CN" altLang="en-US" sz="2800" smtClean="0">
                <a:ea typeface="宋体" charset="-122"/>
              </a:rPr>
              <a:t>）</a:t>
            </a:r>
            <a:endParaRPr lang="zh-CN" altLang="en-US" sz="3200" smtClean="0">
              <a:ea typeface="楷体_GB2312" pitchFamily="49" charset="-122"/>
            </a:endParaRPr>
          </a:p>
        </p:txBody>
      </p:sp>
      <p:sp>
        <p:nvSpPr>
          <p:cNvPr id="8199" name="Rectangle 3"/>
          <p:cNvSpPr>
            <a:spLocks noGrp="1" noChangeArrowheads="1"/>
          </p:cNvSpPr>
          <p:nvPr>
            <p:ph sz="quarter" idx="11"/>
          </p:nvPr>
        </p:nvSpPr>
        <p:spPr/>
        <p:txBody>
          <a:bodyPr/>
          <a:lstStyle/>
          <a:p>
            <a:pPr marL="0" indent="0" algn="just" eaLnBrk="1" hangingPunct="1">
              <a:spcBef>
                <a:spcPct val="0"/>
              </a:spcBef>
              <a:buFontTx/>
              <a:buNone/>
            </a:pPr>
            <a:r>
              <a:rPr kumimoji="1" lang="zh-CN" altLang="en-US" sz="2400" smtClean="0">
                <a:ea typeface="宋体" charset="-122"/>
                <a:cs typeface="Times New Roman" pitchFamily="18" charset="0"/>
              </a:rPr>
              <a:t>二极管应用分析举例：二极管电路如图，</a:t>
            </a:r>
            <a:r>
              <a:rPr kumimoji="1" lang="en-US" altLang="zh-CN" sz="2400" smtClean="0">
                <a:ea typeface="宋体" charset="-122"/>
                <a:cs typeface="Times New Roman" pitchFamily="18" charset="0"/>
              </a:rPr>
              <a:t>D</a:t>
            </a:r>
            <a:r>
              <a:rPr kumimoji="1" lang="en-US" altLang="zh-CN" sz="2400" baseline="-25000" smtClean="0">
                <a:ea typeface="宋体" charset="-122"/>
                <a:cs typeface="Times New Roman" pitchFamily="18" charset="0"/>
              </a:rPr>
              <a:t>1</a:t>
            </a:r>
            <a:r>
              <a:rPr kumimoji="1" lang="zh-CN" altLang="en-US" sz="2400" smtClean="0">
                <a:ea typeface="宋体" charset="-122"/>
                <a:cs typeface="Times New Roman" pitchFamily="18" charset="0"/>
              </a:rPr>
              <a:t>、</a:t>
            </a:r>
            <a:r>
              <a:rPr kumimoji="1" lang="en-US" altLang="zh-CN" sz="2400" smtClean="0">
                <a:ea typeface="宋体" charset="-122"/>
                <a:cs typeface="Times New Roman" pitchFamily="18" charset="0"/>
              </a:rPr>
              <a:t>D</a:t>
            </a:r>
            <a:r>
              <a:rPr kumimoji="1" lang="en-US" altLang="zh-CN" sz="2400" baseline="-25000" smtClean="0">
                <a:ea typeface="宋体" charset="-122"/>
                <a:cs typeface="Times New Roman" pitchFamily="18" charset="0"/>
              </a:rPr>
              <a:t>2</a:t>
            </a:r>
            <a:r>
              <a:rPr kumimoji="1" lang="zh-CN" altLang="en-US" sz="2400" smtClean="0">
                <a:ea typeface="宋体" charset="-122"/>
                <a:cs typeface="Times New Roman" pitchFamily="18" charset="0"/>
              </a:rPr>
              <a:t>为理想二极管，试画出</a:t>
            </a:r>
            <a:r>
              <a:rPr kumimoji="1" lang="zh-CN" altLang="en-US" sz="2400" smtClean="0">
                <a:ea typeface="宋体" charset="-122"/>
                <a:cs typeface="Times New Roman" pitchFamily="18" charset="0"/>
                <a:sym typeface="Symbol" pitchFamily="18" charset="2"/>
              </a:rPr>
              <a:t></a:t>
            </a:r>
            <a:r>
              <a:rPr kumimoji="1" lang="en-US" altLang="zh-CN" sz="2400" smtClean="0">
                <a:ea typeface="宋体" charset="-122"/>
                <a:cs typeface="Times New Roman" pitchFamily="18" charset="0"/>
              </a:rPr>
              <a:t>10V</a:t>
            </a:r>
            <a:r>
              <a:rPr kumimoji="1" lang="en-US" altLang="zh-CN" sz="2400" smtClean="0">
                <a:ea typeface="宋体" charset="-122"/>
                <a:cs typeface="Times New Roman" pitchFamily="18" charset="0"/>
                <a:sym typeface="Symbol" pitchFamily="18" charset="2"/>
              </a:rPr>
              <a:t></a:t>
            </a:r>
            <a:r>
              <a:rPr kumimoji="1" lang="en-US" altLang="zh-CN" sz="2400" i="1" smtClean="0">
                <a:ea typeface="宋体" charset="-122"/>
                <a:cs typeface="Times New Roman" pitchFamily="18" charset="0"/>
                <a:sym typeface="Symbol" pitchFamily="18" charset="2"/>
              </a:rPr>
              <a:t> u</a:t>
            </a:r>
            <a:r>
              <a:rPr kumimoji="1" lang="en-US" altLang="zh-CN" sz="2400" i="1" baseline="-25000" smtClean="0">
                <a:ea typeface="宋体" charset="-122"/>
                <a:cs typeface="Times New Roman" pitchFamily="18" charset="0"/>
                <a:sym typeface="Symbol" pitchFamily="18" charset="2"/>
              </a:rPr>
              <a:t>i </a:t>
            </a:r>
            <a:r>
              <a:rPr kumimoji="1" lang="en-US" altLang="zh-CN" sz="2400" smtClean="0">
                <a:ea typeface="宋体" charset="-122"/>
                <a:cs typeface="Times New Roman" pitchFamily="18" charset="0"/>
                <a:sym typeface="Symbol" pitchFamily="18" charset="2"/>
              </a:rPr>
              <a:t>10V</a:t>
            </a:r>
            <a:r>
              <a:rPr kumimoji="1" lang="zh-CN" altLang="en-US" sz="2400" smtClean="0">
                <a:ea typeface="宋体" charset="-122"/>
                <a:cs typeface="Times New Roman" pitchFamily="18" charset="0"/>
                <a:sym typeface="Symbol" pitchFamily="18" charset="2"/>
              </a:rPr>
              <a:t>范围内的电压传输特性曲线。</a:t>
            </a:r>
          </a:p>
          <a:p>
            <a:pPr marL="0" indent="0" algn="just" eaLnBrk="1" hangingPunct="1">
              <a:spcBef>
                <a:spcPct val="0"/>
              </a:spcBef>
              <a:buFontTx/>
              <a:buNone/>
            </a:pPr>
            <a:endParaRPr kumimoji="1" lang="zh-CN" altLang="en-US" sz="2400" smtClean="0">
              <a:ea typeface="宋体" charset="-122"/>
              <a:cs typeface="Times New Roman" pitchFamily="18" charset="0"/>
            </a:endParaRPr>
          </a:p>
          <a:p>
            <a:pPr marL="0" indent="0" eaLnBrk="1" hangingPunct="1"/>
            <a:endParaRPr lang="en-US" altLang="zh-CN" sz="2400" smtClean="0">
              <a:ea typeface="宋体" charset="-122"/>
              <a:cs typeface="Times New Roman" pitchFamily="18" charset="0"/>
            </a:endParaRPr>
          </a:p>
        </p:txBody>
      </p:sp>
      <p:graphicFrame>
        <p:nvGraphicFramePr>
          <p:cNvPr id="118788" name="Object 2"/>
          <p:cNvGraphicFramePr>
            <a:graphicFrameLocks noChangeAspect="1"/>
          </p:cNvGraphicFramePr>
          <p:nvPr/>
        </p:nvGraphicFramePr>
        <p:xfrm>
          <a:off x="427038" y="1882775"/>
          <a:ext cx="1649412" cy="549275"/>
        </p:xfrm>
        <a:graphic>
          <a:graphicData uri="http://schemas.openxmlformats.org/presentationml/2006/ole">
            <mc:AlternateContent xmlns:mc="http://schemas.openxmlformats.org/markup-compatibility/2006">
              <mc:Choice xmlns:v="urn:schemas-microsoft-com:vml" Requires="v">
                <p:oleObj spid="_x0000_s8360" name="Equation" r:id="rId3" imgW="685800" imgH="228600" progId="Equation.DSMT4">
                  <p:embed/>
                </p:oleObj>
              </mc:Choice>
              <mc:Fallback>
                <p:oleObj name="Equation" r:id="rId3" imgW="68580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8" y="1882775"/>
                        <a:ext cx="1649412"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9" name="Object 3"/>
          <p:cNvGraphicFramePr>
            <a:graphicFrameLocks noChangeAspect="1"/>
          </p:cNvGraphicFramePr>
          <p:nvPr/>
        </p:nvGraphicFramePr>
        <p:xfrm>
          <a:off x="4835525" y="1922463"/>
          <a:ext cx="2189163" cy="455612"/>
        </p:xfrm>
        <a:graphic>
          <a:graphicData uri="http://schemas.openxmlformats.org/presentationml/2006/ole">
            <mc:AlternateContent xmlns:mc="http://schemas.openxmlformats.org/markup-compatibility/2006">
              <mc:Choice xmlns:v="urn:schemas-microsoft-com:vml" Requires="v">
                <p:oleObj spid="_x0000_s8361" name="Equation" r:id="rId5" imgW="1091880" imgH="228600" progId="Equation.DSMT4">
                  <p:embed/>
                </p:oleObj>
              </mc:Choice>
              <mc:Fallback>
                <p:oleObj name="Equation" r:id="rId5" imgW="109188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5525" y="1922463"/>
                        <a:ext cx="218916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90" name="Text Box 6"/>
          <p:cNvSpPr txBox="1">
            <a:spLocks noChangeArrowheads="1"/>
          </p:cNvSpPr>
          <p:nvPr/>
        </p:nvSpPr>
        <p:spPr bwMode="auto">
          <a:xfrm>
            <a:off x="3863975" y="1924050"/>
            <a:ext cx="93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(1) </a:t>
            </a:r>
            <a:r>
              <a:rPr kumimoji="1" lang="zh-CN" altLang="en-US" sz="2400" b="1">
                <a:solidFill>
                  <a:schemeClr val="tx2"/>
                </a:solidFill>
                <a:latin typeface="Times New Roman" pitchFamily="18" charset="0"/>
                <a:cs typeface="Times New Roman" pitchFamily="18" charset="0"/>
              </a:rPr>
              <a:t>当</a:t>
            </a:r>
          </a:p>
        </p:txBody>
      </p:sp>
      <p:sp>
        <p:nvSpPr>
          <p:cNvPr id="118793" name="Text Box 9"/>
          <p:cNvSpPr txBox="1">
            <a:spLocks noChangeArrowheads="1"/>
          </p:cNvSpPr>
          <p:nvPr/>
        </p:nvSpPr>
        <p:spPr bwMode="auto">
          <a:xfrm>
            <a:off x="4308475" y="2325688"/>
            <a:ext cx="4567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D</a:t>
            </a:r>
            <a:r>
              <a:rPr kumimoji="1" lang="en-US" altLang="zh-CN" sz="2400" b="1" baseline="-25000">
                <a:solidFill>
                  <a:schemeClr val="tx2"/>
                </a:solidFill>
                <a:latin typeface="Times New Roman" pitchFamily="18" charset="0"/>
                <a:cs typeface="Times New Roman" pitchFamily="18" charset="0"/>
              </a:rPr>
              <a:t>1</a:t>
            </a:r>
            <a:r>
              <a:rPr kumimoji="1" lang="zh-CN" altLang="en-US" sz="2400" b="1">
                <a:solidFill>
                  <a:schemeClr val="tx2"/>
                </a:solidFill>
                <a:latin typeface="Times New Roman" pitchFamily="18" charset="0"/>
                <a:cs typeface="Times New Roman" pitchFamily="18" charset="0"/>
              </a:rPr>
              <a:t>管截止，</a:t>
            </a:r>
            <a:r>
              <a:rPr kumimoji="1" lang="en-US" altLang="zh-CN" sz="2400" b="1">
                <a:solidFill>
                  <a:schemeClr val="tx2"/>
                </a:solidFill>
                <a:latin typeface="Times New Roman" pitchFamily="18" charset="0"/>
                <a:cs typeface="Times New Roman" pitchFamily="18" charset="0"/>
              </a:rPr>
              <a:t>D</a:t>
            </a:r>
            <a:r>
              <a:rPr kumimoji="1" lang="en-US" altLang="zh-CN" sz="2400" b="1" baseline="-25000">
                <a:solidFill>
                  <a:schemeClr val="tx2"/>
                </a:solidFill>
                <a:latin typeface="Times New Roman" pitchFamily="18" charset="0"/>
                <a:cs typeface="Times New Roman" pitchFamily="18" charset="0"/>
              </a:rPr>
              <a:t>2</a:t>
            </a:r>
            <a:r>
              <a:rPr kumimoji="1" lang="zh-CN" altLang="en-US" sz="2400" b="1">
                <a:solidFill>
                  <a:schemeClr val="tx2"/>
                </a:solidFill>
                <a:latin typeface="Times New Roman" pitchFamily="18" charset="0"/>
                <a:cs typeface="Times New Roman" pitchFamily="18" charset="0"/>
              </a:rPr>
              <a:t>管导通。</a:t>
            </a:r>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O </a:t>
            </a:r>
            <a:r>
              <a:rPr kumimoji="1" lang="en-US" altLang="zh-CN" sz="2400" b="1">
                <a:solidFill>
                  <a:schemeClr val="tx2"/>
                </a:solidFill>
                <a:latin typeface="Times New Roman" pitchFamily="18" charset="0"/>
                <a:cs typeface="Times New Roman" pitchFamily="18" charset="0"/>
              </a:rPr>
              <a:t>= </a:t>
            </a:r>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zh-CN" sz="2400" b="1">
                <a:solidFill>
                  <a:schemeClr val="tx2"/>
                </a:solidFill>
                <a:latin typeface="Times New Roman" pitchFamily="18" charset="0"/>
                <a:cs typeface="Times New Roman" pitchFamily="18" charset="0"/>
              </a:rPr>
              <a:t>5V</a:t>
            </a:r>
          </a:p>
        </p:txBody>
      </p:sp>
      <p:sp>
        <p:nvSpPr>
          <p:cNvPr id="118794" name="Line 10"/>
          <p:cNvSpPr>
            <a:spLocks noChangeShapeType="1"/>
          </p:cNvSpPr>
          <p:nvPr/>
        </p:nvSpPr>
        <p:spPr bwMode="auto">
          <a:xfrm>
            <a:off x="755576" y="5863952"/>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1"/>
          <p:cNvGrpSpPr>
            <a:grpSpLocks/>
          </p:cNvGrpSpPr>
          <p:nvPr/>
        </p:nvGrpSpPr>
        <p:grpSpPr bwMode="auto">
          <a:xfrm>
            <a:off x="115888" y="4019550"/>
            <a:ext cx="4419600" cy="2514600"/>
            <a:chOff x="133" y="2436"/>
            <a:chExt cx="2784" cy="1584"/>
          </a:xfrm>
        </p:grpSpPr>
        <p:sp>
          <p:nvSpPr>
            <p:cNvPr id="8252" name="Line 12"/>
            <p:cNvSpPr>
              <a:spLocks noChangeShapeType="1"/>
            </p:cNvSpPr>
            <p:nvPr/>
          </p:nvSpPr>
          <p:spPr bwMode="auto">
            <a:xfrm>
              <a:off x="1285" y="2628"/>
              <a:ext cx="0" cy="139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3" name="Line 13"/>
            <p:cNvSpPr>
              <a:spLocks noChangeShapeType="1"/>
            </p:cNvSpPr>
            <p:nvPr/>
          </p:nvSpPr>
          <p:spPr bwMode="auto">
            <a:xfrm>
              <a:off x="133" y="3300"/>
              <a:ext cx="27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4" name="Line 14"/>
            <p:cNvSpPr>
              <a:spLocks noChangeShapeType="1"/>
            </p:cNvSpPr>
            <p:nvPr/>
          </p:nvSpPr>
          <p:spPr bwMode="auto">
            <a:xfrm>
              <a:off x="853" y="32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5" name="Line 15"/>
            <p:cNvSpPr>
              <a:spLocks noChangeShapeType="1"/>
            </p:cNvSpPr>
            <p:nvPr/>
          </p:nvSpPr>
          <p:spPr bwMode="auto">
            <a:xfrm>
              <a:off x="1285" y="32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6" name="Line 16"/>
            <p:cNvSpPr>
              <a:spLocks noChangeShapeType="1"/>
            </p:cNvSpPr>
            <p:nvPr/>
          </p:nvSpPr>
          <p:spPr bwMode="auto">
            <a:xfrm>
              <a:off x="1669" y="32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7" name="Line 17"/>
            <p:cNvSpPr>
              <a:spLocks noChangeShapeType="1"/>
            </p:cNvSpPr>
            <p:nvPr/>
          </p:nvSpPr>
          <p:spPr bwMode="auto">
            <a:xfrm>
              <a:off x="2101" y="32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8" name="Line 18"/>
            <p:cNvSpPr>
              <a:spLocks noChangeShapeType="1"/>
            </p:cNvSpPr>
            <p:nvPr/>
          </p:nvSpPr>
          <p:spPr bwMode="auto">
            <a:xfrm>
              <a:off x="2533" y="32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9" name="Line 19"/>
            <p:cNvSpPr>
              <a:spLocks noChangeShapeType="1"/>
            </p:cNvSpPr>
            <p:nvPr/>
          </p:nvSpPr>
          <p:spPr bwMode="auto">
            <a:xfrm rot="-5400000">
              <a:off x="1309" y="2940"/>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60" name="Text Box 20"/>
            <p:cNvSpPr txBox="1">
              <a:spLocks noChangeArrowheads="1"/>
            </p:cNvSpPr>
            <p:nvPr/>
          </p:nvSpPr>
          <p:spPr bwMode="auto">
            <a:xfrm>
              <a:off x="734" y="3309"/>
              <a:ext cx="2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cs typeface="Times New Roman" pitchFamily="18" charset="0"/>
                </a:rPr>
                <a:t>-5</a:t>
              </a:r>
              <a:endParaRPr kumimoji="1" lang="zh-CN" altLang="zh-CN" sz="2000">
                <a:latin typeface="Times New Roman" pitchFamily="18" charset="0"/>
                <a:cs typeface="Times New Roman" pitchFamily="18" charset="0"/>
              </a:endParaRPr>
            </a:p>
          </p:txBody>
        </p:sp>
        <p:sp>
          <p:nvSpPr>
            <p:cNvPr id="8261" name="Text Box 21"/>
            <p:cNvSpPr txBox="1">
              <a:spLocks noChangeArrowheads="1"/>
            </p:cNvSpPr>
            <p:nvPr/>
          </p:nvSpPr>
          <p:spPr bwMode="auto">
            <a:xfrm>
              <a:off x="1081" y="3283"/>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cs typeface="Times New Roman" pitchFamily="18" charset="0"/>
                </a:rPr>
                <a:t>0</a:t>
              </a:r>
              <a:endParaRPr kumimoji="1" lang="zh-CN" altLang="zh-CN" sz="2000">
                <a:latin typeface="Times New Roman" pitchFamily="18" charset="0"/>
                <a:cs typeface="Times New Roman" pitchFamily="18" charset="0"/>
              </a:endParaRPr>
            </a:p>
          </p:txBody>
        </p:sp>
        <p:sp>
          <p:nvSpPr>
            <p:cNvPr id="8262" name="Text Box 22"/>
            <p:cNvSpPr txBox="1">
              <a:spLocks noChangeArrowheads="1"/>
            </p:cNvSpPr>
            <p:nvPr/>
          </p:nvSpPr>
          <p:spPr bwMode="auto">
            <a:xfrm>
              <a:off x="1558" y="3283"/>
              <a:ext cx="2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cs typeface="Times New Roman" pitchFamily="18" charset="0"/>
                </a:rPr>
                <a:t>+5</a:t>
              </a:r>
            </a:p>
          </p:txBody>
        </p:sp>
        <p:sp>
          <p:nvSpPr>
            <p:cNvPr id="8263" name="Text Box 23"/>
            <p:cNvSpPr txBox="1">
              <a:spLocks noChangeArrowheads="1"/>
            </p:cNvSpPr>
            <p:nvPr/>
          </p:nvSpPr>
          <p:spPr bwMode="auto">
            <a:xfrm>
              <a:off x="1918" y="3309"/>
              <a:ext cx="3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cs typeface="Times New Roman" pitchFamily="18" charset="0"/>
                </a:rPr>
                <a:t>+10</a:t>
              </a:r>
            </a:p>
          </p:txBody>
        </p:sp>
        <p:sp>
          <p:nvSpPr>
            <p:cNvPr id="8264" name="Line 24"/>
            <p:cNvSpPr>
              <a:spLocks noChangeShapeType="1"/>
            </p:cNvSpPr>
            <p:nvPr/>
          </p:nvSpPr>
          <p:spPr bwMode="auto">
            <a:xfrm>
              <a:off x="469" y="32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65" name="Text Box 25"/>
            <p:cNvSpPr txBox="1">
              <a:spLocks noChangeArrowheads="1"/>
            </p:cNvSpPr>
            <p:nvPr/>
          </p:nvSpPr>
          <p:spPr bwMode="auto">
            <a:xfrm>
              <a:off x="262" y="3283"/>
              <a:ext cx="3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cs typeface="Times New Roman" pitchFamily="18" charset="0"/>
                </a:rPr>
                <a:t>-10</a:t>
              </a:r>
            </a:p>
          </p:txBody>
        </p:sp>
        <p:sp>
          <p:nvSpPr>
            <p:cNvPr id="8266" name="Text Box 26"/>
            <p:cNvSpPr txBox="1">
              <a:spLocks noChangeArrowheads="1"/>
            </p:cNvSpPr>
            <p:nvPr/>
          </p:nvSpPr>
          <p:spPr bwMode="auto">
            <a:xfrm>
              <a:off x="2586" y="2935"/>
              <a:ext cx="2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u</a:t>
              </a:r>
              <a:r>
                <a:rPr kumimoji="1" lang="en-US" altLang="zh-CN" sz="2400" b="1" i="1" baseline="-25000">
                  <a:solidFill>
                    <a:schemeClr val="tx2"/>
                  </a:solidFill>
                  <a:latin typeface="Times New Roman" pitchFamily="18" charset="0"/>
                  <a:cs typeface="Times New Roman" pitchFamily="18" charset="0"/>
                </a:rPr>
                <a:t>i</a:t>
              </a:r>
              <a:endParaRPr kumimoji="1" lang="en-US" altLang="zh-CN" sz="2400" b="1" i="1">
                <a:solidFill>
                  <a:schemeClr val="tx2"/>
                </a:solidFill>
                <a:latin typeface="Times New Roman" pitchFamily="18" charset="0"/>
                <a:cs typeface="Times New Roman" pitchFamily="18" charset="0"/>
              </a:endParaRPr>
            </a:p>
          </p:txBody>
        </p:sp>
        <p:sp>
          <p:nvSpPr>
            <p:cNvPr id="8267" name="Text Box 27"/>
            <p:cNvSpPr txBox="1">
              <a:spLocks noChangeArrowheads="1"/>
            </p:cNvSpPr>
            <p:nvPr/>
          </p:nvSpPr>
          <p:spPr bwMode="auto">
            <a:xfrm>
              <a:off x="2533" y="3350"/>
              <a:ext cx="3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cs typeface="Times New Roman" pitchFamily="18" charset="0"/>
                </a:rPr>
                <a:t>(V)</a:t>
              </a:r>
            </a:p>
          </p:txBody>
        </p:sp>
        <p:sp>
          <p:nvSpPr>
            <p:cNvPr id="8268" name="Text Box 28"/>
            <p:cNvSpPr txBox="1">
              <a:spLocks noChangeArrowheads="1"/>
            </p:cNvSpPr>
            <p:nvPr/>
          </p:nvSpPr>
          <p:spPr bwMode="auto">
            <a:xfrm>
              <a:off x="1030" y="2829"/>
              <a:ext cx="2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cs typeface="Times New Roman" pitchFamily="18" charset="0"/>
                </a:rPr>
                <a:t>+5</a:t>
              </a:r>
            </a:p>
          </p:txBody>
        </p:sp>
        <p:sp>
          <p:nvSpPr>
            <p:cNvPr id="8269" name="Line 29"/>
            <p:cNvSpPr>
              <a:spLocks noChangeShapeType="1"/>
            </p:cNvSpPr>
            <p:nvPr/>
          </p:nvSpPr>
          <p:spPr bwMode="auto">
            <a:xfrm rot="5400000">
              <a:off x="1309" y="361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70" name="Text Box 30"/>
            <p:cNvSpPr txBox="1">
              <a:spLocks noChangeArrowheads="1"/>
            </p:cNvSpPr>
            <p:nvPr/>
          </p:nvSpPr>
          <p:spPr bwMode="auto">
            <a:xfrm>
              <a:off x="1032" y="3523"/>
              <a:ext cx="2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Times New Roman" pitchFamily="18" charset="0"/>
                  <a:cs typeface="Times New Roman" pitchFamily="18" charset="0"/>
                </a:rPr>
                <a:t>-5</a:t>
              </a:r>
            </a:p>
          </p:txBody>
        </p:sp>
        <p:sp>
          <p:nvSpPr>
            <p:cNvPr id="8271" name="Text Box 31"/>
            <p:cNvSpPr txBox="1">
              <a:spLocks noChangeArrowheads="1"/>
            </p:cNvSpPr>
            <p:nvPr/>
          </p:nvSpPr>
          <p:spPr bwMode="auto">
            <a:xfrm>
              <a:off x="1292" y="2436"/>
              <a:ext cx="27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o</a:t>
              </a:r>
              <a:endParaRPr kumimoji="1" lang="en-US" altLang="zh-CN" sz="2400" b="1">
                <a:solidFill>
                  <a:schemeClr val="tx2"/>
                </a:solidFill>
                <a:latin typeface="Times New Roman" pitchFamily="18" charset="0"/>
                <a:cs typeface="Times New Roman" pitchFamily="18" charset="0"/>
              </a:endParaRPr>
            </a:p>
          </p:txBody>
        </p:sp>
      </p:grpSp>
      <p:sp>
        <p:nvSpPr>
          <p:cNvPr id="118816" name="Line 32"/>
          <p:cNvSpPr>
            <a:spLocks noChangeShapeType="1"/>
          </p:cNvSpPr>
          <p:nvPr/>
        </p:nvSpPr>
        <p:spPr bwMode="auto">
          <a:xfrm flipV="1">
            <a:off x="1365176" y="4797152"/>
            <a:ext cx="1295400" cy="1066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817" name="Line 33"/>
          <p:cNvSpPr>
            <a:spLocks noChangeShapeType="1"/>
          </p:cNvSpPr>
          <p:nvPr/>
        </p:nvSpPr>
        <p:spPr bwMode="auto">
          <a:xfrm>
            <a:off x="2660576" y="4797152"/>
            <a:ext cx="685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8818" name="Object 4"/>
          <p:cNvGraphicFramePr>
            <a:graphicFrameLocks noChangeAspect="1"/>
          </p:cNvGraphicFramePr>
          <p:nvPr/>
        </p:nvGraphicFramePr>
        <p:xfrm>
          <a:off x="4903788" y="2843213"/>
          <a:ext cx="2038350" cy="455612"/>
        </p:xfrm>
        <a:graphic>
          <a:graphicData uri="http://schemas.openxmlformats.org/presentationml/2006/ole">
            <mc:AlternateContent xmlns:mc="http://schemas.openxmlformats.org/markup-compatibility/2006">
              <mc:Choice xmlns:v="urn:schemas-microsoft-com:vml" Requires="v">
                <p:oleObj spid="_x0000_s8362" name="Equation" r:id="rId7" imgW="1015920" imgH="228600" progId="Equation.DSMT4">
                  <p:embed/>
                </p:oleObj>
              </mc:Choice>
              <mc:Fallback>
                <p:oleObj name="Equation" r:id="rId7" imgW="101592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3788" y="2843213"/>
                        <a:ext cx="2038350"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819" name="Text Box 35"/>
          <p:cNvSpPr txBox="1">
            <a:spLocks noChangeArrowheads="1"/>
          </p:cNvSpPr>
          <p:nvPr/>
        </p:nvSpPr>
        <p:spPr bwMode="auto">
          <a:xfrm>
            <a:off x="3863975" y="2813050"/>
            <a:ext cx="93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(2) </a:t>
            </a:r>
            <a:r>
              <a:rPr kumimoji="1" lang="zh-CN" altLang="en-US" sz="2400" b="1">
                <a:solidFill>
                  <a:schemeClr val="tx2"/>
                </a:solidFill>
                <a:latin typeface="Times New Roman" pitchFamily="18" charset="0"/>
                <a:cs typeface="Times New Roman" pitchFamily="18" charset="0"/>
              </a:rPr>
              <a:t>当</a:t>
            </a:r>
          </a:p>
        </p:txBody>
      </p:sp>
      <p:sp>
        <p:nvSpPr>
          <p:cNvPr id="118820" name="Text Box 36"/>
          <p:cNvSpPr txBox="1">
            <a:spLocks noChangeArrowheads="1"/>
          </p:cNvSpPr>
          <p:nvPr/>
        </p:nvSpPr>
        <p:spPr bwMode="auto">
          <a:xfrm>
            <a:off x="4360863" y="3292475"/>
            <a:ext cx="4252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D</a:t>
            </a:r>
            <a:r>
              <a:rPr kumimoji="1" lang="en-US" altLang="zh-CN" sz="2400" b="1" baseline="-25000">
                <a:solidFill>
                  <a:schemeClr val="tx2"/>
                </a:solidFill>
                <a:latin typeface="Times New Roman" pitchFamily="18" charset="0"/>
                <a:cs typeface="Times New Roman" pitchFamily="18" charset="0"/>
              </a:rPr>
              <a:t>1</a:t>
            </a:r>
            <a:r>
              <a:rPr kumimoji="1" lang="zh-CN" altLang="en-US" sz="2400" b="1">
                <a:solidFill>
                  <a:schemeClr val="tx2"/>
                </a:solidFill>
                <a:latin typeface="Times New Roman" pitchFamily="18" charset="0"/>
                <a:cs typeface="Times New Roman" pitchFamily="18" charset="0"/>
              </a:rPr>
              <a:t>管截止，</a:t>
            </a:r>
            <a:r>
              <a:rPr kumimoji="1" lang="en-US" altLang="zh-CN" sz="2400" b="1">
                <a:solidFill>
                  <a:schemeClr val="tx2"/>
                </a:solidFill>
                <a:latin typeface="Times New Roman" pitchFamily="18" charset="0"/>
                <a:cs typeface="Times New Roman" pitchFamily="18" charset="0"/>
              </a:rPr>
              <a:t>D</a:t>
            </a:r>
            <a:r>
              <a:rPr kumimoji="1" lang="en-US" altLang="zh-CN" sz="2400" b="1" baseline="-25000">
                <a:solidFill>
                  <a:schemeClr val="tx2"/>
                </a:solidFill>
                <a:latin typeface="Times New Roman" pitchFamily="18" charset="0"/>
                <a:cs typeface="Times New Roman" pitchFamily="18" charset="0"/>
              </a:rPr>
              <a:t>2</a:t>
            </a:r>
            <a:r>
              <a:rPr kumimoji="1" lang="zh-CN" altLang="en-US" sz="2400" b="1">
                <a:solidFill>
                  <a:schemeClr val="tx2"/>
                </a:solidFill>
                <a:latin typeface="Times New Roman" pitchFamily="18" charset="0"/>
                <a:cs typeface="Times New Roman" pitchFamily="18" charset="0"/>
              </a:rPr>
              <a:t>管截止。</a:t>
            </a:r>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O </a:t>
            </a:r>
            <a:r>
              <a:rPr kumimoji="1" lang="en-US" altLang="zh-CN" sz="2400" b="1">
                <a:solidFill>
                  <a:schemeClr val="tx2"/>
                </a:solidFill>
                <a:latin typeface="Times New Roman" pitchFamily="18" charset="0"/>
                <a:cs typeface="Times New Roman" pitchFamily="18" charset="0"/>
              </a:rPr>
              <a:t>= </a:t>
            </a:r>
            <a:r>
              <a:rPr kumimoji="1" lang="en-US" altLang="zh-CN" sz="2400" b="1" i="1">
                <a:solidFill>
                  <a:schemeClr val="tx2"/>
                </a:solidFill>
                <a:latin typeface="Times New Roman" pitchFamily="18" charset="0"/>
                <a:cs typeface="Times New Roman" pitchFamily="18" charset="0"/>
              </a:rPr>
              <a:t>u</a:t>
            </a:r>
            <a:r>
              <a:rPr kumimoji="1" lang="en-US" altLang="zh-CN" sz="2400" b="1" i="1" baseline="-25000">
                <a:solidFill>
                  <a:schemeClr val="tx2"/>
                </a:solidFill>
                <a:latin typeface="Times New Roman" pitchFamily="18" charset="0"/>
                <a:cs typeface="Times New Roman" pitchFamily="18" charset="0"/>
              </a:rPr>
              <a:t>i</a:t>
            </a:r>
            <a:endParaRPr kumimoji="1" lang="en-US" altLang="zh-CN" sz="2400" b="1" i="1">
              <a:solidFill>
                <a:schemeClr val="tx2"/>
              </a:solidFill>
              <a:latin typeface="Times New Roman" pitchFamily="18" charset="0"/>
              <a:cs typeface="Times New Roman" pitchFamily="18" charset="0"/>
            </a:endParaRPr>
          </a:p>
        </p:txBody>
      </p:sp>
      <p:graphicFrame>
        <p:nvGraphicFramePr>
          <p:cNvPr id="118821" name="Object 5"/>
          <p:cNvGraphicFramePr>
            <a:graphicFrameLocks noChangeAspect="1"/>
          </p:cNvGraphicFramePr>
          <p:nvPr/>
        </p:nvGraphicFramePr>
        <p:xfrm>
          <a:off x="4876800" y="3835400"/>
          <a:ext cx="2189163" cy="455613"/>
        </p:xfrm>
        <a:graphic>
          <a:graphicData uri="http://schemas.openxmlformats.org/presentationml/2006/ole">
            <mc:AlternateContent xmlns:mc="http://schemas.openxmlformats.org/markup-compatibility/2006">
              <mc:Choice xmlns:v="urn:schemas-microsoft-com:vml" Requires="v">
                <p:oleObj spid="_x0000_s8363" name="Equation" r:id="rId9" imgW="1091880" imgH="228600" progId="Equation.DSMT4">
                  <p:embed/>
                </p:oleObj>
              </mc:Choice>
              <mc:Fallback>
                <p:oleObj name="Equation" r:id="rId9" imgW="1091880" imgH="2286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3835400"/>
                        <a:ext cx="2189163"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822" name="Text Box 38"/>
          <p:cNvSpPr txBox="1">
            <a:spLocks noChangeArrowheads="1"/>
          </p:cNvSpPr>
          <p:nvPr/>
        </p:nvSpPr>
        <p:spPr bwMode="auto">
          <a:xfrm>
            <a:off x="3944938" y="3821113"/>
            <a:ext cx="930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(3) </a:t>
            </a:r>
            <a:r>
              <a:rPr kumimoji="1" lang="zh-CN" altLang="en-US" sz="2400" b="1">
                <a:solidFill>
                  <a:schemeClr val="tx2"/>
                </a:solidFill>
                <a:latin typeface="Times New Roman" pitchFamily="18" charset="0"/>
                <a:cs typeface="Times New Roman" pitchFamily="18" charset="0"/>
              </a:rPr>
              <a:t>当</a:t>
            </a:r>
          </a:p>
        </p:txBody>
      </p:sp>
      <p:sp>
        <p:nvSpPr>
          <p:cNvPr id="118823" name="Text Box 39"/>
          <p:cNvSpPr txBox="1">
            <a:spLocks noChangeArrowheads="1"/>
          </p:cNvSpPr>
          <p:nvPr/>
        </p:nvSpPr>
        <p:spPr bwMode="auto">
          <a:xfrm>
            <a:off x="4378325" y="4376738"/>
            <a:ext cx="4438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D</a:t>
            </a:r>
            <a:r>
              <a:rPr kumimoji="1" lang="en-US" altLang="zh-CN" sz="2400" b="1" baseline="-25000">
                <a:solidFill>
                  <a:schemeClr val="tx2"/>
                </a:solidFill>
                <a:latin typeface="Times New Roman" pitchFamily="18" charset="0"/>
                <a:cs typeface="Times New Roman" pitchFamily="18" charset="0"/>
              </a:rPr>
              <a:t>1</a:t>
            </a:r>
            <a:r>
              <a:rPr kumimoji="1" lang="zh-CN" altLang="en-US" sz="2400" b="1">
                <a:solidFill>
                  <a:schemeClr val="tx2"/>
                </a:solidFill>
                <a:latin typeface="Times New Roman" pitchFamily="18" charset="0"/>
                <a:cs typeface="Times New Roman" pitchFamily="18" charset="0"/>
              </a:rPr>
              <a:t>管导通，</a:t>
            </a:r>
            <a:r>
              <a:rPr kumimoji="1" lang="en-US" altLang="zh-CN" sz="2400" b="1">
                <a:solidFill>
                  <a:schemeClr val="tx2"/>
                </a:solidFill>
                <a:latin typeface="Times New Roman" pitchFamily="18" charset="0"/>
                <a:cs typeface="Times New Roman" pitchFamily="18" charset="0"/>
              </a:rPr>
              <a:t>D</a:t>
            </a:r>
            <a:r>
              <a:rPr kumimoji="1" lang="en-US" altLang="zh-CN" sz="2400" b="1" baseline="-25000">
                <a:solidFill>
                  <a:schemeClr val="tx2"/>
                </a:solidFill>
                <a:latin typeface="Times New Roman" pitchFamily="18" charset="0"/>
                <a:cs typeface="Times New Roman" pitchFamily="18" charset="0"/>
              </a:rPr>
              <a:t>2</a:t>
            </a:r>
            <a:r>
              <a:rPr kumimoji="1" lang="zh-CN" altLang="en-US" sz="2400" b="1">
                <a:solidFill>
                  <a:schemeClr val="tx2"/>
                </a:solidFill>
                <a:latin typeface="Times New Roman" pitchFamily="18" charset="0"/>
                <a:cs typeface="Times New Roman" pitchFamily="18" charset="0"/>
              </a:rPr>
              <a:t>管截止。</a:t>
            </a:r>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O</a:t>
            </a:r>
            <a:r>
              <a:rPr kumimoji="1" lang="en-US" altLang="zh-CN" sz="2400" b="1">
                <a:solidFill>
                  <a:schemeClr val="tx2"/>
                </a:solidFill>
                <a:latin typeface="Times New Roman" pitchFamily="18" charset="0"/>
                <a:cs typeface="Times New Roman" pitchFamily="18" charset="0"/>
              </a:rPr>
              <a:t>= +5V</a:t>
            </a:r>
          </a:p>
        </p:txBody>
      </p:sp>
      <p:grpSp>
        <p:nvGrpSpPr>
          <p:cNvPr id="3" name="Group 40"/>
          <p:cNvGrpSpPr>
            <a:grpSpLocks/>
          </p:cNvGrpSpPr>
          <p:nvPr/>
        </p:nvGrpSpPr>
        <p:grpSpPr bwMode="auto">
          <a:xfrm>
            <a:off x="428625" y="2487613"/>
            <a:ext cx="3471863" cy="1566862"/>
            <a:chOff x="139" y="1169"/>
            <a:chExt cx="2187" cy="987"/>
          </a:xfrm>
        </p:grpSpPr>
        <p:sp>
          <p:nvSpPr>
            <p:cNvPr id="8212" name="Rectangle 41"/>
            <p:cNvSpPr>
              <a:spLocks noChangeArrowheads="1"/>
            </p:cNvSpPr>
            <p:nvPr/>
          </p:nvSpPr>
          <p:spPr bwMode="auto">
            <a:xfrm>
              <a:off x="697" y="1376"/>
              <a:ext cx="240"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213" name="Line 42"/>
            <p:cNvSpPr>
              <a:spLocks noChangeShapeType="1"/>
            </p:cNvSpPr>
            <p:nvPr/>
          </p:nvSpPr>
          <p:spPr bwMode="auto">
            <a:xfrm>
              <a:off x="217" y="1420"/>
              <a:ext cx="48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14" name="Group 43"/>
            <p:cNvGrpSpPr>
              <a:grpSpLocks/>
            </p:cNvGrpSpPr>
            <p:nvPr/>
          </p:nvGrpSpPr>
          <p:grpSpPr bwMode="auto">
            <a:xfrm>
              <a:off x="1129" y="1404"/>
              <a:ext cx="192" cy="720"/>
              <a:chOff x="1154" y="1270"/>
              <a:chExt cx="192" cy="720"/>
            </a:xfrm>
          </p:grpSpPr>
          <p:grpSp>
            <p:nvGrpSpPr>
              <p:cNvPr id="8242" name="Group 44"/>
              <p:cNvGrpSpPr>
                <a:grpSpLocks noChangeAspect="1"/>
              </p:cNvGrpSpPr>
              <p:nvPr/>
            </p:nvGrpSpPr>
            <p:grpSpPr bwMode="auto">
              <a:xfrm flipV="1">
                <a:off x="1154" y="1270"/>
                <a:ext cx="184" cy="420"/>
                <a:chOff x="3264" y="1452"/>
                <a:chExt cx="288" cy="658"/>
              </a:xfrm>
            </p:grpSpPr>
            <p:sp>
              <p:nvSpPr>
                <p:cNvPr id="8249" name="AutoShape 45"/>
                <p:cNvSpPr>
                  <a:spLocks noChangeAspect="1" noChangeArrowheads="1"/>
                </p:cNvSpPr>
                <p:nvPr/>
              </p:nvSpPr>
              <p:spPr bwMode="auto">
                <a:xfrm>
                  <a:off x="3264" y="1632"/>
                  <a:ext cx="288" cy="24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250" name="Line 46"/>
                <p:cNvSpPr>
                  <a:spLocks noChangeAspect="1" noChangeShapeType="1"/>
                </p:cNvSpPr>
                <p:nvPr/>
              </p:nvSpPr>
              <p:spPr bwMode="auto">
                <a:xfrm>
                  <a:off x="3264" y="163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51" name="Line 47"/>
                <p:cNvSpPr>
                  <a:spLocks noChangeAspect="1" noChangeShapeType="1"/>
                </p:cNvSpPr>
                <p:nvPr/>
              </p:nvSpPr>
              <p:spPr bwMode="auto">
                <a:xfrm>
                  <a:off x="3408" y="1452"/>
                  <a:ext cx="0" cy="6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43" name="Group 48"/>
              <p:cNvGrpSpPr>
                <a:grpSpLocks/>
              </p:cNvGrpSpPr>
              <p:nvPr/>
            </p:nvGrpSpPr>
            <p:grpSpPr bwMode="auto">
              <a:xfrm>
                <a:off x="1154" y="1690"/>
                <a:ext cx="192" cy="134"/>
                <a:chOff x="908" y="1920"/>
                <a:chExt cx="192" cy="134"/>
              </a:xfrm>
            </p:grpSpPr>
            <p:sp>
              <p:nvSpPr>
                <p:cNvPr id="8245" name="Line 49"/>
                <p:cNvSpPr>
                  <a:spLocks noChangeShapeType="1"/>
                </p:cNvSpPr>
                <p:nvPr/>
              </p:nvSpPr>
              <p:spPr bwMode="auto">
                <a:xfrm>
                  <a:off x="908" y="192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6" name="Line 50"/>
                <p:cNvSpPr>
                  <a:spLocks noChangeShapeType="1"/>
                </p:cNvSpPr>
                <p:nvPr/>
              </p:nvSpPr>
              <p:spPr bwMode="auto">
                <a:xfrm>
                  <a:off x="956" y="1968"/>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7" name="Line 51"/>
                <p:cNvSpPr>
                  <a:spLocks noChangeShapeType="1"/>
                </p:cNvSpPr>
                <p:nvPr/>
              </p:nvSpPr>
              <p:spPr bwMode="auto">
                <a:xfrm>
                  <a:off x="908" y="200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8" name="Line 52"/>
                <p:cNvSpPr>
                  <a:spLocks noChangeShapeType="1"/>
                </p:cNvSpPr>
                <p:nvPr/>
              </p:nvSpPr>
              <p:spPr bwMode="auto">
                <a:xfrm>
                  <a:off x="956" y="205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44" name="Line 53"/>
              <p:cNvSpPr>
                <a:spLocks noChangeShapeType="1"/>
              </p:cNvSpPr>
              <p:nvPr/>
            </p:nvSpPr>
            <p:spPr bwMode="auto">
              <a:xfrm>
                <a:off x="1248" y="1846"/>
                <a:ext cx="0" cy="1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15" name="Text Box 56"/>
            <p:cNvSpPr txBox="1">
              <a:spLocks noChangeArrowheads="1"/>
            </p:cNvSpPr>
            <p:nvPr/>
          </p:nvSpPr>
          <p:spPr bwMode="auto">
            <a:xfrm>
              <a:off x="139" y="1495"/>
              <a:ext cx="22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i</a:t>
              </a:r>
            </a:p>
            <a:p>
              <a:pPr eaLnBrk="1" hangingPunct="1"/>
              <a:r>
                <a:rPr kumimoji="1" lang="en-US" altLang="zh-CN" b="1" i="1">
                  <a:solidFill>
                    <a:schemeClr val="tx2"/>
                  </a:solidFill>
                  <a:latin typeface="Times New Roman" pitchFamily="18" charset="0"/>
                  <a:cs typeface="Times New Roman" pitchFamily="18" charset="0"/>
                </a:rPr>
                <a:t>_</a:t>
              </a:r>
            </a:p>
          </p:txBody>
        </p:sp>
        <p:sp>
          <p:nvSpPr>
            <p:cNvPr id="8216" name="Text Box 57"/>
            <p:cNvSpPr txBox="1">
              <a:spLocks noChangeArrowheads="1"/>
            </p:cNvSpPr>
            <p:nvPr/>
          </p:nvSpPr>
          <p:spPr bwMode="auto">
            <a:xfrm>
              <a:off x="2053" y="1447"/>
              <a:ext cx="273"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p>
            <a:p>
              <a:pPr eaLnBrk="1" hangingPunct="1"/>
              <a:r>
                <a:rPr kumimoji="1" lang="en-US" altLang="zh-CN" b="1" i="1">
                  <a:solidFill>
                    <a:schemeClr val="tx2"/>
                  </a:solidFill>
                  <a:latin typeface="Times New Roman" pitchFamily="18" charset="0"/>
                  <a:cs typeface="Times New Roman" pitchFamily="18" charset="0"/>
                </a:rPr>
                <a:t>_</a:t>
              </a:r>
            </a:p>
          </p:txBody>
        </p:sp>
        <p:sp>
          <p:nvSpPr>
            <p:cNvPr id="8217" name="Text Box 58"/>
            <p:cNvSpPr txBox="1">
              <a:spLocks noChangeArrowheads="1"/>
            </p:cNvSpPr>
            <p:nvPr/>
          </p:nvSpPr>
          <p:spPr bwMode="auto">
            <a:xfrm>
              <a:off x="687" y="1169"/>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R</a:t>
              </a:r>
            </a:p>
          </p:txBody>
        </p:sp>
        <p:sp>
          <p:nvSpPr>
            <p:cNvPr id="8218" name="Text Box 59"/>
            <p:cNvSpPr txBox="1">
              <a:spLocks noChangeArrowheads="1"/>
            </p:cNvSpPr>
            <p:nvPr/>
          </p:nvSpPr>
          <p:spPr bwMode="auto">
            <a:xfrm>
              <a:off x="815" y="1445"/>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1</a:t>
              </a:r>
              <a:endParaRPr kumimoji="1" lang="en-US" altLang="zh-CN" b="1">
                <a:solidFill>
                  <a:schemeClr val="tx2"/>
                </a:solidFill>
                <a:latin typeface="Times New Roman" pitchFamily="18" charset="0"/>
                <a:cs typeface="Times New Roman" pitchFamily="18" charset="0"/>
              </a:endParaRPr>
            </a:p>
          </p:txBody>
        </p:sp>
        <p:sp>
          <p:nvSpPr>
            <p:cNvPr id="8219" name="Text Box 60"/>
            <p:cNvSpPr txBox="1">
              <a:spLocks noChangeArrowheads="1"/>
            </p:cNvSpPr>
            <p:nvPr/>
          </p:nvSpPr>
          <p:spPr bwMode="auto">
            <a:xfrm>
              <a:off x="769" y="1764"/>
              <a:ext cx="2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zh-CN" b="1">
                  <a:solidFill>
                    <a:schemeClr val="tx2"/>
                  </a:solidFill>
                  <a:latin typeface="Times New Roman" pitchFamily="18" charset="0"/>
                  <a:cs typeface="Times New Roman" pitchFamily="18" charset="0"/>
                </a:rPr>
                <a:t>5</a:t>
              </a:r>
              <a:r>
                <a:rPr kumimoji="1" lang="en-US" altLang="zh-CN" b="1">
                  <a:solidFill>
                    <a:schemeClr val="tx2"/>
                  </a:solidFill>
                  <a:latin typeface="Times New Roman" pitchFamily="18" charset="0"/>
                  <a:cs typeface="Times New Roman" pitchFamily="18" charset="0"/>
                </a:rPr>
                <a:t>V</a:t>
              </a:r>
            </a:p>
          </p:txBody>
        </p:sp>
        <p:grpSp>
          <p:nvGrpSpPr>
            <p:cNvPr id="8220" name="Group 61"/>
            <p:cNvGrpSpPr>
              <a:grpSpLocks noChangeAspect="1"/>
            </p:cNvGrpSpPr>
            <p:nvPr/>
          </p:nvGrpSpPr>
          <p:grpSpPr bwMode="auto">
            <a:xfrm>
              <a:off x="1665" y="1404"/>
              <a:ext cx="184" cy="420"/>
              <a:chOff x="3264" y="1452"/>
              <a:chExt cx="288" cy="658"/>
            </a:xfrm>
          </p:grpSpPr>
          <p:sp>
            <p:nvSpPr>
              <p:cNvPr id="8239" name="AutoShape 62"/>
              <p:cNvSpPr>
                <a:spLocks noChangeAspect="1" noChangeArrowheads="1"/>
              </p:cNvSpPr>
              <p:nvPr/>
            </p:nvSpPr>
            <p:spPr bwMode="auto">
              <a:xfrm>
                <a:off x="3264" y="1632"/>
                <a:ext cx="288" cy="24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240" name="Line 63"/>
              <p:cNvSpPr>
                <a:spLocks noChangeAspect="1" noChangeShapeType="1"/>
              </p:cNvSpPr>
              <p:nvPr/>
            </p:nvSpPr>
            <p:spPr bwMode="auto">
              <a:xfrm>
                <a:off x="3264" y="163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41" name="Line 64"/>
              <p:cNvSpPr>
                <a:spLocks noChangeAspect="1" noChangeShapeType="1"/>
              </p:cNvSpPr>
              <p:nvPr/>
            </p:nvSpPr>
            <p:spPr bwMode="auto">
              <a:xfrm>
                <a:off x="3408" y="1452"/>
                <a:ext cx="0" cy="6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21" name="Line 65"/>
            <p:cNvSpPr>
              <a:spLocks noChangeShapeType="1"/>
            </p:cNvSpPr>
            <p:nvPr/>
          </p:nvSpPr>
          <p:spPr bwMode="auto">
            <a:xfrm>
              <a:off x="1759" y="1980"/>
              <a:ext cx="0" cy="1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22" name="Group 66"/>
            <p:cNvGrpSpPr>
              <a:grpSpLocks/>
            </p:cNvGrpSpPr>
            <p:nvPr/>
          </p:nvGrpSpPr>
          <p:grpSpPr bwMode="auto">
            <a:xfrm flipV="1">
              <a:off x="1657" y="1836"/>
              <a:ext cx="192" cy="134"/>
              <a:chOff x="908" y="1920"/>
              <a:chExt cx="192" cy="134"/>
            </a:xfrm>
          </p:grpSpPr>
          <p:sp>
            <p:nvSpPr>
              <p:cNvPr id="8235" name="Line 67"/>
              <p:cNvSpPr>
                <a:spLocks noChangeShapeType="1"/>
              </p:cNvSpPr>
              <p:nvPr/>
            </p:nvSpPr>
            <p:spPr bwMode="auto">
              <a:xfrm>
                <a:off x="908" y="192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6" name="Line 68"/>
              <p:cNvSpPr>
                <a:spLocks noChangeShapeType="1"/>
              </p:cNvSpPr>
              <p:nvPr/>
            </p:nvSpPr>
            <p:spPr bwMode="auto">
              <a:xfrm>
                <a:off x="956" y="1968"/>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7" name="Line 69"/>
              <p:cNvSpPr>
                <a:spLocks noChangeShapeType="1"/>
              </p:cNvSpPr>
              <p:nvPr/>
            </p:nvSpPr>
            <p:spPr bwMode="auto">
              <a:xfrm>
                <a:off x="908" y="200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8" name="Line 70"/>
              <p:cNvSpPr>
                <a:spLocks noChangeShapeType="1"/>
              </p:cNvSpPr>
              <p:nvPr/>
            </p:nvSpPr>
            <p:spPr bwMode="auto">
              <a:xfrm>
                <a:off x="956" y="205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223" name="Line 71"/>
            <p:cNvSpPr>
              <a:spLocks noChangeShapeType="1"/>
            </p:cNvSpPr>
            <p:nvPr/>
          </p:nvSpPr>
          <p:spPr bwMode="auto">
            <a:xfrm>
              <a:off x="937" y="1422"/>
              <a:ext cx="12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4" name="Line 72"/>
            <p:cNvSpPr>
              <a:spLocks noChangeShapeType="1"/>
            </p:cNvSpPr>
            <p:nvPr/>
          </p:nvSpPr>
          <p:spPr bwMode="auto">
            <a:xfrm>
              <a:off x="169" y="2124"/>
              <a:ext cx="2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5" name="Text Box 73"/>
            <p:cNvSpPr txBox="1">
              <a:spLocks noChangeArrowheads="1"/>
            </p:cNvSpPr>
            <p:nvPr/>
          </p:nvSpPr>
          <p:spPr bwMode="auto">
            <a:xfrm>
              <a:off x="1361" y="142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2</a:t>
              </a:r>
              <a:endParaRPr kumimoji="1" lang="en-US" altLang="zh-CN" b="1">
                <a:solidFill>
                  <a:schemeClr val="tx2"/>
                </a:solidFill>
                <a:latin typeface="Times New Roman" pitchFamily="18" charset="0"/>
                <a:cs typeface="Times New Roman" pitchFamily="18" charset="0"/>
              </a:endParaRPr>
            </a:p>
          </p:txBody>
        </p:sp>
        <p:sp>
          <p:nvSpPr>
            <p:cNvPr id="8226" name="Text Box 74"/>
            <p:cNvSpPr txBox="1">
              <a:spLocks noChangeArrowheads="1"/>
            </p:cNvSpPr>
            <p:nvPr/>
          </p:nvSpPr>
          <p:spPr bwMode="auto">
            <a:xfrm>
              <a:off x="1351" y="1788"/>
              <a:ext cx="4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zh-CN" b="1">
                  <a:solidFill>
                    <a:schemeClr val="tx2"/>
                  </a:solidFill>
                  <a:latin typeface="Times New Roman" pitchFamily="18" charset="0"/>
                  <a:cs typeface="Times New Roman" pitchFamily="18" charset="0"/>
                </a:rPr>
                <a:t>5</a:t>
              </a:r>
              <a:r>
                <a:rPr kumimoji="1" lang="en-US" altLang="zh-CN" b="1">
                  <a:solidFill>
                    <a:schemeClr val="tx2"/>
                  </a:solidFill>
                  <a:latin typeface="Times New Roman" pitchFamily="18" charset="0"/>
                  <a:cs typeface="Times New Roman" pitchFamily="18" charset="0"/>
                </a:rPr>
                <a:t>V</a:t>
              </a:r>
            </a:p>
          </p:txBody>
        </p:sp>
        <p:sp>
          <p:nvSpPr>
            <p:cNvPr id="8227" name="Oval 75"/>
            <p:cNvSpPr>
              <a:spLocks noChangeArrowheads="1"/>
            </p:cNvSpPr>
            <p:nvPr/>
          </p:nvSpPr>
          <p:spPr bwMode="auto">
            <a:xfrm>
              <a:off x="1194" y="1392"/>
              <a:ext cx="56" cy="56"/>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8228" name="Oval 76"/>
            <p:cNvSpPr>
              <a:spLocks noChangeArrowheads="1"/>
            </p:cNvSpPr>
            <p:nvPr/>
          </p:nvSpPr>
          <p:spPr bwMode="auto">
            <a:xfrm>
              <a:off x="1728" y="1398"/>
              <a:ext cx="56" cy="56"/>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8229" name="Oval 77"/>
            <p:cNvSpPr>
              <a:spLocks noChangeArrowheads="1"/>
            </p:cNvSpPr>
            <p:nvPr/>
          </p:nvSpPr>
          <p:spPr bwMode="auto">
            <a:xfrm>
              <a:off x="1194" y="2100"/>
              <a:ext cx="56" cy="56"/>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8230" name="Oval 78"/>
            <p:cNvSpPr>
              <a:spLocks noChangeArrowheads="1"/>
            </p:cNvSpPr>
            <p:nvPr/>
          </p:nvSpPr>
          <p:spPr bwMode="auto">
            <a:xfrm>
              <a:off x="1728" y="2094"/>
              <a:ext cx="56" cy="56"/>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8231" name="Oval 79"/>
            <p:cNvSpPr>
              <a:spLocks noChangeArrowheads="1"/>
            </p:cNvSpPr>
            <p:nvPr/>
          </p:nvSpPr>
          <p:spPr bwMode="auto">
            <a:xfrm flipV="1">
              <a:off x="162" y="2097"/>
              <a:ext cx="51" cy="57"/>
            </a:xfrm>
            <a:prstGeom prst="ellipse">
              <a:avLst/>
            </a:prstGeom>
            <a:solidFill>
              <a:srgbClr val="000099"/>
            </a:solidFill>
            <a:ln w="12700">
              <a:solidFill>
                <a:schemeClr val="tx1"/>
              </a:solidFill>
              <a:round/>
              <a:headEnd/>
              <a:tailEnd/>
            </a:ln>
          </p:spPr>
          <p:txBody>
            <a:bodyPr wrap="none" anchor="ctr"/>
            <a:lstStyle/>
            <a:p>
              <a:endParaRPr lang="zh-CN" altLang="en-US"/>
            </a:p>
          </p:txBody>
        </p:sp>
        <p:sp>
          <p:nvSpPr>
            <p:cNvPr id="8232" name="Oval 80"/>
            <p:cNvSpPr>
              <a:spLocks noChangeArrowheads="1"/>
            </p:cNvSpPr>
            <p:nvPr/>
          </p:nvSpPr>
          <p:spPr bwMode="auto">
            <a:xfrm flipV="1">
              <a:off x="162" y="1395"/>
              <a:ext cx="51" cy="57"/>
            </a:xfrm>
            <a:prstGeom prst="ellipse">
              <a:avLst/>
            </a:prstGeom>
            <a:solidFill>
              <a:srgbClr val="000099"/>
            </a:solidFill>
            <a:ln w="12700">
              <a:solidFill>
                <a:schemeClr val="tx1"/>
              </a:solidFill>
              <a:round/>
              <a:headEnd/>
              <a:tailEnd/>
            </a:ln>
          </p:spPr>
          <p:txBody>
            <a:bodyPr wrap="none" anchor="ctr"/>
            <a:lstStyle/>
            <a:p>
              <a:endParaRPr lang="zh-CN" altLang="en-US"/>
            </a:p>
          </p:txBody>
        </p:sp>
        <p:sp>
          <p:nvSpPr>
            <p:cNvPr id="8233" name="Oval 81"/>
            <p:cNvSpPr>
              <a:spLocks noChangeArrowheads="1"/>
            </p:cNvSpPr>
            <p:nvPr/>
          </p:nvSpPr>
          <p:spPr bwMode="auto">
            <a:xfrm flipV="1">
              <a:off x="2166" y="2091"/>
              <a:ext cx="51" cy="57"/>
            </a:xfrm>
            <a:prstGeom prst="ellipse">
              <a:avLst/>
            </a:prstGeom>
            <a:solidFill>
              <a:srgbClr val="000099"/>
            </a:solidFill>
            <a:ln w="12700">
              <a:solidFill>
                <a:schemeClr val="tx1"/>
              </a:solidFill>
              <a:round/>
              <a:headEnd/>
              <a:tailEnd/>
            </a:ln>
          </p:spPr>
          <p:txBody>
            <a:bodyPr wrap="none" anchor="ctr"/>
            <a:lstStyle/>
            <a:p>
              <a:endParaRPr lang="zh-CN" altLang="en-US"/>
            </a:p>
          </p:txBody>
        </p:sp>
        <p:sp>
          <p:nvSpPr>
            <p:cNvPr id="8234" name="Oval 82"/>
            <p:cNvSpPr>
              <a:spLocks noChangeArrowheads="1"/>
            </p:cNvSpPr>
            <p:nvPr/>
          </p:nvSpPr>
          <p:spPr bwMode="auto">
            <a:xfrm flipV="1">
              <a:off x="2166" y="1389"/>
              <a:ext cx="51" cy="57"/>
            </a:xfrm>
            <a:prstGeom prst="ellipse">
              <a:avLst/>
            </a:prstGeom>
            <a:solidFill>
              <a:srgbClr val="000099"/>
            </a:solidFill>
            <a:ln w="12700">
              <a:solidFill>
                <a:schemeClr val="tx1"/>
              </a:solidFill>
              <a:round/>
              <a:headEnd/>
              <a:tailEnd/>
            </a:ln>
          </p:spPr>
          <p:txBody>
            <a:bodyPr wrap="none" anchor="ctr"/>
            <a:lstStyle/>
            <a:p>
              <a:endParaRPr lang="zh-CN" altLang="en-US"/>
            </a:p>
          </p:txBody>
        </p:sp>
      </p:grpSp>
      <p:sp>
        <p:nvSpPr>
          <p:cNvPr id="118867" name="Text Box 83"/>
          <p:cNvSpPr txBox="1">
            <a:spLocks noChangeArrowheads="1"/>
          </p:cNvSpPr>
          <p:nvPr/>
        </p:nvSpPr>
        <p:spPr bwMode="auto">
          <a:xfrm>
            <a:off x="4676775" y="5162550"/>
            <a:ext cx="3676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kumimoji="1" lang="zh-CN" altLang="en-US" sz="2400" b="1">
                <a:solidFill>
                  <a:schemeClr val="tx2"/>
                </a:solidFill>
                <a:latin typeface="Times New Roman" pitchFamily="18" charset="0"/>
                <a:cs typeface="Times New Roman" pitchFamily="18" charset="0"/>
              </a:rPr>
              <a:t>电路把超过</a:t>
            </a:r>
            <a:r>
              <a:rPr kumimoji="1" lang="en-US" altLang="zh-CN" sz="2400" b="1">
                <a:solidFill>
                  <a:schemeClr val="tx2"/>
                </a:solidFill>
                <a:latin typeface="Times New Roman" pitchFamily="18" charset="0"/>
                <a:cs typeface="Times New Roman" pitchFamily="18" charset="0"/>
              </a:rPr>
              <a:t>±5V</a:t>
            </a:r>
            <a:r>
              <a:rPr kumimoji="1" lang="zh-CN" altLang="en-US" sz="2400" b="1">
                <a:solidFill>
                  <a:schemeClr val="tx2"/>
                </a:solidFill>
                <a:latin typeface="Times New Roman" pitchFamily="18" charset="0"/>
                <a:cs typeface="Times New Roman" pitchFamily="18" charset="0"/>
              </a:rPr>
              <a:t>的输入信号部分限制掉。</a:t>
            </a:r>
          </a:p>
        </p:txBody>
      </p:sp>
      <p:sp>
        <p:nvSpPr>
          <p:cNvPr id="4" name="灯片编号占位符 3"/>
          <p:cNvSpPr>
            <a:spLocks noGrp="1"/>
          </p:cNvSpPr>
          <p:nvPr>
            <p:ph type="sldNum" sz="quarter" idx="10"/>
          </p:nvPr>
        </p:nvSpPr>
        <p:spPr/>
        <p:txBody>
          <a:bodyPr/>
          <a:lstStyle/>
          <a:p>
            <a:pPr>
              <a:defRPr/>
            </a:pPr>
            <a:fld id="{D6763493-88BC-4F6A-91CB-961B18CAE9A5}" type="slidenum">
              <a:rPr lang="zh-CN" altLang="en-US" smtClean="0"/>
              <a:pPr>
                <a:defRPr/>
              </a:pPr>
              <a:t>33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18788"/>
                                        </p:tgtEl>
                                        <p:attrNameLst>
                                          <p:attrName>style.visibility</p:attrName>
                                        </p:attrNameLst>
                                      </p:cBhvr>
                                      <p:to>
                                        <p:strVal val="visible"/>
                                      </p:to>
                                    </p:set>
                                    <p:animEffect transition="in" filter="wipe(left)">
                                      <p:cBhvr>
                                        <p:cTn id="7" dur="500"/>
                                        <p:tgtEl>
                                          <p:spTgt spid="118788"/>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500"/>
                                        <p:tgtEl>
                                          <p:spTgt spid="3"/>
                                        </p:tgtEl>
                                      </p:cBhvr>
                                    </p:animEffect>
                                  </p:childTnLst>
                                </p:cTn>
                              </p:par>
                            </p:childTnLst>
                          </p:cTn>
                        </p:par>
                        <p:par>
                          <p:cTn id="12" fill="hold" nodeType="afterGroup">
                            <p:stCondLst>
                              <p:cond delay="1000"/>
                            </p:stCondLst>
                            <p:childTnLst>
                              <p:par>
                                <p:cTn id="13" presetID="1" presetClass="entr" presetSubtype="0" fill="hold" nodeType="after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75"/>
                                  </p:iterate>
                                  <p:childTnLst>
                                    <p:set>
                                      <p:cBhvr>
                                        <p:cTn id="18" dur="1" fill="hold">
                                          <p:stCondLst>
                                            <p:cond delay="74"/>
                                          </p:stCondLst>
                                        </p:cTn>
                                        <p:tgtEl>
                                          <p:spTgt spid="118790"/>
                                        </p:tgtEl>
                                        <p:attrNameLst>
                                          <p:attrName>style.visibility</p:attrName>
                                        </p:attrNameLst>
                                      </p:cBhvr>
                                      <p:to>
                                        <p:strVal val="visible"/>
                                      </p:to>
                                    </p:set>
                                  </p:childTnLst>
                                </p:cTn>
                              </p:par>
                            </p:childTnLst>
                          </p:cTn>
                        </p:par>
                        <p:par>
                          <p:cTn id="19" fill="hold" nodeType="afterGroup">
                            <p:stCondLst>
                              <p:cond delay="300"/>
                            </p:stCondLst>
                            <p:childTnLst>
                              <p:par>
                                <p:cTn id="20" presetID="22" presetClass="entr" presetSubtype="8" fill="hold" nodeType="afterEffect">
                                  <p:stCondLst>
                                    <p:cond delay="0"/>
                                  </p:stCondLst>
                                  <p:childTnLst>
                                    <p:set>
                                      <p:cBhvr>
                                        <p:cTn id="21" dur="1" fill="hold">
                                          <p:stCondLst>
                                            <p:cond delay="0"/>
                                          </p:stCondLst>
                                        </p:cTn>
                                        <p:tgtEl>
                                          <p:spTgt spid="118789"/>
                                        </p:tgtEl>
                                        <p:attrNameLst>
                                          <p:attrName>style.visibility</p:attrName>
                                        </p:attrNameLst>
                                      </p:cBhvr>
                                      <p:to>
                                        <p:strVal val="visible"/>
                                      </p:to>
                                    </p:set>
                                    <p:animEffect transition="in" filter="wipe(left)">
                                      <p:cBhvr>
                                        <p:cTn id="22" dur="500"/>
                                        <p:tgtEl>
                                          <p:spTgt spid="118789"/>
                                        </p:tgtEl>
                                      </p:cBhvr>
                                    </p:animEffect>
                                  </p:childTnLst>
                                </p:cTn>
                              </p:par>
                            </p:childTnLst>
                          </p:cTn>
                        </p:par>
                        <p:par>
                          <p:cTn id="23" fill="hold" nodeType="afterGroup">
                            <p:stCondLst>
                              <p:cond delay="800"/>
                            </p:stCondLst>
                            <p:childTnLst>
                              <p:par>
                                <p:cTn id="24" presetID="22" presetClass="entr" presetSubtype="8" fill="hold" grpId="0" nodeType="afterEffect">
                                  <p:stCondLst>
                                    <p:cond delay="0"/>
                                  </p:stCondLst>
                                  <p:childTnLst>
                                    <p:set>
                                      <p:cBhvr>
                                        <p:cTn id="25" dur="1" fill="hold">
                                          <p:stCondLst>
                                            <p:cond delay="0"/>
                                          </p:stCondLst>
                                        </p:cTn>
                                        <p:tgtEl>
                                          <p:spTgt spid="118793"/>
                                        </p:tgtEl>
                                        <p:attrNameLst>
                                          <p:attrName>style.visibility</p:attrName>
                                        </p:attrNameLst>
                                      </p:cBhvr>
                                      <p:to>
                                        <p:strVal val="visible"/>
                                      </p:to>
                                    </p:set>
                                    <p:animEffect transition="in" filter="wipe(left)">
                                      <p:cBhvr>
                                        <p:cTn id="26" dur="500"/>
                                        <p:tgtEl>
                                          <p:spTgt spid="118793"/>
                                        </p:tgtEl>
                                      </p:cBhvr>
                                    </p:animEffect>
                                  </p:childTnLst>
                                </p:cTn>
                              </p:par>
                            </p:childTnLst>
                          </p:cTn>
                        </p:par>
                        <p:par>
                          <p:cTn id="27" fill="hold" nodeType="afterGroup">
                            <p:stCondLst>
                              <p:cond delay="1300"/>
                            </p:stCondLst>
                            <p:childTnLst>
                              <p:par>
                                <p:cTn id="28" presetID="22" presetClass="entr" presetSubtype="8" fill="hold" grpId="0" nodeType="afterEffect">
                                  <p:stCondLst>
                                    <p:cond delay="0"/>
                                  </p:stCondLst>
                                  <p:childTnLst>
                                    <p:set>
                                      <p:cBhvr>
                                        <p:cTn id="29" dur="1" fill="hold">
                                          <p:stCondLst>
                                            <p:cond delay="0"/>
                                          </p:stCondLst>
                                        </p:cTn>
                                        <p:tgtEl>
                                          <p:spTgt spid="118794"/>
                                        </p:tgtEl>
                                        <p:attrNameLst>
                                          <p:attrName>style.visibility</p:attrName>
                                        </p:attrNameLst>
                                      </p:cBhvr>
                                      <p:to>
                                        <p:strVal val="visible"/>
                                      </p:to>
                                    </p:set>
                                    <p:animEffect transition="in" filter="wipe(left)">
                                      <p:cBhvr>
                                        <p:cTn id="30" dur="500"/>
                                        <p:tgtEl>
                                          <p:spTgt spid="11879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iterate type="lt">
                                    <p:tmAbs val="75"/>
                                  </p:iterate>
                                  <p:childTnLst>
                                    <p:set>
                                      <p:cBhvr>
                                        <p:cTn id="34" dur="1" fill="hold">
                                          <p:stCondLst>
                                            <p:cond delay="74"/>
                                          </p:stCondLst>
                                        </p:cTn>
                                        <p:tgtEl>
                                          <p:spTgt spid="118819"/>
                                        </p:tgtEl>
                                        <p:attrNameLst>
                                          <p:attrName>style.visibility</p:attrName>
                                        </p:attrNameLst>
                                      </p:cBhvr>
                                      <p:to>
                                        <p:strVal val="visible"/>
                                      </p:to>
                                    </p:set>
                                  </p:childTnLst>
                                </p:cTn>
                              </p:par>
                            </p:childTnLst>
                          </p:cTn>
                        </p:par>
                        <p:par>
                          <p:cTn id="35" fill="hold" nodeType="afterGroup">
                            <p:stCondLst>
                              <p:cond delay="300"/>
                            </p:stCondLst>
                            <p:childTnLst>
                              <p:par>
                                <p:cTn id="36" presetID="22" presetClass="entr" presetSubtype="8" fill="hold" nodeType="afterEffect">
                                  <p:stCondLst>
                                    <p:cond delay="0"/>
                                  </p:stCondLst>
                                  <p:childTnLst>
                                    <p:set>
                                      <p:cBhvr>
                                        <p:cTn id="37" dur="1" fill="hold">
                                          <p:stCondLst>
                                            <p:cond delay="0"/>
                                          </p:stCondLst>
                                        </p:cTn>
                                        <p:tgtEl>
                                          <p:spTgt spid="118818"/>
                                        </p:tgtEl>
                                        <p:attrNameLst>
                                          <p:attrName>style.visibility</p:attrName>
                                        </p:attrNameLst>
                                      </p:cBhvr>
                                      <p:to>
                                        <p:strVal val="visible"/>
                                      </p:to>
                                    </p:set>
                                    <p:animEffect transition="in" filter="wipe(left)">
                                      <p:cBhvr>
                                        <p:cTn id="38" dur="500"/>
                                        <p:tgtEl>
                                          <p:spTgt spid="118818"/>
                                        </p:tgtEl>
                                      </p:cBhvr>
                                    </p:animEffect>
                                  </p:childTnLst>
                                </p:cTn>
                              </p:par>
                            </p:childTnLst>
                          </p:cTn>
                        </p:par>
                        <p:par>
                          <p:cTn id="39" fill="hold" nodeType="afterGroup">
                            <p:stCondLst>
                              <p:cond delay="800"/>
                            </p:stCondLst>
                            <p:childTnLst>
                              <p:par>
                                <p:cTn id="40" presetID="22" presetClass="entr" presetSubtype="8" fill="hold" grpId="0" nodeType="afterEffect">
                                  <p:stCondLst>
                                    <p:cond delay="0"/>
                                  </p:stCondLst>
                                  <p:childTnLst>
                                    <p:set>
                                      <p:cBhvr>
                                        <p:cTn id="41" dur="1" fill="hold">
                                          <p:stCondLst>
                                            <p:cond delay="0"/>
                                          </p:stCondLst>
                                        </p:cTn>
                                        <p:tgtEl>
                                          <p:spTgt spid="118820"/>
                                        </p:tgtEl>
                                        <p:attrNameLst>
                                          <p:attrName>style.visibility</p:attrName>
                                        </p:attrNameLst>
                                      </p:cBhvr>
                                      <p:to>
                                        <p:strVal val="visible"/>
                                      </p:to>
                                    </p:set>
                                    <p:animEffect transition="in" filter="wipe(left)">
                                      <p:cBhvr>
                                        <p:cTn id="42" dur="500"/>
                                        <p:tgtEl>
                                          <p:spTgt spid="118820"/>
                                        </p:tgtEl>
                                      </p:cBhvr>
                                    </p:animEffect>
                                  </p:childTnLst>
                                </p:cTn>
                              </p:par>
                            </p:childTnLst>
                          </p:cTn>
                        </p:par>
                        <p:par>
                          <p:cTn id="43" fill="hold" nodeType="afterGroup">
                            <p:stCondLst>
                              <p:cond delay="1300"/>
                            </p:stCondLst>
                            <p:childTnLst>
                              <p:par>
                                <p:cTn id="44" presetID="22" presetClass="entr" presetSubtype="8" fill="hold" grpId="0" nodeType="afterEffect">
                                  <p:stCondLst>
                                    <p:cond delay="0"/>
                                  </p:stCondLst>
                                  <p:childTnLst>
                                    <p:set>
                                      <p:cBhvr>
                                        <p:cTn id="45" dur="1" fill="hold">
                                          <p:stCondLst>
                                            <p:cond delay="0"/>
                                          </p:stCondLst>
                                        </p:cTn>
                                        <p:tgtEl>
                                          <p:spTgt spid="118816"/>
                                        </p:tgtEl>
                                        <p:attrNameLst>
                                          <p:attrName>style.visibility</p:attrName>
                                        </p:attrNameLst>
                                      </p:cBhvr>
                                      <p:to>
                                        <p:strVal val="visible"/>
                                      </p:to>
                                    </p:set>
                                    <p:animEffect transition="in" filter="wipe(left)">
                                      <p:cBhvr>
                                        <p:cTn id="46" dur="500"/>
                                        <p:tgtEl>
                                          <p:spTgt spid="11881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iterate type="lt">
                                    <p:tmAbs val="75"/>
                                  </p:iterate>
                                  <p:childTnLst>
                                    <p:set>
                                      <p:cBhvr>
                                        <p:cTn id="50" dur="1" fill="hold">
                                          <p:stCondLst>
                                            <p:cond delay="74"/>
                                          </p:stCondLst>
                                        </p:cTn>
                                        <p:tgtEl>
                                          <p:spTgt spid="118822"/>
                                        </p:tgtEl>
                                        <p:attrNameLst>
                                          <p:attrName>style.visibility</p:attrName>
                                        </p:attrNameLst>
                                      </p:cBhvr>
                                      <p:to>
                                        <p:strVal val="visible"/>
                                      </p:to>
                                    </p:set>
                                  </p:childTnLst>
                                </p:cTn>
                              </p:par>
                            </p:childTnLst>
                          </p:cTn>
                        </p:par>
                        <p:par>
                          <p:cTn id="51" fill="hold" nodeType="afterGroup">
                            <p:stCondLst>
                              <p:cond delay="300"/>
                            </p:stCondLst>
                            <p:childTnLst>
                              <p:par>
                                <p:cTn id="52" presetID="22" presetClass="entr" presetSubtype="8" fill="hold" nodeType="afterEffect">
                                  <p:stCondLst>
                                    <p:cond delay="0"/>
                                  </p:stCondLst>
                                  <p:childTnLst>
                                    <p:set>
                                      <p:cBhvr>
                                        <p:cTn id="53" dur="1" fill="hold">
                                          <p:stCondLst>
                                            <p:cond delay="0"/>
                                          </p:stCondLst>
                                        </p:cTn>
                                        <p:tgtEl>
                                          <p:spTgt spid="118821"/>
                                        </p:tgtEl>
                                        <p:attrNameLst>
                                          <p:attrName>style.visibility</p:attrName>
                                        </p:attrNameLst>
                                      </p:cBhvr>
                                      <p:to>
                                        <p:strVal val="visible"/>
                                      </p:to>
                                    </p:set>
                                    <p:animEffect transition="in" filter="wipe(left)">
                                      <p:cBhvr>
                                        <p:cTn id="54" dur="500"/>
                                        <p:tgtEl>
                                          <p:spTgt spid="118821"/>
                                        </p:tgtEl>
                                      </p:cBhvr>
                                    </p:animEffect>
                                  </p:childTnLst>
                                </p:cTn>
                              </p:par>
                            </p:childTnLst>
                          </p:cTn>
                        </p:par>
                        <p:par>
                          <p:cTn id="55" fill="hold" nodeType="afterGroup">
                            <p:stCondLst>
                              <p:cond delay="800"/>
                            </p:stCondLst>
                            <p:childTnLst>
                              <p:par>
                                <p:cTn id="56" presetID="22" presetClass="entr" presetSubtype="8" fill="hold" grpId="0" nodeType="afterEffect">
                                  <p:stCondLst>
                                    <p:cond delay="0"/>
                                  </p:stCondLst>
                                  <p:childTnLst>
                                    <p:set>
                                      <p:cBhvr>
                                        <p:cTn id="57" dur="1" fill="hold">
                                          <p:stCondLst>
                                            <p:cond delay="0"/>
                                          </p:stCondLst>
                                        </p:cTn>
                                        <p:tgtEl>
                                          <p:spTgt spid="118823"/>
                                        </p:tgtEl>
                                        <p:attrNameLst>
                                          <p:attrName>style.visibility</p:attrName>
                                        </p:attrNameLst>
                                      </p:cBhvr>
                                      <p:to>
                                        <p:strVal val="visible"/>
                                      </p:to>
                                    </p:set>
                                    <p:animEffect transition="in" filter="wipe(left)">
                                      <p:cBhvr>
                                        <p:cTn id="58" dur="500"/>
                                        <p:tgtEl>
                                          <p:spTgt spid="118823"/>
                                        </p:tgtEl>
                                      </p:cBhvr>
                                    </p:animEffect>
                                  </p:childTnLst>
                                </p:cTn>
                              </p:par>
                            </p:childTnLst>
                          </p:cTn>
                        </p:par>
                        <p:par>
                          <p:cTn id="59" fill="hold" nodeType="afterGroup">
                            <p:stCondLst>
                              <p:cond delay="1300"/>
                            </p:stCondLst>
                            <p:childTnLst>
                              <p:par>
                                <p:cTn id="60" presetID="22" presetClass="entr" presetSubtype="8" fill="hold" grpId="0" nodeType="afterEffect">
                                  <p:stCondLst>
                                    <p:cond delay="0"/>
                                  </p:stCondLst>
                                  <p:childTnLst>
                                    <p:set>
                                      <p:cBhvr>
                                        <p:cTn id="61" dur="1" fill="hold">
                                          <p:stCondLst>
                                            <p:cond delay="0"/>
                                          </p:stCondLst>
                                        </p:cTn>
                                        <p:tgtEl>
                                          <p:spTgt spid="118817"/>
                                        </p:tgtEl>
                                        <p:attrNameLst>
                                          <p:attrName>style.visibility</p:attrName>
                                        </p:attrNameLst>
                                      </p:cBhvr>
                                      <p:to>
                                        <p:strVal val="visible"/>
                                      </p:to>
                                    </p:set>
                                    <p:animEffect transition="in" filter="wipe(left)">
                                      <p:cBhvr>
                                        <p:cTn id="62" dur="500"/>
                                        <p:tgtEl>
                                          <p:spTgt spid="1188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iterate type="lt">
                                    <p:tmAbs val="75"/>
                                  </p:iterate>
                                  <p:childTnLst>
                                    <p:set>
                                      <p:cBhvr>
                                        <p:cTn id="66" dur="1" fill="hold">
                                          <p:stCondLst>
                                            <p:cond delay="74"/>
                                          </p:stCondLst>
                                        </p:cTn>
                                        <p:tgtEl>
                                          <p:spTgt spid="118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0" grpId="0" autoUpdateAnimBg="0"/>
      <p:bldP spid="118793" grpId="0" autoUpdateAnimBg="0"/>
      <p:bldP spid="118794" grpId="0" animBg="1"/>
      <p:bldP spid="118816" grpId="0" animBg="1"/>
      <p:bldP spid="118817" grpId="0" animBg="1"/>
      <p:bldP spid="118819" grpId="0" autoUpdateAnimBg="0"/>
      <p:bldP spid="118820" grpId="0" autoUpdateAnimBg="0"/>
      <p:bldP spid="118822" grpId="0" autoUpdateAnimBg="0"/>
      <p:bldP spid="118823" grpId="0" autoUpdateAnimBg="0"/>
      <p:bldP spid="11886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29</a:t>
            </a:r>
            <a:r>
              <a:rPr lang="zh-CN" altLang="en-US" sz="2800" smtClean="0">
                <a:ea typeface="宋体" charset="-122"/>
              </a:rPr>
              <a:t>）</a:t>
            </a:r>
            <a:endParaRPr lang="zh-CN" altLang="en-US" sz="320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D6763493-88BC-4F6A-91CB-961B18CAE9A5}" type="slidenum">
              <a:rPr lang="zh-CN" altLang="en-US" smtClean="0"/>
              <a:pPr>
                <a:defRPr/>
              </a:pPr>
              <a:t>34</a:t>
            </a:fld>
            <a:endParaRPr lang="zh-CN" altLang="en-US"/>
          </a:p>
        </p:txBody>
      </p:sp>
      <p:pic>
        <p:nvPicPr>
          <p:cNvPr id="49155"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788" y="1268760"/>
            <a:ext cx="6873701" cy="494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49156" name="Rectangle 6"/>
          <p:cNvSpPr>
            <a:spLocks noChangeArrowheads="1"/>
          </p:cNvSpPr>
          <p:nvPr/>
        </p:nvSpPr>
        <p:spPr bwMode="auto">
          <a:xfrm>
            <a:off x="1474832" y="735087"/>
            <a:ext cx="48253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zh-CN" altLang="en-US" sz="2400" b="1" dirty="0" smtClean="0">
                <a:solidFill>
                  <a:schemeClr val="tx2"/>
                </a:solidFill>
              </a:rPr>
              <a:t>观察</a:t>
            </a:r>
            <a:r>
              <a:rPr lang="zh-CN" altLang="en-US" sz="2400" b="1" dirty="0">
                <a:solidFill>
                  <a:schemeClr val="tx2"/>
                </a:solidFill>
              </a:rPr>
              <a:t>二极管双向限幅电路传输特性</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30</a:t>
            </a:r>
            <a:r>
              <a:rPr lang="zh-CN" altLang="en-US" sz="2800" smtClean="0">
                <a:ea typeface="宋体" charset="-122"/>
              </a:rPr>
              <a:t>）</a:t>
            </a:r>
          </a:p>
        </p:txBody>
      </p:sp>
      <p:sp>
        <p:nvSpPr>
          <p:cNvPr id="3" name="灯片编号占位符 2"/>
          <p:cNvSpPr>
            <a:spLocks noGrp="1"/>
          </p:cNvSpPr>
          <p:nvPr>
            <p:ph type="sldNum" sz="quarter" idx="10"/>
          </p:nvPr>
        </p:nvSpPr>
        <p:spPr/>
        <p:txBody>
          <a:bodyPr/>
          <a:lstStyle/>
          <a:p>
            <a:pPr>
              <a:defRPr/>
            </a:pPr>
            <a:fld id="{D6763493-88BC-4F6A-91CB-961B18CAE9A5}" type="slidenum">
              <a:rPr lang="zh-CN" altLang="en-US" smtClean="0"/>
              <a:pPr>
                <a:defRPr/>
              </a:pPr>
              <a:t>35</a:t>
            </a:fld>
            <a:endParaRPr lang="zh-CN" altLang="en-US"/>
          </a:p>
        </p:txBody>
      </p:sp>
      <p:sp>
        <p:nvSpPr>
          <p:cNvPr id="50179" name="Rectangle 3"/>
          <p:cNvSpPr>
            <a:spLocks noGrp="1" noChangeArrowheads="1"/>
          </p:cNvSpPr>
          <p:nvPr>
            <p:ph sz="quarter" idx="11"/>
          </p:nvPr>
        </p:nvSpPr>
        <p:spPr>
          <a:xfrm>
            <a:off x="107504" y="620688"/>
            <a:ext cx="8892480" cy="5544616"/>
          </a:xfrm>
        </p:spPr>
        <p:txBody>
          <a:bodyPr/>
          <a:lstStyle/>
          <a:p>
            <a:pPr marL="0" indent="0" eaLnBrk="1" hangingPunct="1"/>
            <a:r>
              <a:rPr lang="zh-CN" altLang="en-US" dirty="0" smtClean="0">
                <a:latin typeface="宋体" charset="-122"/>
                <a:ea typeface="宋体" charset="-122"/>
              </a:rPr>
              <a:t>稳压二极管</a:t>
            </a:r>
            <a:r>
              <a:rPr lang="en-US" altLang="zh-CN" sz="2400" dirty="0" smtClean="0">
                <a:ea typeface="楷体_GB2312" pitchFamily="49" charset="-122"/>
              </a:rPr>
              <a:t>        </a:t>
            </a:r>
          </a:p>
          <a:p>
            <a:pPr marL="0" indent="0" eaLnBrk="1" hangingPunct="1">
              <a:lnSpc>
                <a:spcPct val="125000"/>
              </a:lnSpc>
              <a:spcBef>
                <a:spcPts val="0"/>
              </a:spcBef>
              <a:buFont typeface="Wingdings" pitchFamily="2" charset="2"/>
              <a:buNone/>
            </a:pPr>
            <a:r>
              <a:rPr lang="zh-CN" altLang="en-US" sz="2400" dirty="0" smtClean="0">
                <a:ea typeface="宋体" charset="-122"/>
                <a:cs typeface="Times New Roman" pitchFamily="18" charset="0"/>
              </a:rPr>
              <a:t>稳压管是一种特殊的硅二极管。它允许通过较大的反向电流，经过特殊工艺使其反向击穿电压比普通二极管低得多（几到几十伏）。利用其反向击穿特性，配以合适的电阻，在电路中可起稳压的作用。</a:t>
            </a:r>
          </a:p>
          <a:p>
            <a:pPr marL="0" indent="0" eaLnBrk="1" hangingPunct="1">
              <a:lnSpc>
                <a:spcPct val="125000"/>
              </a:lnSpc>
              <a:spcBef>
                <a:spcPts val="0"/>
              </a:spcBef>
              <a:buFont typeface="Wingdings" pitchFamily="2" charset="2"/>
              <a:buNone/>
            </a:pPr>
            <a:r>
              <a:rPr lang="zh-CN" altLang="en-US" sz="2400" dirty="0" smtClean="0">
                <a:ea typeface="宋体" charset="-122"/>
                <a:cs typeface="Times New Roman" pitchFamily="18" charset="0"/>
              </a:rPr>
              <a:t>        二极管在加反向偏置电压时，处于截</a:t>
            </a:r>
            <a:br>
              <a:rPr lang="zh-CN" altLang="en-US" sz="2400" dirty="0" smtClean="0">
                <a:ea typeface="宋体" charset="-122"/>
                <a:cs typeface="Times New Roman" pitchFamily="18" charset="0"/>
              </a:rPr>
            </a:br>
            <a:r>
              <a:rPr lang="zh-CN" altLang="en-US" sz="2400" dirty="0" smtClean="0">
                <a:ea typeface="宋体" charset="-122"/>
                <a:cs typeface="Times New Roman" pitchFamily="18" charset="0"/>
              </a:rPr>
              <a:t>止状态，仅有很小的反向饱和电流。但是</a:t>
            </a:r>
            <a:br>
              <a:rPr lang="zh-CN" altLang="en-US" sz="2400" dirty="0" smtClean="0">
                <a:ea typeface="宋体" charset="-122"/>
                <a:cs typeface="Times New Roman" pitchFamily="18" charset="0"/>
              </a:rPr>
            </a:br>
            <a:r>
              <a:rPr lang="zh-CN" altLang="en-US" sz="2400" dirty="0" smtClean="0">
                <a:ea typeface="宋体" charset="-122"/>
                <a:cs typeface="Times New Roman" pitchFamily="18" charset="0"/>
              </a:rPr>
              <a:t>如果反向电压增大到一定值时，</a:t>
            </a:r>
            <a:r>
              <a:rPr lang="en-US" altLang="zh-CN" sz="2400" dirty="0" smtClean="0">
                <a:ea typeface="宋体" charset="-122"/>
                <a:cs typeface="Times New Roman" pitchFamily="18" charset="0"/>
              </a:rPr>
              <a:t>PN</a:t>
            </a:r>
            <a:r>
              <a:rPr lang="zh-CN" altLang="en-US" sz="2400" dirty="0" smtClean="0">
                <a:ea typeface="宋体" charset="-122"/>
                <a:cs typeface="Times New Roman" pitchFamily="18" charset="0"/>
              </a:rPr>
              <a:t>结的电</a:t>
            </a:r>
            <a:br>
              <a:rPr lang="zh-CN" altLang="en-US" sz="2400" dirty="0" smtClean="0">
                <a:ea typeface="宋体" charset="-122"/>
                <a:cs typeface="Times New Roman" pitchFamily="18" charset="0"/>
              </a:rPr>
            </a:br>
            <a:r>
              <a:rPr lang="zh-CN" altLang="en-US" sz="2400" dirty="0" smtClean="0">
                <a:ea typeface="宋体" charset="-122"/>
                <a:cs typeface="Times New Roman" pitchFamily="18" charset="0"/>
              </a:rPr>
              <a:t>场强度太大，将导致二极管的</a:t>
            </a:r>
            <a:br>
              <a:rPr lang="zh-CN" altLang="en-US" sz="2400" dirty="0" smtClean="0">
                <a:ea typeface="宋体" charset="-122"/>
                <a:cs typeface="Times New Roman" pitchFamily="18" charset="0"/>
              </a:rPr>
            </a:br>
            <a:r>
              <a:rPr lang="zh-CN" altLang="en-US" sz="2400" dirty="0" smtClean="0">
                <a:ea typeface="宋体" charset="-122"/>
                <a:cs typeface="Times New Roman" pitchFamily="18" charset="0"/>
              </a:rPr>
              <a:t>反向击穿，这时，二极管反向</a:t>
            </a:r>
            <a:br>
              <a:rPr lang="zh-CN" altLang="en-US" sz="2400" dirty="0" smtClean="0">
                <a:ea typeface="宋体" charset="-122"/>
                <a:cs typeface="Times New Roman" pitchFamily="18" charset="0"/>
              </a:rPr>
            </a:br>
            <a:r>
              <a:rPr lang="zh-CN" altLang="en-US" sz="2400" dirty="0" smtClean="0">
                <a:ea typeface="宋体" charset="-122"/>
                <a:cs typeface="Times New Roman" pitchFamily="18" charset="0"/>
              </a:rPr>
              <a:t>电流迅速增大而电压却基本不变</a:t>
            </a:r>
            <a:br>
              <a:rPr lang="zh-CN" altLang="en-US" sz="2400" dirty="0" smtClean="0">
                <a:ea typeface="宋体" charset="-122"/>
                <a:cs typeface="Times New Roman" pitchFamily="18" charset="0"/>
              </a:rPr>
            </a:br>
            <a:r>
              <a:rPr lang="en-US" altLang="zh-CN" sz="2400" dirty="0" smtClean="0">
                <a:ea typeface="宋体" charset="-122"/>
                <a:cs typeface="Times New Roman" pitchFamily="18" charset="0"/>
              </a:rPr>
              <a:t>——</a:t>
            </a:r>
            <a:r>
              <a:rPr lang="zh-CN" altLang="en-US" sz="2400" dirty="0" smtClean="0">
                <a:ea typeface="宋体" charset="-122"/>
                <a:cs typeface="Times New Roman" pitchFamily="18" charset="0"/>
              </a:rPr>
              <a:t>反向击穿。</a:t>
            </a:r>
          </a:p>
        </p:txBody>
      </p:sp>
      <p:grpSp>
        <p:nvGrpSpPr>
          <p:cNvPr id="2" name="Group 4"/>
          <p:cNvGrpSpPr>
            <a:grpSpLocks/>
          </p:cNvGrpSpPr>
          <p:nvPr/>
        </p:nvGrpSpPr>
        <p:grpSpPr bwMode="auto">
          <a:xfrm>
            <a:off x="4860032" y="3023319"/>
            <a:ext cx="4265612" cy="3502025"/>
            <a:chOff x="3025" y="1298"/>
            <a:chExt cx="2687" cy="2206"/>
          </a:xfrm>
        </p:grpSpPr>
        <p:sp>
          <p:nvSpPr>
            <p:cNvPr id="50181" name="Freeform 5"/>
            <p:cNvSpPr>
              <a:spLocks/>
            </p:cNvSpPr>
            <p:nvPr/>
          </p:nvSpPr>
          <p:spPr bwMode="auto">
            <a:xfrm>
              <a:off x="4379" y="1684"/>
              <a:ext cx="853" cy="841"/>
            </a:xfrm>
            <a:custGeom>
              <a:avLst/>
              <a:gdLst>
                <a:gd name="T0" fmla="*/ 853 w 853"/>
                <a:gd name="T1" fmla="*/ 0 h 841"/>
                <a:gd name="T2" fmla="*/ 792 w 853"/>
                <a:gd name="T3" fmla="*/ 389 h 841"/>
                <a:gd name="T4" fmla="*/ 693 w 853"/>
                <a:gd name="T5" fmla="*/ 636 h 841"/>
                <a:gd name="T6" fmla="*/ 575 w 853"/>
                <a:gd name="T7" fmla="*/ 714 h 841"/>
                <a:gd name="T8" fmla="*/ 493 w 853"/>
                <a:gd name="T9" fmla="*/ 745 h 841"/>
                <a:gd name="T10" fmla="*/ 420 w 853"/>
                <a:gd name="T11" fmla="*/ 777 h 841"/>
                <a:gd name="T12" fmla="*/ 306 w 853"/>
                <a:gd name="T13" fmla="*/ 808 h 841"/>
                <a:gd name="T14" fmla="*/ 193 w 853"/>
                <a:gd name="T15" fmla="*/ 818 h 841"/>
                <a:gd name="T16" fmla="*/ 0 w 853"/>
                <a:gd name="T17" fmla="*/ 841 h 8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3"/>
                <a:gd name="T28" fmla="*/ 0 h 841"/>
                <a:gd name="T29" fmla="*/ 853 w 853"/>
                <a:gd name="T30" fmla="*/ 841 h 8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3" h="841">
                  <a:moveTo>
                    <a:pt x="853" y="0"/>
                  </a:moveTo>
                  <a:cubicBezTo>
                    <a:pt x="845" y="65"/>
                    <a:pt x="819" y="283"/>
                    <a:pt x="792" y="389"/>
                  </a:cubicBezTo>
                  <a:cubicBezTo>
                    <a:pt x="765" y="495"/>
                    <a:pt x="729" y="582"/>
                    <a:pt x="693" y="636"/>
                  </a:cubicBezTo>
                  <a:cubicBezTo>
                    <a:pt x="657" y="690"/>
                    <a:pt x="608" y="696"/>
                    <a:pt x="575" y="714"/>
                  </a:cubicBezTo>
                  <a:cubicBezTo>
                    <a:pt x="542" y="732"/>
                    <a:pt x="519" y="734"/>
                    <a:pt x="493" y="745"/>
                  </a:cubicBezTo>
                  <a:cubicBezTo>
                    <a:pt x="467" y="756"/>
                    <a:pt x="451" y="766"/>
                    <a:pt x="420" y="777"/>
                  </a:cubicBezTo>
                  <a:cubicBezTo>
                    <a:pt x="389" y="788"/>
                    <a:pt x="344" y="801"/>
                    <a:pt x="306" y="808"/>
                  </a:cubicBezTo>
                  <a:cubicBezTo>
                    <a:pt x="268" y="815"/>
                    <a:pt x="244" y="812"/>
                    <a:pt x="193" y="818"/>
                  </a:cubicBezTo>
                  <a:cubicBezTo>
                    <a:pt x="142" y="824"/>
                    <a:pt x="40" y="836"/>
                    <a:pt x="0" y="841"/>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182" name="Freeform 6"/>
            <p:cNvSpPr>
              <a:spLocks/>
            </p:cNvSpPr>
            <p:nvPr/>
          </p:nvSpPr>
          <p:spPr bwMode="auto">
            <a:xfrm>
              <a:off x="3141" y="2533"/>
              <a:ext cx="1213" cy="971"/>
            </a:xfrm>
            <a:custGeom>
              <a:avLst/>
              <a:gdLst>
                <a:gd name="T0" fmla="*/ 1213 w 1213"/>
                <a:gd name="T1" fmla="*/ 0 h 725"/>
                <a:gd name="T2" fmla="*/ 970 w 1213"/>
                <a:gd name="T3" fmla="*/ 192 h 725"/>
                <a:gd name="T4" fmla="*/ 453 w 1213"/>
                <a:gd name="T5" fmla="*/ 192 h 725"/>
                <a:gd name="T6" fmla="*/ 236 w 1213"/>
                <a:gd name="T7" fmla="*/ 192 h 725"/>
                <a:gd name="T8" fmla="*/ 102 w 1213"/>
                <a:gd name="T9" fmla="*/ 248 h 725"/>
                <a:gd name="T10" fmla="*/ 19 w 1213"/>
                <a:gd name="T11" fmla="*/ 518 h 725"/>
                <a:gd name="T12" fmla="*/ 0 w 1213"/>
                <a:gd name="T13" fmla="*/ 1741 h 725"/>
                <a:gd name="T14" fmla="*/ 0 60000 65536"/>
                <a:gd name="T15" fmla="*/ 0 60000 65536"/>
                <a:gd name="T16" fmla="*/ 0 60000 65536"/>
                <a:gd name="T17" fmla="*/ 0 60000 65536"/>
                <a:gd name="T18" fmla="*/ 0 60000 65536"/>
                <a:gd name="T19" fmla="*/ 0 60000 65536"/>
                <a:gd name="T20" fmla="*/ 0 60000 65536"/>
                <a:gd name="T21" fmla="*/ 0 w 1213"/>
                <a:gd name="T22" fmla="*/ 0 h 725"/>
                <a:gd name="T23" fmla="*/ 1213 w 1213"/>
                <a:gd name="T24" fmla="*/ 725 h 7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3" h="725">
                  <a:moveTo>
                    <a:pt x="1213" y="0"/>
                  </a:moveTo>
                  <a:cubicBezTo>
                    <a:pt x="1173" y="12"/>
                    <a:pt x="1097" y="67"/>
                    <a:pt x="970" y="80"/>
                  </a:cubicBezTo>
                  <a:cubicBezTo>
                    <a:pt x="843" y="93"/>
                    <a:pt x="575" y="80"/>
                    <a:pt x="453" y="80"/>
                  </a:cubicBezTo>
                  <a:cubicBezTo>
                    <a:pt x="331" y="80"/>
                    <a:pt x="294" y="77"/>
                    <a:pt x="236" y="80"/>
                  </a:cubicBezTo>
                  <a:cubicBezTo>
                    <a:pt x="178" y="84"/>
                    <a:pt x="138" y="80"/>
                    <a:pt x="102" y="103"/>
                  </a:cubicBezTo>
                  <a:cubicBezTo>
                    <a:pt x="66" y="126"/>
                    <a:pt x="36" y="112"/>
                    <a:pt x="19" y="216"/>
                  </a:cubicBezTo>
                  <a:cubicBezTo>
                    <a:pt x="2" y="320"/>
                    <a:pt x="4" y="619"/>
                    <a:pt x="0" y="725"/>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183" name="Line 7"/>
            <p:cNvSpPr>
              <a:spLocks noChangeShapeType="1"/>
            </p:cNvSpPr>
            <p:nvPr/>
          </p:nvSpPr>
          <p:spPr bwMode="auto">
            <a:xfrm>
              <a:off x="3025" y="2530"/>
              <a:ext cx="2352"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4" name="Text Box 8"/>
            <p:cNvSpPr txBox="1">
              <a:spLocks noChangeArrowheads="1"/>
            </p:cNvSpPr>
            <p:nvPr/>
          </p:nvSpPr>
          <p:spPr bwMode="auto">
            <a:xfrm>
              <a:off x="5445" y="2354"/>
              <a:ext cx="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50185" name="Line 9"/>
            <p:cNvSpPr>
              <a:spLocks noChangeShapeType="1"/>
            </p:cNvSpPr>
            <p:nvPr/>
          </p:nvSpPr>
          <p:spPr bwMode="auto">
            <a:xfrm flipV="1">
              <a:off x="4345" y="1464"/>
              <a:ext cx="0" cy="158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6" name="Text Box 10"/>
            <p:cNvSpPr txBox="1">
              <a:spLocks noChangeArrowheads="1"/>
            </p:cNvSpPr>
            <p:nvPr/>
          </p:nvSpPr>
          <p:spPr bwMode="auto">
            <a:xfrm>
              <a:off x="4431" y="1298"/>
              <a:ext cx="22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i</a:t>
              </a:r>
              <a:r>
                <a:rPr kumimoji="1" lang="en-US" altLang="zh-CN" b="1" baseline="-25000">
                  <a:solidFill>
                    <a:schemeClr val="tx2"/>
                  </a:solidFill>
                  <a:latin typeface="Times New Roman" pitchFamily="18" charset="0"/>
                  <a:cs typeface="Times New Roman" pitchFamily="18" charset="0"/>
                </a:rPr>
                <a:t>D</a:t>
              </a:r>
              <a:endParaRPr kumimoji="1" lang="en-US" altLang="zh-CN" b="1">
                <a:solidFill>
                  <a:schemeClr val="tx2"/>
                </a:solidFill>
                <a:latin typeface="Times New Roman" pitchFamily="18" charset="0"/>
                <a:cs typeface="Times New Roman" pitchFamily="18" charset="0"/>
              </a:endParaRPr>
            </a:p>
          </p:txBody>
        </p:sp>
        <p:sp>
          <p:nvSpPr>
            <p:cNvPr id="50187" name="Text Box 11"/>
            <p:cNvSpPr txBox="1">
              <a:spLocks noChangeArrowheads="1"/>
            </p:cNvSpPr>
            <p:nvPr/>
          </p:nvSpPr>
          <p:spPr bwMode="auto">
            <a:xfrm>
              <a:off x="4319" y="2521"/>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t>O</a:t>
              </a:r>
            </a:p>
          </p:txBody>
        </p:sp>
        <p:sp>
          <p:nvSpPr>
            <p:cNvPr id="50188" name="Line 12"/>
            <p:cNvSpPr>
              <a:spLocks noChangeShapeType="1"/>
            </p:cNvSpPr>
            <p:nvPr/>
          </p:nvSpPr>
          <p:spPr bwMode="auto">
            <a:xfrm>
              <a:off x="3141" y="2538"/>
              <a:ext cx="0" cy="24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9" name="Text Box 13"/>
            <p:cNvSpPr txBox="1">
              <a:spLocks noChangeArrowheads="1"/>
            </p:cNvSpPr>
            <p:nvPr/>
          </p:nvSpPr>
          <p:spPr bwMode="auto">
            <a:xfrm>
              <a:off x="3035" y="2228"/>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BR</a:t>
              </a:r>
              <a:endParaRPr kumimoji="1" lang="en-US" altLang="zh-CN" b="1">
                <a:solidFill>
                  <a:schemeClr val="tx2"/>
                </a:solidFill>
                <a:latin typeface="Times New Roman" pitchFamily="18" charset="0"/>
                <a:cs typeface="Times New Roman"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9">
                                            <p:txEl>
                                              <p:pRg st="1" end="1"/>
                                            </p:txEl>
                                          </p:spTgt>
                                        </p:tgtEl>
                                        <p:attrNameLst>
                                          <p:attrName>style.visibility</p:attrName>
                                        </p:attrNameLst>
                                      </p:cBhvr>
                                      <p:to>
                                        <p:strVal val="visible"/>
                                      </p:to>
                                    </p:set>
                                    <p:anim calcmode="lin" valueType="num">
                                      <p:cBhvr additive="base">
                                        <p:cTn id="7" dur="5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9">
                                            <p:txEl>
                                              <p:pRg st="1" end="1"/>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anim calcmode="lin" valueType="num">
                                      <p:cBhvr additive="base">
                                        <p:cTn id="15" dur="500" fill="hold"/>
                                        <p:tgtEl>
                                          <p:spTgt spid="5017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017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31</a:t>
            </a:r>
            <a:r>
              <a:rPr lang="zh-CN" altLang="en-US" sz="2800" smtClean="0">
                <a:ea typeface="宋体" charset="-122"/>
              </a:rPr>
              <a:t>）</a:t>
            </a:r>
            <a:endParaRPr lang="zh-CN" altLang="en-US" sz="3200" smtClean="0">
              <a:ea typeface="楷体_GB2312" pitchFamily="49" charset="-122"/>
            </a:endParaRPr>
          </a:p>
        </p:txBody>
      </p:sp>
      <p:sp>
        <p:nvSpPr>
          <p:cNvPr id="3" name="灯片编号占位符 2"/>
          <p:cNvSpPr>
            <a:spLocks noGrp="1"/>
          </p:cNvSpPr>
          <p:nvPr>
            <p:ph type="sldNum" sz="quarter" idx="12"/>
          </p:nvPr>
        </p:nvSpPr>
        <p:spPr/>
        <p:txBody>
          <a:bodyPr/>
          <a:lstStyle/>
          <a:p>
            <a:pPr>
              <a:defRPr/>
            </a:pPr>
            <a:fld id="{D6763493-88BC-4F6A-91CB-961B18CAE9A5}" type="slidenum">
              <a:rPr lang="zh-CN" altLang="en-US" smtClean="0"/>
              <a:pPr>
                <a:defRPr/>
              </a:pPr>
              <a:t>36</a:t>
            </a:fld>
            <a:endParaRPr lang="zh-CN" altLang="en-US"/>
          </a:p>
        </p:txBody>
      </p:sp>
      <p:sp>
        <p:nvSpPr>
          <p:cNvPr id="61444" name="Text Box 4"/>
          <p:cNvSpPr txBox="1">
            <a:spLocks noChangeArrowheads="1"/>
          </p:cNvSpPr>
          <p:nvPr/>
        </p:nvSpPr>
        <p:spPr bwMode="auto">
          <a:xfrm>
            <a:off x="427484" y="782067"/>
            <a:ext cx="3586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dirty="0">
                <a:solidFill>
                  <a:schemeClr val="tx2"/>
                </a:solidFill>
                <a:latin typeface="Times New Roman" pitchFamily="18" charset="0"/>
                <a:cs typeface="Times New Roman" pitchFamily="18" charset="0"/>
              </a:rPr>
              <a:t>1. </a:t>
            </a:r>
            <a:r>
              <a:rPr kumimoji="1" lang="zh-CN" altLang="en-US" sz="2400" b="1" dirty="0">
                <a:solidFill>
                  <a:schemeClr val="tx2"/>
                </a:solidFill>
                <a:latin typeface="Times New Roman" pitchFamily="18" charset="0"/>
                <a:cs typeface="Times New Roman" pitchFamily="18" charset="0"/>
              </a:rPr>
              <a:t>稳压二极管的电路符号</a:t>
            </a:r>
          </a:p>
        </p:txBody>
      </p:sp>
      <p:grpSp>
        <p:nvGrpSpPr>
          <p:cNvPr id="2" name="Group 5"/>
          <p:cNvGrpSpPr>
            <a:grpSpLocks/>
          </p:cNvGrpSpPr>
          <p:nvPr/>
        </p:nvGrpSpPr>
        <p:grpSpPr bwMode="auto">
          <a:xfrm>
            <a:off x="1246634" y="1169417"/>
            <a:ext cx="1466850" cy="2185987"/>
            <a:chOff x="278" y="730"/>
            <a:chExt cx="924" cy="1377"/>
          </a:xfrm>
        </p:grpSpPr>
        <p:sp>
          <p:nvSpPr>
            <p:cNvPr id="51240" name="Text Box 6"/>
            <p:cNvSpPr txBox="1">
              <a:spLocks noChangeArrowheads="1"/>
            </p:cNvSpPr>
            <p:nvPr/>
          </p:nvSpPr>
          <p:spPr bwMode="auto">
            <a:xfrm>
              <a:off x="356" y="1857"/>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kumimoji="1" lang="zh-CN" altLang="zh-CN" sz="2000"/>
            </a:p>
          </p:txBody>
        </p:sp>
        <p:grpSp>
          <p:nvGrpSpPr>
            <p:cNvPr id="51241" name="Group 7"/>
            <p:cNvGrpSpPr>
              <a:grpSpLocks/>
            </p:cNvGrpSpPr>
            <p:nvPr/>
          </p:nvGrpSpPr>
          <p:grpSpPr bwMode="auto">
            <a:xfrm>
              <a:off x="278" y="730"/>
              <a:ext cx="924" cy="999"/>
              <a:chOff x="278" y="730"/>
              <a:chExt cx="924" cy="999"/>
            </a:xfrm>
          </p:grpSpPr>
          <p:grpSp>
            <p:nvGrpSpPr>
              <p:cNvPr id="51242" name="Group 8"/>
              <p:cNvGrpSpPr>
                <a:grpSpLocks/>
              </p:cNvGrpSpPr>
              <p:nvPr/>
            </p:nvGrpSpPr>
            <p:grpSpPr bwMode="auto">
              <a:xfrm>
                <a:off x="576" y="1056"/>
                <a:ext cx="288" cy="624"/>
                <a:chOff x="3984" y="1536"/>
                <a:chExt cx="177" cy="394"/>
              </a:xfrm>
            </p:grpSpPr>
            <p:grpSp>
              <p:nvGrpSpPr>
                <p:cNvPr id="51249" name="Group 9"/>
                <p:cNvGrpSpPr>
                  <a:grpSpLocks noChangeAspect="1"/>
                </p:cNvGrpSpPr>
                <p:nvPr/>
              </p:nvGrpSpPr>
              <p:grpSpPr bwMode="auto">
                <a:xfrm>
                  <a:off x="3984" y="1536"/>
                  <a:ext cx="172" cy="394"/>
                  <a:chOff x="3264" y="1452"/>
                  <a:chExt cx="288" cy="658"/>
                </a:xfrm>
              </p:grpSpPr>
              <p:sp>
                <p:nvSpPr>
                  <p:cNvPr id="51251" name="AutoShape 10"/>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52" name="Line 11"/>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53" name="Line 12"/>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250" name="Line 13"/>
                <p:cNvSpPr>
                  <a:spLocks noChangeShapeType="1"/>
                </p:cNvSpPr>
                <p:nvPr/>
              </p:nvSpPr>
              <p:spPr bwMode="auto">
                <a:xfrm>
                  <a:off x="4161" y="1644"/>
                  <a:ext cx="0" cy="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243" name="Text Box 14"/>
              <p:cNvSpPr txBox="1">
                <a:spLocks noChangeArrowheads="1"/>
              </p:cNvSpPr>
              <p:nvPr/>
            </p:nvSpPr>
            <p:spPr bwMode="auto">
              <a:xfrm>
                <a:off x="278" y="1257"/>
                <a:ext cx="3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Z</a:t>
                </a:r>
                <a:endParaRPr kumimoji="1" lang="en-US" altLang="zh-CN" sz="2000" b="1">
                  <a:solidFill>
                    <a:schemeClr val="tx2"/>
                  </a:solidFill>
                  <a:latin typeface="Times New Roman" pitchFamily="18" charset="0"/>
                  <a:cs typeface="Times New Roman" pitchFamily="18" charset="0"/>
                </a:endParaRPr>
              </a:p>
            </p:txBody>
          </p:sp>
          <p:sp>
            <p:nvSpPr>
              <p:cNvPr id="51244" name="Text Box 15"/>
              <p:cNvSpPr txBox="1">
                <a:spLocks noChangeArrowheads="1"/>
              </p:cNvSpPr>
              <p:nvPr/>
            </p:nvSpPr>
            <p:spPr bwMode="auto">
              <a:xfrm>
                <a:off x="902" y="1017"/>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51245" name="Text Box 16"/>
              <p:cNvSpPr txBox="1">
                <a:spLocks noChangeArrowheads="1"/>
              </p:cNvSpPr>
              <p:nvPr/>
            </p:nvSpPr>
            <p:spPr bwMode="auto">
              <a:xfrm>
                <a:off x="904" y="1479"/>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51246" name="Text Box 17"/>
              <p:cNvSpPr txBox="1">
                <a:spLocks noChangeArrowheads="1"/>
              </p:cNvSpPr>
              <p:nvPr/>
            </p:nvSpPr>
            <p:spPr bwMode="auto">
              <a:xfrm>
                <a:off x="893" y="1135"/>
                <a:ext cx="3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solidFill>
                      <a:schemeClr val="tx2"/>
                    </a:solidFill>
                    <a:latin typeface="Times New Roman" pitchFamily="18" charset="0"/>
                    <a:cs typeface="Times New Roman" pitchFamily="18" charset="0"/>
                  </a:rPr>
                  <a:t>u</a:t>
                </a:r>
                <a:r>
                  <a:rPr kumimoji="1" lang="en-US" altLang="zh-CN" sz="2800" b="1" baseline="-25000">
                    <a:solidFill>
                      <a:schemeClr val="tx2"/>
                    </a:solidFill>
                    <a:latin typeface="Times New Roman" pitchFamily="18" charset="0"/>
                    <a:cs typeface="Times New Roman" pitchFamily="18" charset="0"/>
                  </a:rPr>
                  <a:t>z</a:t>
                </a:r>
                <a:endParaRPr kumimoji="1" lang="en-US" altLang="zh-CN" sz="2800" b="1">
                  <a:solidFill>
                    <a:schemeClr val="tx2"/>
                  </a:solidFill>
                  <a:latin typeface="Times New Roman" pitchFamily="18" charset="0"/>
                  <a:cs typeface="Times New Roman" pitchFamily="18" charset="0"/>
                </a:endParaRPr>
              </a:p>
            </p:txBody>
          </p:sp>
          <p:sp>
            <p:nvSpPr>
              <p:cNvPr id="51247" name="Line 18"/>
              <p:cNvSpPr>
                <a:spLocks noChangeShapeType="1"/>
              </p:cNvSpPr>
              <p:nvPr/>
            </p:nvSpPr>
            <p:spPr bwMode="auto">
              <a:xfrm>
                <a:off x="624" y="912"/>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8" name="Text Box 19"/>
              <p:cNvSpPr txBox="1">
                <a:spLocks noChangeArrowheads="1"/>
              </p:cNvSpPr>
              <p:nvPr/>
            </p:nvSpPr>
            <p:spPr bwMode="auto">
              <a:xfrm>
                <a:off x="353" y="730"/>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solidFill>
                      <a:schemeClr val="tx2"/>
                    </a:solidFill>
                    <a:latin typeface="Times New Roman" pitchFamily="18" charset="0"/>
                    <a:cs typeface="Times New Roman" pitchFamily="18" charset="0"/>
                  </a:rPr>
                  <a:t>i</a:t>
                </a:r>
                <a:r>
                  <a:rPr kumimoji="1" lang="en-US" altLang="zh-CN" sz="2800" b="1" baseline="-25000">
                    <a:solidFill>
                      <a:schemeClr val="tx2"/>
                    </a:solidFill>
                    <a:latin typeface="Times New Roman" pitchFamily="18" charset="0"/>
                    <a:cs typeface="Times New Roman" pitchFamily="18" charset="0"/>
                  </a:rPr>
                  <a:t>z</a:t>
                </a:r>
                <a:endParaRPr kumimoji="1" lang="en-US" altLang="zh-CN" sz="2800" b="1">
                  <a:solidFill>
                    <a:schemeClr val="tx2"/>
                  </a:solidFill>
                  <a:latin typeface="Times New Roman" pitchFamily="18" charset="0"/>
                  <a:cs typeface="Times New Roman" pitchFamily="18" charset="0"/>
                </a:endParaRPr>
              </a:p>
            </p:txBody>
          </p:sp>
        </p:grpSp>
      </p:grpSp>
      <p:grpSp>
        <p:nvGrpSpPr>
          <p:cNvPr id="6" name="Group 20"/>
          <p:cNvGrpSpPr>
            <a:grpSpLocks/>
          </p:cNvGrpSpPr>
          <p:nvPr/>
        </p:nvGrpSpPr>
        <p:grpSpPr bwMode="auto">
          <a:xfrm>
            <a:off x="2823021" y="1240854"/>
            <a:ext cx="1604963" cy="2116138"/>
            <a:chOff x="1488" y="774"/>
            <a:chExt cx="1011" cy="1333"/>
          </a:xfrm>
        </p:grpSpPr>
        <p:sp>
          <p:nvSpPr>
            <p:cNvPr id="51225" name="Text Box 21"/>
            <p:cNvSpPr txBox="1">
              <a:spLocks noChangeArrowheads="1"/>
            </p:cNvSpPr>
            <p:nvPr/>
          </p:nvSpPr>
          <p:spPr bwMode="auto">
            <a:xfrm>
              <a:off x="1718" y="1857"/>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kumimoji="1" lang="zh-CN" altLang="zh-CN" sz="2000"/>
            </a:p>
          </p:txBody>
        </p:sp>
        <p:grpSp>
          <p:nvGrpSpPr>
            <p:cNvPr id="51226" name="Group 22"/>
            <p:cNvGrpSpPr>
              <a:grpSpLocks/>
            </p:cNvGrpSpPr>
            <p:nvPr/>
          </p:nvGrpSpPr>
          <p:grpSpPr bwMode="auto">
            <a:xfrm>
              <a:off x="1488" y="774"/>
              <a:ext cx="1011" cy="981"/>
              <a:chOff x="1488" y="774"/>
              <a:chExt cx="1011" cy="981"/>
            </a:xfrm>
          </p:grpSpPr>
          <p:grpSp>
            <p:nvGrpSpPr>
              <p:cNvPr id="51227" name="Group 23"/>
              <p:cNvGrpSpPr>
                <a:grpSpLocks/>
              </p:cNvGrpSpPr>
              <p:nvPr/>
            </p:nvGrpSpPr>
            <p:grpSpPr bwMode="auto">
              <a:xfrm>
                <a:off x="1776" y="1104"/>
                <a:ext cx="432" cy="576"/>
                <a:chOff x="2256" y="2160"/>
                <a:chExt cx="261" cy="394"/>
              </a:xfrm>
            </p:grpSpPr>
            <p:grpSp>
              <p:nvGrpSpPr>
                <p:cNvPr id="51234" name="Group 24"/>
                <p:cNvGrpSpPr>
                  <a:grpSpLocks noChangeAspect="1"/>
                </p:cNvGrpSpPr>
                <p:nvPr/>
              </p:nvGrpSpPr>
              <p:grpSpPr bwMode="auto">
                <a:xfrm>
                  <a:off x="2304" y="2160"/>
                  <a:ext cx="172" cy="394"/>
                  <a:chOff x="3264" y="1452"/>
                  <a:chExt cx="288" cy="658"/>
                </a:xfrm>
              </p:grpSpPr>
              <p:sp>
                <p:nvSpPr>
                  <p:cNvPr id="51237" name="AutoShape 25"/>
                  <p:cNvSpPr>
                    <a:spLocks noChangeAspect="1" noChangeArrowheads="1"/>
                  </p:cNvSpPr>
                  <p:nvPr/>
                </p:nvSpPr>
                <p:spPr bwMode="auto">
                  <a:xfrm>
                    <a:off x="3264" y="1632"/>
                    <a:ext cx="288" cy="240"/>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38" name="Line 26"/>
                  <p:cNvSpPr>
                    <a:spLocks noChangeAspect="1" noChangeShapeType="1"/>
                  </p:cNvSpPr>
                  <p:nvPr/>
                </p:nvSpPr>
                <p:spPr bwMode="auto">
                  <a:xfrm>
                    <a:off x="3264" y="163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9" name="Line 27"/>
                  <p:cNvSpPr>
                    <a:spLocks noChangeAspect="1" noChangeShapeType="1"/>
                  </p:cNvSpPr>
                  <p:nvPr/>
                </p:nvSpPr>
                <p:spPr bwMode="auto">
                  <a:xfrm>
                    <a:off x="3408" y="1452"/>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235" name="Line 28"/>
                <p:cNvSpPr>
                  <a:spLocks noChangeShapeType="1"/>
                </p:cNvSpPr>
                <p:nvPr/>
              </p:nvSpPr>
              <p:spPr bwMode="auto">
                <a:xfrm flipV="1">
                  <a:off x="2256" y="2264"/>
                  <a:ext cx="48" cy="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6" name="Line 29"/>
                <p:cNvSpPr>
                  <a:spLocks noChangeShapeType="1"/>
                </p:cNvSpPr>
                <p:nvPr/>
              </p:nvSpPr>
              <p:spPr bwMode="auto">
                <a:xfrm flipV="1">
                  <a:off x="2469" y="2217"/>
                  <a:ext cx="48" cy="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1228" name="Text Box 30"/>
              <p:cNvSpPr txBox="1">
                <a:spLocks noChangeArrowheads="1"/>
              </p:cNvSpPr>
              <p:nvPr/>
            </p:nvSpPr>
            <p:spPr bwMode="auto">
              <a:xfrm>
                <a:off x="1488" y="1231"/>
                <a:ext cx="3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Z</a:t>
                </a:r>
                <a:endParaRPr kumimoji="1" lang="en-US" altLang="zh-CN" sz="2000" b="1">
                  <a:solidFill>
                    <a:schemeClr val="tx2"/>
                  </a:solidFill>
                  <a:latin typeface="Times New Roman" pitchFamily="18" charset="0"/>
                  <a:cs typeface="Times New Roman" pitchFamily="18" charset="0"/>
                </a:endParaRPr>
              </a:p>
            </p:txBody>
          </p:sp>
          <p:sp>
            <p:nvSpPr>
              <p:cNvPr id="51229" name="Text Box 31"/>
              <p:cNvSpPr txBox="1">
                <a:spLocks noChangeArrowheads="1"/>
              </p:cNvSpPr>
              <p:nvPr/>
            </p:nvSpPr>
            <p:spPr bwMode="auto">
              <a:xfrm>
                <a:off x="2208" y="1039"/>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51230" name="Text Box 32"/>
              <p:cNvSpPr txBox="1">
                <a:spLocks noChangeArrowheads="1"/>
              </p:cNvSpPr>
              <p:nvPr/>
            </p:nvSpPr>
            <p:spPr bwMode="auto">
              <a:xfrm>
                <a:off x="2208" y="1505"/>
                <a:ext cx="1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51231" name="Text Box 33"/>
              <p:cNvSpPr txBox="1">
                <a:spLocks noChangeArrowheads="1"/>
              </p:cNvSpPr>
              <p:nvPr/>
            </p:nvSpPr>
            <p:spPr bwMode="auto">
              <a:xfrm>
                <a:off x="2190" y="1134"/>
                <a:ext cx="3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solidFill>
                      <a:schemeClr val="tx2"/>
                    </a:solidFill>
                    <a:latin typeface="Times New Roman" pitchFamily="18" charset="0"/>
                    <a:cs typeface="Times New Roman" pitchFamily="18" charset="0"/>
                  </a:rPr>
                  <a:t>u</a:t>
                </a:r>
                <a:r>
                  <a:rPr kumimoji="1" lang="en-US" altLang="zh-CN" sz="2800" b="1" baseline="-25000">
                    <a:solidFill>
                      <a:schemeClr val="tx2"/>
                    </a:solidFill>
                    <a:latin typeface="Times New Roman" pitchFamily="18" charset="0"/>
                    <a:cs typeface="Times New Roman" pitchFamily="18" charset="0"/>
                  </a:rPr>
                  <a:t>z</a:t>
                </a:r>
                <a:endParaRPr kumimoji="1" lang="en-US" altLang="zh-CN" sz="2800" b="1">
                  <a:solidFill>
                    <a:schemeClr val="tx2"/>
                  </a:solidFill>
                  <a:latin typeface="Times New Roman" pitchFamily="18" charset="0"/>
                  <a:cs typeface="Times New Roman" pitchFamily="18" charset="0"/>
                </a:endParaRPr>
              </a:p>
            </p:txBody>
          </p:sp>
          <p:sp>
            <p:nvSpPr>
              <p:cNvPr id="51232" name="Text Box 34"/>
              <p:cNvSpPr txBox="1">
                <a:spLocks noChangeArrowheads="1"/>
              </p:cNvSpPr>
              <p:nvPr/>
            </p:nvSpPr>
            <p:spPr bwMode="auto">
              <a:xfrm>
                <a:off x="1650" y="774"/>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a:solidFill>
                      <a:schemeClr val="tx2"/>
                    </a:solidFill>
                    <a:latin typeface="Times New Roman" pitchFamily="18" charset="0"/>
                    <a:cs typeface="Times New Roman" pitchFamily="18" charset="0"/>
                  </a:rPr>
                  <a:t>i</a:t>
                </a:r>
                <a:r>
                  <a:rPr kumimoji="1" lang="en-US" altLang="zh-CN" sz="2800" b="1" baseline="-25000">
                    <a:solidFill>
                      <a:schemeClr val="tx2"/>
                    </a:solidFill>
                    <a:latin typeface="Times New Roman" pitchFamily="18" charset="0"/>
                    <a:cs typeface="Times New Roman" pitchFamily="18" charset="0"/>
                  </a:rPr>
                  <a:t>z</a:t>
                </a:r>
                <a:endParaRPr kumimoji="1" lang="en-US" altLang="zh-CN" sz="2800" b="1">
                  <a:solidFill>
                    <a:schemeClr val="tx2"/>
                  </a:solidFill>
                  <a:latin typeface="Times New Roman" pitchFamily="18" charset="0"/>
                  <a:cs typeface="Times New Roman" pitchFamily="18" charset="0"/>
                </a:endParaRPr>
              </a:p>
            </p:txBody>
          </p:sp>
          <p:sp>
            <p:nvSpPr>
              <p:cNvPr id="51233" name="Line 35"/>
              <p:cNvSpPr>
                <a:spLocks noChangeShapeType="1"/>
              </p:cNvSpPr>
              <p:nvPr/>
            </p:nvSpPr>
            <p:spPr bwMode="auto">
              <a:xfrm>
                <a:off x="1940" y="960"/>
                <a:ext cx="0" cy="2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1476" name="Text Box 36"/>
          <p:cNvSpPr txBox="1">
            <a:spLocks noChangeArrowheads="1"/>
          </p:cNvSpPr>
          <p:nvPr/>
        </p:nvSpPr>
        <p:spPr bwMode="auto">
          <a:xfrm>
            <a:off x="452834" y="2862100"/>
            <a:ext cx="2967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2. </a:t>
            </a:r>
            <a:r>
              <a:rPr kumimoji="1" lang="zh-CN" altLang="en-US" sz="2400" b="1">
                <a:solidFill>
                  <a:schemeClr val="tx2"/>
                </a:solidFill>
                <a:latin typeface="Times New Roman" pitchFamily="18" charset="0"/>
                <a:cs typeface="Times New Roman" pitchFamily="18" charset="0"/>
              </a:rPr>
              <a:t>稳压二极管的特性</a:t>
            </a:r>
          </a:p>
        </p:txBody>
      </p:sp>
      <p:grpSp>
        <p:nvGrpSpPr>
          <p:cNvPr id="10" name="Group 37"/>
          <p:cNvGrpSpPr>
            <a:grpSpLocks/>
          </p:cNvGrpSpPr>
          <p:nvPr/>
        </p:nvGrpSpPr>
        <p:grpSpPr bwMode="auto">
          <a:xfrm>
            <a:off x="4953000" y="772519"/>
            <a:ext cx="4089400" cy="2366963"/>
            <a:chOff x="3120" y="957"/>
            <a:chExt cx="2576" cy="1491"/>
          </a:xfrm>
        </p:grpSpPr>
        <p:sp>
          <p:nvSpPr>
            <p:cNvPr id="51220" name="Line 38"/>
            <p:cNvSpPr>
              <a:spLocks noChangeShapeType="1"/>
            </p:cNvSpPr>
            <p:nvPr/>
          </p:nvSpPr>
          <p:spPr bwMode="auto">
            <a:xfrm>
              <a:off x="3120" y="2016"/>
              <a:ext cx="2352"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1" name="Line 39"/>
            <p:cNvSpPr>
              <a:spLocks noChangeShapeType="1"/>
            </p:cNvSpPr>
            <p:nvPr/>
          </p:nvSpPr>
          <p:spPr bwMode="auto">
            <a:xfrm flipV="1">
              <a:off x="3648" y="1033"/>
              <a:ext cx="0" cy="1415"/>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2" name="Text Box 40"/>
            <p:cNvSpPr txBox="1">
              <a:spLocks noChangeArrowheads="1"/>
            </p:cNvSpPr>
            <p:nvPr/>
          </p:nvSpPr>
          <p:spPr bwMode="auto">
            <a:xfrm>
              <a:off x="3690" y="957"/>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i="1" dirty="0" err="1">
                  <a:solidFill>
                    <a:schemeClr val="tx2"/>
                  </a:solidFill>
                  <a:latin typeface="Times New Roman" pitchFamily="18" charset="0"/>
                  <a:cs typeface="Times New Roman" pitchFamily="18" charset="0"/>
                </a:rPr>
                <a:t>i</a:t>
              </a:r>
              <a:r>
                <a:rPr kumimoji="1" lang="en-US" altLang="zh-CN" sz="2800" b="1" baseline="-25000" dirty="0" err="1">
                  <a:solidFill>
                    <a:schemeClr val="tx2"/>
                  </a:solidFill>
                  <a:latin typeface="Times New Roman" pitchFamily="18" charset="0"/>
                  <a:cs typeface="Times New Roman" pitchFamily="18" charset="0"/>
                </a:rPr>
                <a:t>z</a:t>
              </a:r>
              <a:endParaRPr kumimoji="1" lang="en-US" altLang="zh-CN" sz="2800" b="1" dirty="0">
                <a:solidFill>
                  <a:schemeClr val="tx2"/>
                </a:solidFill>
                <a:latin typeface="Times New Roman" pitchFamily="18" charset="0"/>
                <a:cs typeface="Times New Roman" pitchFamily="18" charset="0"/>
              </a:endParaRPr>
            </a:p>
          </p:txBody>
        </p:sp>
        <p:sp>
          <p:nvSpPr>
            <p:cNvPr id="51223" name="Text Box 41"/>
            <p:cNvSpPr txBox="1">
              <a:spLocks noChangeArrowheads="1"/>
            </p:cNvSpPr>
            <p:nvPr/>
          </p:nvSpPr>
          <p:spPr bwMode="auto">
            <a:xfrm>
              <a:off x="5414" y="1926"/>
              <a:ext cx="2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z</a:t>
              </a:r>
              <a:endParaRPr kumimoji="1" lang="en-US" altLang="zh-CN" sz="2400" b="1">
                <a:solidFill>
                  <a:schemeClr val="tx2"/>
                </a:solidFill>
                <a:latin typeface="Times New Roman" pitchFamily="18" charset="0"/>
                <a:cs typeface="Times New Roman" pitchFamily="18" charset="0"/>
              </a:endParaRPr>
            </a:p>
          </p:txBody>
        </p:sp>
        <p:sp>
          <p:nvSpPr>
            <p:cNvPr id="51224" name="Text Box 42"/>
            <p:cNvSpPr txBox="1">
              <a:spLocks noChangeArrowheads="1"/>
            </p:cNvSpPr>
            <p:nvPr/>
          </p:nvSpPr>
          <p:spPr bwMode="auto">
            <a:xfrm>
              <a:off x="3638" y="2029"/>
              <a:ext cx="2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t>O</a:t>
              </a:r>
            </a:p>
          </p:txBody>
        </p:sp>
      </p:grpSp>
      <p:sp>
        <p:nvSpPr>
          <p:cNvPr id="61483" name="Freeform 43"/>
          <p:cNvSpPr>
            <a:spLocks/>
          </p:cNvSpPr>
          <p:nvPr/>
        </p:nvSpPr>
        <p:spPr bwMode="auto">
          <a:xfrm>
            <a:off x="5791200" y="2225080"/>
            <a:ext cx="1524000" cy="228600"/>
          </a:xfrm>
          <a:custGeom>
            <a:avLst/>
            <a:gdLst>
              <a:gd name="T0" fmla="*/ 2147483647 w 960"/>
              <a:gd name="T1" fmla="*/ 0 h 144"/>
              <a:gd name="T2" fmla="*/ 2147483647 w 960"/>
              <a:gd name="T3" fmla="*/ 2147483647 h 144"/>
              <a:gd name="T4" fmla="*/ 2147483647 w 960"/>
              <a:gd name="T5" fmla="*/ 2147483647 h 144"/>
              <a:gd name="T6" fmla="*/ 2147483647 w 960"/>
              <a:gd name="T7" fmla="*/ 2147483647 h 144"/>
              <a:gd name="T8" fmla="*/ 2147483647 w 960"/>
              <a:gd name="T9" fmla="*/ 2147483647 h 144"/>
              <a:gd name="T10" fmla="*/ 0 w 960"/>
              <a:gd name="T11" fmla="*/ 2147483647 h 144"/>
              <a:gd name="T12" fmla="*/ 0 60000 65536"/>
              <a:gd name="T13" fmla="*/ 0 60000 65536"/>
              <a:gd name="T14" fmla="*/ 0 60000 65536"/>
              <a:gd name="T15" fmla="*/ 0 60000 65536"/>
              <a:gd name="T16" fmla="*/ 0 60000 65536"/>
              <a:gd name="T17" fmla="*/ 0 60000 65536"/>
              <a:gd name="T18" fmla="*/ 0 w 960"/>
              <a:gd name="T19" fmla="*/ 0 h 144"/>
              <a:gd name="T20" fmla="*/ 960 w 960"/>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960" h="144">
                <a:moveTo>
                  <a:pt x="960" y="0"/>
                </a:moveTo>
                <a:cubicBezTo>
                  <a:pt x="951" y="12"/>
                  <a:pt x="926" y="58"/>
                  <a:pt x="903" y="73"/>
                </a:cubicBezTo>
                <a:cubicBezTo>
                  <a:pt x="880" y="88"/>
                  <a:pt x="864" y="86"/>
                  <a:pt x="821" y="93"/>
                </a:cubicBezTo>
                <a:cubicBezTo>
                  <a:pt x="778" y="100"/>
                  <a:pt x="693" y="110"/>
                  <a:pt x="645" y="114"/>
                </a:cubicBezTo>
                <a:cubicBezTo>
                  <a:pt x="597" y="118"/>
                  <a:pt x="638" y="109"/>
                  <a:pt x="531" y="114"/>
                </a:cubicBezTo>
                <a:cubicBezTo>
                  <a:pt x="424" y="119"/>
                  <a:pt x="111" y="138"/>
                  <a:pt x="0" y="144"/>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84" name="Line 44"/>
          <p:cNvSpPr>
            <a:spLocks noChangeShapeType="1"/>
          </p:cNvSpPr>
          <p:nvPr/>
        </p:nvSpPr>
        <p:spPr bwMode="auto">
          <a:xfrm>
            <a:off x="7315200" y="548680"/>
            <a:ext cx="0" cy="1676400"/>
          </a:xfrm>
          <a:prstGeom prst="line">
            <a:avLst/>
          </a:prstGeom>
          <a:noFill/>
          <a:ln w="3810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5" name="Freeform 45"/>
          <p:cNvSpPr>
            <a:spLocks/>
          </p:cNvSpPr>
          <p:nvPr/>
        </p:nvSpPr>
        <p:spPr bwMode="auto">
          <a:xfrm>
            <a:off x="5124450" y="2453680"/>
            <a:ext cx="666750" cy="839788"/>
          </a:xfrm>
          <a:custGeom>
            <a:avLst/>
            <a:gdLst>
              <a:gd name="T0" fmla="*/ 2147483647 w 420"/>
              <a:gd name="T1" fmla="*/ 2147483647 h 529"/>
              <a:gd name="T2" fmla="*/ 2147483647 w 420"/>
              <a:gd name="T3" fmla="*/ 2147483647 h 529"/>
              <a:gd name="T4" fmla="*/ 2147483647 w 420"/>
              <a:gd name="T5" fmla="*/ 2147483647 h 529"/>
              <a:gd name="T6" fmla="*/ 0 w 420"/>
              <a:gd name="T7" fmla="*/ 2147483647 h 529"/>
              <a:gd name="T8" fmla="*/ 0 60000 65536"/>
              <a:gd name="T9" fmla="*/ 0 60000 65536"/>
              <a:gd name="T10" fmla="*/ 0 60000 65536"/>
              <a:gd name="T11" fmla="*/ 0 60000 65536"/>
              <a:gd name="T12" fmla="*/ 0 w 420"/>
              <a:gd name="T13" fmla="*/ 0 h 529"/>
              <a:gd name="T14" fmla="*/ 420 w 420"/>
              <a:gd name="T15" fmla="*/ 529 h 529"/>
            </a:gdLst>
            <a:ahLst/>
            <a:cxnLst>
              <a:cxn ang="T8">
                <a:pos x="T0" y="T1"/>
              </a:cxn>
              <a:cxn ang="T9">
                <a:pos x="T2" y="T3"/>
              </a:cxn>
              <a:cxn ang="T10">
                <a:pos x="T4" y="T5"/>
              </a:cxn>
              <a:cxn ang="T11">
                <a:pos x="T6" y="T7"/>
              </a:cxn>
            </a:cxnLst>
            <a:rect l="T12" t="T13" r="T14" b="T15"/>
            <a:pathLst>
              <a:path w="420" h="529">
                <a:moveTo>
                  <a:pt x="420" y="1"/>
                </a:moveTo>
                <a:cubicBezTo>
                  <a:pt x="396" y="5"/>
                  <a:pt x="322" y="9"/>
                  <a:pt x="276" y="23"/>
                </a:cubicBezTo>
                <a:cubicBezTo>
                  <a:pt x="230" y="37"/>
                  <a:pt x="187" y="0"/>
                  <a:pt x="141" y="84"/>
                </a:cubicBezTo>
                <a:cubicBezTo>
                  <a:pt x="95" y="168"/>
                  <a:pt x="35" y="347"/>
                  <a:pt x="0" y="529"/>
                </a:cubicBezTo>
              </a:path>
            </a:pathLst>
          </a:custGeom>
          <a:noFill/>
          <a:ln w="381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86" name="Text Box 46"/>
          <p:cNvSpPr txBox="1">
            <a:spLocks noChangeArrowheads="1"/>
          </p:cNvSpPr>
          <p:nvPr/>
        </p:nvSpPr>
        <p:spPr bwMode="auto">
          <a:xfrm>
            <a:off x="609600" y="3284984"/>
            <a:ext cx="82280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dirty="0">
                <a:solidFill>
                  <a:schemeClr val="tx2"/>
                </a:solidFill>
                <a:latin typeface="Times New Roman" pitchFamily="18" charset="0"/>
                <a:cs typeface="Times New Roman" pitchFamily="18" charset="0"/>
              </a:rPr>
              <a:t>当稳压二极管处于正向偏置时，其特性和普通二极管相同。</a:t>
            </a:r>
          </a:p>
        </p:txBody>
      </p:sp>
      <p:sp>
        <p:nvSpPr>
          <p:cNvPr id="61487" name="Text Box 47"/>
          <p:cNvSpPr txBox="1">
            <a:spLocks noChangeArrowheads="1"/>
          </p:cNvSpPr>
          <p:nvPr/>
        </p:nvSpPr>
        <p:spPr bwMode="auto">
          <a:xfrm>
            <a:off x="600075" y="3677096"/>
            <a:ext cx="81534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a:solidFill>
                  <a:schemeClr val="tx2"/>
                </a:solidFill>
                <a:latin typeface="Times New Roman" pitchFamily="18" charset="0"/>
                <a:cs typeface="Times New Roman" pitchFamily="18" charset="0"/>
              </a:rPr>
              <a:t>当稳压二极管处于反向偏置时，如果电压较小，则二极管处于截止状态，电流近似为 </a:t>
            </a:r>
            <a:r>
              <a:rPr kumimoji="1" lang="en-US" altLang="zh-CN" sz="2400" b="1">
                <a:solidFill>
                  <a:schemeClr val="tx2"/>
                </a:solidFill>
                <a:latin typeface="Times New Roman" pitchFamily="18" charset="0"/>
                <a:cs typeface="Times New Roman" pitchFamily="18" charset="0"/>
              </a:rPr>
              <a:t>0</a:t>
            </a:r>
            <a:r>
              <a:rPr kumimoji="1" lang="zh-CN" altLang="en-US" sz="2400" b="1">
                <a:solidFill>
                  <a:schemeClr val="tx2"/>
                </a:solidFill>
                <a:latin typeface="Times New Roman" pitchFamily="18" charset="0"/>
                <a:cs typeface="Times New Roman" pitchFamily="18" charset="0"/>
              </a:rPr>
              <a:t>。</a:t>
            </a:r>
          </a:p>
        </p:txBody>
      </p:sp>
      <p:sp>
        <p:nvSpPr>
          <p:cNvPr id="61488" name="Rectangle 48"/>
          <p:cNvSpPr>
            <a:spLocks noChangeArrowheads="1"/>
          </p:cNvSpPr>
          <p:nvPr/>
        </p:nvSpPr>
        <p:spPr bwMode="auto">
          <a:xfrm>
            <a:off x="604838" y="4624834"/>
            <a:ext cx="8061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r>
              <a:rPr kumimoji="1" lang="zh-CN" altLang="en-US" sz="2400" b="1" dirty="0">
                <a:solidFill>
                  <a:schemeClr val="tx2"/>
                </a:solidFill>
                <a:latin typeface="Times New Roman" pitchFamily="18" charset="0"/>
                <a:cs typeface="Times New Roman" pitchFamily="18" charset="0"/>
              </a:rPr>
              <a:t>如果电压达到击穿电压值时，电流迅速增大，稳压二极管处于稳压状态。</a:t>
            </a:r>
          </a:p>
        </p:txBody>
      </p:sp>
      <p:grpSp>
        <p:nvGrpSpPr>
          <p:cNvPr id="11" name="Group 49"/>
          <p:cNvGrpSpPr>
            <a:grpSpLocks/>
          </p:cNvGrpSpPr>
          <p:nvPr/>
        </p:nvGrpSpPr>
        <p:grpSpPr bwMode="auto">
          <a:xfrm>
            <a:off x="7070725" y="2148880"/>
            <a:ext cx="544513" cy="766763"/>
            <a:chOff x="4454" y="1824"/>
            <a:chExt cx="343" cy="483"/>
          </a:xfrm>
        </p:grpSpPr>
        <p:sp>
          <p:nvSpPr>
            <p:cNvPr id="51218" name="Line 50"/>
            <p:cNvSpPr>
              <a:spLocks noChangeShapeType="1"/>
            </p:cNvSpPr>
            <p:nvPr/>
          </p:nvSpPr>
          <p:spPr bwMode="auto">
            <a:xfrm>
              <a:off x="4608" y="1824"/>
              <a:ext cx="0" cy="192"/>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9" name="Text Box 51"/>
            <p:cNvSpPr txBox="1">
              <a:spLocks noChangeArrowheads="1"/>
            </p:cNvSpPr>
            <p:nvPr/>
          </p:nvSpPr>
          <p:spPr bwMode="auto">
            <a:xfrm>
              <a:off x="4454" y="2016"/>
              <a:ext cx="34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dirty="0">
                  <a:solidFill>
                    <a:schemeClr val="tx2"/>
                  </a:solidFill>
                  <a:latin typeface="Times New Roman" pitchFamily="18" charset="0"/>
                  <a:cs typeface="Times New Roman" pitchFamily="18" charset="0"/>
                </a:rPr>
                <a:t>U</a:t>
              </a:r>
              <a:r>
                <a:rPr kumimoji="1" lang="en-US" altLang="zh-CN" sz="2400" b="1" baseline="-25000" dirty="0">
                  <a:solidFill>
                    <a:schemeClr val="tx2"/>
                  </a:solidFill>
                  <a:latin typeface="Times New Roman" pitchFamily="18" charset="0"/>
                  <a:cs typeface="Times New Roman" pitchFamily="18" charset="0"/>
                </a:rPr>
                <a:t>Z</a:t>
              </a:r>
              <a:endParaRPr kumimoji="1" lang="en-US" altLang="zh-CN" sz="2400" b="1" dirty="0">
                <a:solidFill>
                  <a:schemeClr val="tx2"/>
                </a:solidFill>
                <a:latin typeface="Times New Roman" pitchFamily="18" charset="0"/>
                <a:cs typeface="Times New Roman" pitchFamily="18" charset="0"/>
              </a:endParaRPr>
            </a:p>
          </p:txBody>
        </p:sp>
      </p:grpSp>
      <p:sp>
        <p:nvSpPr>
          <p:cNvPr id="61492" name="Text Box 52"/>
          <p:cNvSpPr txBox="1">
            <a:spLocks noChangeArrowheads="1"/>
          </p:cNvSpPr>
          <p:nvPr/>
        </p:nvSpPr>
        <p:spPr bwMode="auto">
          <a:xfrm>
            <a:off x="1687513" y="5328816"/>
            <a:ext cx="7554912"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400" b="1" dirty="0">
                <a:solidFill>
                  <a:schemeClr val="tx2"/>
                </a:solidFill>
                <a:latin typeface="Times New Roman" pitchFamily="18" charset="0"/>
                <a:cs typeface="Times New Roman" pitchFamily="18" charset="0"/>
              </a:rPr>
              <a:t>1</a:t>
            </a:r>
            <a:r>
              <a:rPr kumimoji="1" lang="zh-CN" altLang="en-US" sz="2400" b="1" dirty="0">
                <a:solidFill>
                  <a:schemeClr val="tx2"/>
                </a:solidFill>
                <a:latin typeface="Times New Roman" pitchFamily="18" charset="0"/>
                <a:cs typeface="Times New Roman" pitchFamily="18" charset="0"/>
              </a:rPr>
              <a:t>）</a:t>
            </a:r>
            <a:r>
              <a:rPr kumimoji="1" lang="en-US" altLang="zh-CN" sz="2400" b="1" dirty="0">
                <a:solidFill>
                  <a:schemeClr val="tx2"/>
                </a:solidFill>
                <a:latin typeface="Times New Roman" pitchFamily="18" charset="0"/>
                <a:cs typeface="Times New Roman" pitchFamily="18" charset="0"/>
              </a:rPr>
              <a:t>PN</a:t>
            </a:r>
            <a:r>
              <a:rPr kumimoji="1" lang="zh-CN" altLang="en-US" sz="2400" b="1" dirty="0">
                <a:solidFill>
                  <a:schemeClr val="tx2"/>
                </a:solidFill>
                <a:latin typeface="Times New Roman" pitchFamily="18" charset="0"/>
                <a:cs typeface="Times New Roman" pitchFamily="18" charset="0"/>
              </a:rPr>
              <a:t>结易于击穿（击穿电压比普通二极管低很多）。</a:t>
            </a:r>
          </a:p>
          <a:p>
            <a:pPr eaLnBrk="1" hangingPunct="1">
              <a:lnSpc>
                <a:spcPct val="130000"/>
              </a:lnSpc>
            </a:pPr>
            <a:r>
              <a:rPr kumimoji="1" lang="en-US" altLang="zh-CN" sz="2400" b="1" dirty="0">
                <a:solidFill>
                  <a:schemeClr val="tx2"/>
                </a:solidFill>
                <a:latin typeface="Times New Roman" pitchFamily="18" charset="0"/>
                <a:cs typeface="Times New Roman" pitchFamily="18" charset="0"/>
              </a:rPr>
              <a:t>2</a:t>
            </a:r>
            <a:r>
              <a:rPr kumimoji="1" lang="zh-CN" altLang="en-US" sz="2400" b="1" dirty="0">
                <a:solidFill>
                  <a:schemeClr val="tx2"/>
                </a:solidFill>
                <a:latin typeface="Times New Roman" pitchFamily="18" charset="0"/>
                <a:cs typeface="Times New Roman" pitchFamily="18" charset="0"/>
              </a:rPr>
              <a:t>）</a:t>
            </a:r>
            <a:r>
              <a:rPr kumimoji="1" lang="en-US" altLang="zh-CN" sz="2400" b="1" dirty="0">
                <a:solidFill>
                  <a:schemeClr val="tx2"/>
                </a:solidFill>
                <a:latin typeface="Times New Roman" pitchFamily="18" charset="0"/>
                <a:cs typeface="Times New Roman" pitchFamily="18" charset="0"/>
              </a:rPr>
              <a:t>PN</a:t>
            </a:r>
            <a:r>
              <a:rPr kumimoji="1" lang="zh-CN" altLang="en-US" sz="2400" b="1" dirty="0">
                <a:solidFill>
                  <a:schemeClr val="tx2"/>
                </a:solidFill>
                <a:latin typeface="Times New Roman" pitchFamily="18" charset="0"/>
                <a:cs typeface="Times New Roman" pitchFamily="18" charset="0"/>
              </a:rPr>
              <a:t>结面积大，散热条件好，使反向击穿是可逆的。</a:t>
            </a:r>
          </a:p>
        </p:txBody>
      </p:sp>
      <p:sp>
        <p:nvSpPr>
          <p:cNvPr id="61493" name="Text Box 53"/>
          <p:cNvSpPr txBox="1">
            <a:spLocks noChangeArrowheads="1"/>
          </p:cNvSpPr>
          <p:nvPr/>
        </p:nvSpPr>
        <p:spPr bwMode="auto">
          <a:xfrm>
            <a:off x="460375" y="5505995"/>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特点</a:t>
            </a:r>
          </a:p>
        </p:txBody>
      </p:sp>
      <p:sp>
        <p:nvSpPr>
          <p:cNvPr id="61494" name="AutoShape 54"/>
          <p:cNvSpPr>
            <a:spLocks noChangeArrowheads="1"/>
          </p:cNvSpPr>
          <p:nvPr/>
        </p:nvSpPr>
        <p:spPr bwMode="auto">
          <a:xfrm>
            <a:off x="1230313" y="5620295"/>
            <a:ext cx="381000" cy="228600"/>
          </a:xfrm>
          <a:prstGeom prst="rightArrow">
            <a:avLst>
              <a:gd name="adj1" fmla="val 50000"/>
              <a:gd name="adj2" fmla="val 41667"/>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61444"/>
                                        </p:tgtEl>
                                        <p:attrNameLst>
                                          <p:attrName>style.visibility</p:attrName>
                                        </p:attrNameLst>
                                      </p:cBhvr>
                                      <p:to>
                                        <p:strVal val="visible"/>
                                      </p:to>
                                    </p:set>
                                    <p:animEffect transition="in" filter="wipe(left)">
                                      <p:cBhvr>
                                        <p:cTn id="7" dur="75"/>
                                        <p:tgtEl>
                                          <p:spTgt spid="61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iterate type="lt">
                                    <p:tmPct val="100000"/>
                                  </p:iterate>
                                  <p:childTnLst>
                                    <p:set>
                                      <p:cBhvr>
                                        <p:cTn id="19" dur="1" fill="hold">
                                          <p:stCondLst>
                                            <p:cond delay="0"/>
                                          </p:stCondLst>
                                        </p:cTn>
                                        <p:tgtEl>
                                          <p:spTgt spid="61476"/>
                                        </p:tgtEl>
                                        <p:attrNameLst>
                                          <p:attrName>style.visibility</p:attrName>
                                        </p:attrNameLst>
                                      </p:cBhvr>
                                      <p:to>
                                        <p:strVal val="visible"/>
                                      </p:to>
                                    </p:set>
                                    <p:animEffect transition="in" filter="wipe(left)">
                                      <p:cBhvr>
                                        <p:cTn id="20" dur="75"/>
                                        <p:tgtEl>
                                          <p:spTgt spid="6147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iterate type="lt">
                                    <p:tmPct val="100000"/>
                                  </p:iterate>
                                  <p:childTnLst>
                                    <p:set>
                                      <p:cBhvr>
                                        <p:cTn id="28" dur="1" fill="hold">
                                          <p:stCondLst>
                                            <p:cond delay="0"/>
                                          </p:stCondLst>
                                        </p:cTn>
                                        <p:tgtEl>
                                          <p:spTgt spid="61486"/>
                                        </p:tgtEl>
                                        <p:attrNameLst>
                                          <p:attrName>style.visibility</p:attrName>
                                        </p:attrNameLst>
                                      </p:cBhvr>
                                      <p:to>
                                        <p:strVal val="visible"/>
                                      </p:to>
                                    </p:set>
                                    <p:animEffect transition="in" filter="wipe(left)">
                                      <p:cBhvr>
                                        <p:cTn id="29" dur="75"/>
                                        <p:tgtEl>
                                          <p:spTgt spid="61486"/>
                                        </p:tgtEl>
                                      </p:cBhvr>
                                    </p:animEffect>
                                  </p:childTnLst>
                                </p:cTn>
                              </p:par>
                            </p:childTnLst>
                          </p:cTn>
                        </p:par>
                        <p:par>
                          <p:cTn id="30" fill="hold" nodeType="afterGroup">
                            <p:stCondLst>
                              <p:cond delay="1950"/>
                            </p:stCondLst>
                            <p:childTnLst>
                              <p:par>
                                <p:cTn id="31" presetID="22" presetClass="entr" presetSubtype="2" fill="hold" grpId="0" nodeType="afterEffect">
                                  <p:stCondLst>
                                    <p:cond delay="0"/>
                                  </p:stCondLst>
                                  <p:childTnLst>
                                    <p:set>
                                      <p:cBhvr>
                                        <p:cTn id="32" dur="1" fill="hold">
                                          <p:stCondLst>
                                            <p:cond delay="0"/>
                                          </p:stCondLst>
                                        </p:cTn>
                                        <p:tgtEl>
                                          <p:spTgt spid="61485"/>
                                        </p:tgtEl>
                                        <p:attrNameLst>
                                          <p:attrName>style.visibility</p:attrName>
                                        </p:attrNameLst>
                                      </p:cBhvr>
                                      <p:to>
                                        <p:strVal val="visible"/>
                                      </p:to>
                                    </p:set>
                                    <p:animEffect transition="in" filter="wipe(right)">
                                      <p:cBhvr>
                                        <p:cTn id="33" dur="500"/>
                                        <p:tgtEl>
                                          <p:spTgt spid="6148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iterate type="lt">
                                    <p:tmPct val="100000"/>
                                  </p:iterate>
                                  <p:childTnLst>
                                    <p:set>
                                      <p:cBhvr>
                                        <p:cTn id="37" dur="1" fill="hold">
                                          <p:stCondLst>
                                            <p:cond delay="0"/>
                                          </p:stCondLst>
                                        </p:cTn>
                                        <p:tgtEl>
                                          <p:spTgt spid="61487"/>
                                        </p:tgtEl>
                                        <p:attrNameLst>
                                          <p:attrName>style.visibility</p:attrName>
                                        </p:attrNameLst>
                                      </p:cBhvr>
                                      <p:to>
                                        <p:strVal val="visible"/>
                                      </p:to>
                                    </p:set>
                                    <p:animEffect transition="in" filter="wipe(left)">
                                      <p:cBhvr>
                                        <p:cTn id="38" dur="75"/>
                                        <p:tgtEl>
                                          <p:spTgt spid="61487"/>
                                        </p:tgtEl>
                                      </p:cBhvr>
                                    </p:animEffect>
                                  </p:childTnLst>
                                </p:cTn>
                              </p:par>
                            </p:childTnLst>
                          </p:cTn>
                        </p:par>
                        <p:par>
                          <p:cTn id="39" fill="hold" nodeType="afterGroup">
                            <p:stCondLst>
                              <p:cond delay="2925"/>
                            </p:stCondLst>
                            <p:childTnLst>
                              <p:par>
                                <p:cTn id="40" presetID="22" presetClass="entr" presetSubtype="8" fill="hold" grpId="0" nodeType="afterEffect">
                                  <p:stCondLst>
                                    <p:cond delay="0"/>
                                  </p:stCondLst>
                                  <p:childTnLst>
                                    <p:set>
                                      <p:cBhvr>
                                        <p:cTn id="41" dur="1" fill="hold">
                                          <p:stCondLst>
                                            <p:cond delay="0"/>
                                          </p:stCondLst>
                                        </p:cTn>
                                        <p:tgtEl>
                                          <p:spTgt spid="61483"/>
                                        </p:tgtEl>
                                        <p:attrNameLst>
                                          <p:attrName>style.visibility</p:attrName>
                                        </p:attrNameLst>
                                      </p:cBhvr>
                                      <p:to>
                                        <p:strVal val="visible"/>
                                      </p:to>
                                    </p:set>
                                    <p:animEffect transition="in" filter="wipe(left)">
                                      <p:cBhvr>
                                        <p:cTn id="42" dur="500"/>
                                        <p:tgtEl>
                                          <p:spTgt spid="6148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iterate type="lt">
                                    <p:tmPct val="100000"/>
                                  </p:iterate>
                                  <p:childTnLst>
                                    <p:set>
                                      <p:cBhvr>
                                        <p:cTn id="46" dur="1" fill="hold">
                                          <p:stCondLst>
                                            <p:cond delay="0"/>
                                          </p:stCondLst>
                                        </p:cTn>
                                        <p:tgtEl>
                                          <p:spTgt spid="61488"/>
                                        </p:tgtEl>
                                        <p:attrNameLst>
                                          <p:attrName>style.visibility</p:attrName>
                                        </p:attrNameLst>
                                      </p:cBhvr>
                                      <p:to>
                                        <p:strVal val="visible"/>
                                      </p:to>
                                    </p:set>
                                    <p:animEffect transition="in" filter="wipe(left)">
                                      <p:cBhvr>
                                        <p:cTn id="47" dur="75"/>
                                        <p:tgtEl>
                                          <p:spTgt spid="61488"/>
                                        </p:tgtEl>
                                      </p:cBhvr>
                                    </p:animEffect>
                                  </p:childTnLst>
                                </p:cTn>
                              </p:par>
                            </p:childTnLst>
                          </p:cTn>
                        </p:par>
                        <p:par>
                          <p:cTn id="48" fill="hold" nodeType="afterGroup">
                            <p:stCondLst>
                              <p:cond delay="2400"/>
                            </p:stCondLst>
                            <p:childTnLst>
                              <p:par>
                                <p:cTn id="49" presetID="1" presetClass="entr" presetSubtype="0" fill="hold" nodeType="afterEffect">
                                  <p:stCondLst>
                                    <p:cond delay="0"/>
                                  </p:stCondLst>
                                  <p:childTnLst>
                                    <p:set>
                                      <p:cBhvr>
                                        <p:cTn id="50" dur="1" fill="hold">
                                          <p:stCondLst>
                                            <p:cond delay="499"/>
                                          </p:stCondLst>
                                        </p:cTn>
                                        <p:tgtEl>
                                          <p:spTgt spid="11"/>
                                        </p:tgtEl>
                                        <p:attrNameLst>
                                          <p:attrName>style.visibility</p:attrName>
                                        </p:attrNameLst>
                                      </p:cBhvr>
                                      <p:to>
                                        <p:strVal val="visible"/>
                                      </p:to>
                                    </p:set>
                                  </p:childTnLst>
                                </p:cTn>
                              </p:par>
                            </p:childTnLst>
                          </p:cTn>
                        </p:par>
                        <p:par>
                          <p:cTn id="51" fill="hold" nodeType="afterGroup">
                            <p:stCondLst>
                              <p:cond delay="2900"/>
                            </p:stCondLst>
                            <p:childTnLst>
                              <p:par>
                                <p:cTn id="52" presetID="22" presetClass="entr" presetSubtype="4" fill="hold" grpId="0" nodeType="afterEffect">
                                  <p:stCondLst>
                                    <p:cond delay="1000"/>
                                  </p:stCondLst>
                                  <p:childTnLst>
                                    <p:set>
                                      <p:cBhvr>
                                        <p:cTn id="53" dur="1" fill="hold">
                                          <p:stCondLst>
                                            <p:cond delay="0"/>
                                          </p:stCondLst>
                                        </p:cTn>
                                        <p:tgtEl>
                                          <p:spTgt spid="61484"/>
                                        </p:tgtEl>
                                        <p:attrNameLst>
                                          <p:attrName>style.visibility</p:attrName>
                                        </p:attrNameLst>
                                      </p:cBhvr>
                                      <p:to>
                                        <p:strVal val="visible"/>
                                      </p:to>
                                    </p:set>
                                    <p:animEffect transition="in" filter="wipe(down)">
                                      <p:cBhvr>
                                        <p:cTn id="54" dur="500"/>
                                        <p:tgtEl>
                                          <p:spTgt spid="6148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iterate type="lt">
                                    <p:tmPct val="100000"/>
                                  </p:iterate>
                                  <p:childTnLst>
                                    <p:set>
                                      <p:cBhvr>
                                        <p:cTn id="58" dur="1" fill="hold">
                                          <p:stCondLst>
                                            <p:cond delay="0"/>
                                          </p:stCondLst>
                                        </p:cTn>
                                        <p:tgtEl>
                                          <p:spTgt spid="61493"/>
                                        </p:tgtEl>
                                        <p:attrNameLst>
                                          <p:attrName>style.visibility</p:attrName>
                                        </p:attrNameLst>
                                      </p:cBhvr>
                                      <p:to>
                                        <p:strVal val="visible"/>
                                      </p:to>
                                    </p:set>
                                    <p:animEffect transition="in" filter="wipe(left)">
                                      <p:cBhvr>
                                        <p:cTn id="59" dur="75"/>
                                        <p:tgtEl>
                                          <p:spTgt spid="6149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1494"/>
                                        </p:tgtEl>
                                        <p:attrNameLst>
                                          <p:attrName>style.visibility</p:attrName>
                                        </p:attrNameLst>
                                      </p:cBhvr>
                                      <p:to>
                                        <p:strVal val="visible"/>
                                      </p:to>
                                    </p:set>
                                    <p:animEffect transition="in" filter="wipe(left)">
                                      <p:cBhvr>
                                        <p:cTn id="64" dur="500"/>
                                        <p:tgtEl>
                                          <p:spTgt spid="6149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iterate type="lt">
                                    <p:tmPct val="100000"/>
                                  </p:iterate>
                                  <p:childTnLst>
                                    <p:set>
                                      <p:cBhvr>
                                        <p:cTn id="68" dur="1" fill="hold">
                                          <p:stCondLst>
                                            <p:cond delay="0"/>
                                          </p:stCondLst>
                                        </p:cTn>
                                        <p:tgtEl>
                                          <p:spTgt spid="61492"/>
                                        </p:tgtEl>
                                        <p:attrNameLst>
                                          <p:attrName>style.visibility</p:attrName>
                                        </p:attrNameLst>
                                      </p:cBhvr>
                                      <p:to>
                                        <p:strVal val="visible"/>
                                      </p:to>
                                    </p:set>
                                    <p:animEffect transition="in" filter="wipe(left)">
                                      <p:cBhvr>
                                        <p:cTn id="69" dur="75"/>
                                        <p:tgtEl>
                                          <p:spTgt spid="6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autoUpdateAnimBg="0"/>
      <p:bldP spid="61476" grpId="0" autoUpdateAnimBg="0"/>
      <p:bldP spid="61483" grpId="0" animBg="1"/>
      <p:bldP spid="61484" grpId="0" animBg="1"/>
      <p:bldP spid="61485" grpId="0" animBg="1"/>
      <p:bldP spid="61486" grpId="0" autoUpdateAnimBg="0"/>
      <p:bldP spid="61487" grpId="0" autoUpdateAnimBg="0"/>
      <p:bldP spid="61488" grpId="0" autoUpdateAnimBg="0"/>
      <p:bldP spid="61492" grpId="0" autoUpdateAnimBg="0"/>
      <p:bldP spid="61493" grpId="0" autoUpdateAnimBg="0"/>
      <p:bldP spid="6149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US" altLang="zh-CN" sz="2800" smtClean="0">
                <a:ea typeface="宋体" charset="-122"/>
              </a:rPr>
              <a:t>5.1 </a:t>
            </a:r>
            <a:r>
              <a:rPr lang="zh-CN" altLang="en-US" sz="2800" smtClean="0">
                <a:ea typeface="宋体" charset="-122"/>
              </a:rPr>
              <a:t>半导体二极管的工作原理与特性（续</a:t>
            </a:r>
            <a:r>
              <a:rPr lang="en-US" altLang="zh-CN" sz="2800" smtClean="0">
                <a:ea typeface="宋体" charset="-122"/>
              </a:rPr>
              <a:t>32</a:t>
            </a:r>
            <a:r>
              <a:rPr lang="zh-CN" altLang="en-US" sz="2800" smtClean="0">
                <a:ea typeface="宋体" charset="-122"/>
              </a:rPr>
              <a:t>）</a:t>
            </a:r>
            <a:endParaRPr lang="zh-CN" altLang="en-US" sz="3200" smtClean="0">
              <a:ea typeface="楷体_GB2312" pitchFamily="49" charset="-122"/>
            </a:endParaRPr>
          </a:p>
        </p:txBody>
      </p:sp>
      <p:sp>
        <p:nvSpPr>
          <p:cNvPr id="9221" name="Rectangle 3"/>
          <p:cNvSpPr>
            <a:spLocks noGrp="1" noChangeArrowheads="1"/>
          </p:cNvSpPr>
          <p:nvPr>
            <p:ph sz="quarter" idx="11"/>
          </p:nvPr>
        </p:nvSpPr>
        <p:spPr/>
        <p:txBody>
          <a:bodyPr/>
          <a:lstStyle/>
          <a:p>
            <a:pPr eaLnBrk="1" hangingPunct="1"/>
            <a:r>
              <a:rPr lang="zh-CN" altLang="en-US" smtClean="0">
                <a:ea typeface="宋体" charset="-122"/>
              </a:rPr>
              <a:t>稳压二极管的主要参数</a:t>
            </a:r>
          </a:p>
          <a:p>
            <a:pPr eaLnBrk="1" hangingPunct="1"/>
            <a:endParaRPr lang="en-US" altLang="zh-CN" smtClean="0">
              <a:ea typeface="宋体" charset="-122"/>
            </a:endParaRPr>
          </a:p>
        </p:txBody>
      </p:sp>
      <p:grpSp>
        <p:nvGrpSpPr>
          <p:cNvPr id="2" name="Group 14"/>
          <p:cNvGrpSpPr>
            <a:grpSpLocks/>
          </p:cNvGrpSpPr>
          <p:nvPr/>
        </p:nvGrpSpPr>
        <p:grpSpPr bwMode="auto">
          <a:xfrm>
            <a:off x="5076056" y="806698"/>
            <a:ext cx="4013200" cy="2886075"/>
            <a:chOff x="3120" y="630"/>
            <a:chExt cx="2528" cy="1818"/>
          </a:xfrm>
        </p:grpSpPr>
        <p:sp>
          <p:nvSpPr>
            <p:cNvPr id="9257" name="Line 15"/>
            <p:cNvSpPr>
              <a:spLocks noChangeShapeType="1"/>
            </p:cNvSpPr>
            <p:nvPr/>
          </p:nvSpPr>
          <p:spPr bwMode="auto">
            <a:xfrm>
              <a:off x="3120" y="2016"/>
              <a:ext cx="2352"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8" name="Line 16"/>
            <p:cNvSpPr>
              <a:spLocks noChangeShapeType="1"/>
            </p:cNvSpPr>
            <p:nvPr/>
          </p:nvSpPr>
          <p:spPr bwMode="auto">
            <a:xfrm flipV="1">
              <a:off x="3648" y="720"/>
              <a:ext cx="0" cy="1728"/>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9" name="Text Box 17"/>
            <p:cNvSpPr txBox="1">
              <a:spLocks noChangeArrowheads="1"/>
            </p:cNvSpPr>
            <p:nvPr/>
          </p:nvSpPr>
          <p:spPr bwMode="auto">
            <a:xfrm>
              <a:off x="3734" y="630"/>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i="1" dirty="0" err="1">
                  <a:latin typeface="Times New Roman" panose="02020603050405020304" pitchFamily="18" charset="0"/>
                  <a:cs typeface="Times New Roman" panose="02020603050405020304" pitchFamily="18" charset="0"/>
                </a:rPr>
                <a:t>i</a:t>
              </a:r>
              <a:r>
                <a:rPr kumimoji="1" lang="en-US" altLang="zh-CN" sz="2400" i="1" baseline="-25000" dirty="0" err="1">
                  <a:latin typeface="Times New Roman" panose="02020603050405020304" pitchFamily="18" charset="0"/>
                  <a:cs typeface="Times New Roman" panose="02020603050405020304" pitchFamily="18" charset="0"/>
                </a:rPr>
                <a:t>z</a:t>
              </a:r>
              <a:endParaRPr kumimoji="1" lang="en-US" altLang="zh-CN" sz="2400" i="1" dirty="0">
                <a:latin typeface="Times New Roman" panose="02020603050405020304" pitchFamily="18" charset="0"/>
                <a:cs typeface="Times New Roman" panose="02020603050405020304" pitchFamily="18" charset="0"/>
              </a:endParaRPr>
            </a:p>
          </p:txBody>
        </p:sp>
        <p:sp>
          <p:nvSpPr>
            <p:cNvPr id="9260" name="Text Box 18"/>
            <p:cNvSpPr txBox="1">
              <a:spLocks noChangeArrowheads="1"/>
            </p:cNvSpPr>
            <p:nvPr/>
          </p:nvSpPr>
          <p:spPr bwMode="auto">
            <a:xfrm>
              <a:off x="5414" y="1946"/>
              <a:ext cx="2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z</a:t>
              </a:r>
              <a:endParaRPr kumimoji="1" lang="en-US" altLang="zh-CN" b="1" i="1">
                <a:solidFill>
                  <a:schemeClr val="tx2"/>
                </a:solidFill>
                <a:latin typeface="Times New Roman" pitchFamily="18" charset="0"/>
                <a:cs typeface="Times New Roman" pitchFamily="18" charset="0"/>
              </a:endParaRPr>
            </a:p>
          </p:txBody>
        </p:sp>
        <p:sp>
          <p:nvSpPr>
            <p:cNvPr id="9261" name="Text Box 19"/>
            <p:cNvSpPr txBox="1">
              <a:spLocks noChangeArrowheads="1"/>
            </p:cNvSpPr>
            <p:nvPr/>
          </p:nvSpPr>
          <p:spPr bwMode="auto">
            <a:xfrm>
              <a:off x="3638" y="19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t>0</a:t>
              </a:r>
            </a:p>
          </p:txBody>
        </p:sp>
      </p:grpSp>
      <p:grpSp>
        <p:nvGrpSpPr>
          <p:cNvPr id="3" name="Group 20"/>
          <p:cNvGrpSpPr>
            <a:grpSpLocks/>
          </p:cNvGrpSpPr>
          <p:nvPr/>
        </p:nvGrpSpPr>
        <p:grpSpPr bwMode="auto">
          <a:xfrm>
            <a:off x="5244331" y="1101973"/>
            <a:ext cx="2346325" cy="2759075"/>
            <a:chOff x="3226" y="816"/>
            <a:chExt cx="1478" cy="1738"/>
          </a:xfrm>
        </p:grpSpPr>
        <p:sp>
          <p:nvSpPr>
            <p:cNvPr id="9254" name="Freeform 21"/>
            <p:cNvSpPr>
              <a:spLocks/>
            </p:cNvSpPr>
            <p:nvPr/>
          </p:nvSpPr>
          <p:spPr bwMode="auto">
            <a:xfrm>
              <a:off x="3648" y="1872"/>
              <a:ext cx="960" cy="144"/>
            </a:xfrm>
            <a:custGeom>
              <a:avLst/>
              <a:gdLst>
                <a:gd name="T0" fmla="*/ 960 w 960"/>
                <a:gd name="T1" fmla="*/ 0 h 144"/>
                <a:gd name="T2" fmla="*/ 903 w 960"/>
                <a:gd name="T3" fmla="*/ 73 h 144"/>
                <a:gd name="T4" fmla="*/ 821 w 960"/>
                <a:gd name="T5" fmla="*/ 93 h 144"/>
                <a:gd name="T6" fmla="*/ 645 w 960"/>
                <a:gd name="T7" fmla="*/ 114 h 144"/>
                <a:gd name="T8" fmla="*/ 531 w 960"/>
                <a:gd name="T9" fmla="*/ 114 h 144"/>
                <a:gd name="T10" fmla="*/ 0 w 960"/>
                <a:gd name="T11" fmla="*/ 144 h 144"/>
                <a:gd name="T12" fmla="*/ 0 60000 65536"/>
                <a:gd name="T13" fmla="*/ 0 60000 65536"/>
                <a:gd name="T14" fmla="*/ 0 60000 65536"/>
                <a:gd name="T15" fmla="*/ 0 60000 65536"/>
                <a:gd name="T16" fmla="*/ 0 60000 65536"/>
                <a:gd name="T17" fmla="*/ 0 60000 65536"/>
                <a:gd name="T18" fmla="*/ 0 w 960"/>
                <a:gd name="T19" fmla="*/ 0 h 144"/>
                <a:gd name="T20" fmla="*/ 960 w 960"/>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960" h="144">
                  <a:moveTo>
                    <a:pt x="960" y="0"/>
                  </a:moveTo>
                  <a:cubicBezTo>
                    <a:pt x="951" y="12"/>
                    <a:pt x="926" y="58"/>
                    <a:pt x="903" y="73"/>
                  </a:cubicBezTo>
                  <a:cubicBezTo>
                    <a:pt x="880" y="88"/>
                    <a:pt x="864" y="86"/>
                    <a:pt x="821" y="93"/>
                  </a:cubicBezTo>
                  <a:cubicBezTo>
                    <a:pt x="778" y="100"/>
                    <a:pt x="693" y="110"/>
                    <a:pt x="645" y="114"/>
                  </a:cubicBezTo>
                  <a:cubicBezTo>
                    <a:pt x="597" y="118"/>
                    <a:pt x="638" y="109"/>
                    <a:pt x="531" y="114"/>
                  </a:cubicBezTo>
                  <a:cubicBezTo>
                    <a:pt x="424" y="119"/>
                    <a:pt x="111" y="138"/>
                    <a:pt x="0" y="144"/>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chemeClr val="tx2"/>
                </a:solidFill>
                <a:latin typeface="Times New Roman" pitchFamily="18" charset="0"/>
                <a:cs typeface="Times New Roman" pitchFamily="18" charset="0"/>
              </a:endParaRPr>
            </a:p>
          </p:txBody>
        </p:sp>
        <p:sp>
          <p:nvSpPr>
            <p:cNvPr id="9255" name="Line 22"/>
            <p:cNvSpPr>
              <a:spLocks noChangeShapeType="1"/>
            </p:cNvSpPr>
            <p:nvPr/>
          </p:nvSpPr>
          <p:spPr bwMode="auto">
            <a:xfrm flipH="1">
              <a:off x="4608" y="816"/>
              <a:ext cx="96" cy="1056"/>
            </a:xfrm>
            <a:prstGeom prst="line">
              <a:avLst/>
            </a:prstGeom>
            <a:noFill/>
            <a:ln w="3810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6" name="Freeform 23"/>
            <p:cNvSpPr>
              <a:spLocks/>
            </p:cNvSpPr>
            <p:nvPr/>
          </p:nvSpPr>
          <p:spPr bwMode="auto">
            <a:xfrm>
              <a:off x="3226" y="1984"/>
              <a:ext cx="432" cy="570"/>
            </a:xfrm>
            <a:custGeom>
              <a:avLst/>
              <a:gdLst>
                <a:gd name="T0" fmla="*/ 432 w 432"/>
                <a:gd name="T1" fmla="*/ 42 h 570"/>
                <a:gd name="T2" fmla="*/ 280 w 432"/>
                <a:gd name="T3" fmla="*/ 33 h 570"/>
                <a:gd name="T4" fmla="*/ 144 w 432"/>
                <a:gd name="T5" fmla="*/ 90 h 570"/>
                <a:gd name="T6" fmla="*/ 0 w 432"/>
                <a:gd name="T7" fmla="*/ 570 h 570"/>
                <a:gd name="T8" fmla="*/ 0 60000 65536"/>
                <a:gd name="T9" fmla="*/ 0 60000 65536"/>
                <a:gd name="T10" fmla="*/ 0 60000 65536"/>
                <a:gd name="T11" fmla="*/ 0 60000 65536"/>
                <a:gd name="T12" fmla="*/ 0 w 432"/>
                <a:gd name="T13" fmla="*/ 0 h 570"/>
                <a:gd name="T14" fmla="*/ 432 w 432"/>
                <a:gd name="T15" fmla="*/ 570 h 570"/>
              </a:gdLst>
              <a:ahLst/>
              <a:cxnLst>
                <a:cxn ang="T8">
                  <a:pos x="T0" y="T1"/>
                </a:cxn>
                <a:cxn ang="T9">
                  <a:pos x="T2" y="T3"/>
                </a:cxn>
                <a:cxn ang="T10">
                  <a:pos x="T4" y="T5"/>
                </a:cxn>
                <a:cxn ang="T11">
                  <a:pos x="T6" y="T7"/>
                </a:cxn>
              </a:cxnLst>
              <a:rect l="T12" t="T13" r="T14" b="T15"/>
              <a:pathLst>
                <a:path w="432" h="570">
                  <a:moveTo>
                    <a:pt x="432" y="42"/>
                  </a:moveTo>
                  <a:cubicBezTo>
                    <a:pt x="407" y="40"/>
                    <a:pt x="328" y="25"/>
                    <a:pt x="280" y="33"/>
                  </a:cubicBezTo>
                  <a:cubicBezTo>
                    <a:pt x="232" y="41"/>
                    <a:pt x="191" y="0"/>
                    <a:pt x="144" y="90"/>
                  </a:cubicBezTo>
                  <a:cubicBezTo>
                    <a:pt x="97" y="180"/>
                    <a:pt x="36" y="374"/>
                    <a:pt x="0" y="570"/>
                  </a:cubicBezTo>
                </a:path>
              </a:pathLst>
            </a:cu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chemeClr val="tx2"/>
                </a:solidFill>
                <a:latin typeface="Times New Roman" pitchFamily="18" charset="0"/>
                <a:cs typeface="Times New Roman" pitchFamily="18" charset="0"/>
              </a:endParaRPr>
            </a:p>
          </p:txBody>
        </p:sp>
      </p:grpSp>
      <p:grpSp>
        <p:nvGrpSpPr>
          <p:cNvPr id="4" name="Group 24"/>
          <p:cNvGrpSpPr>
            <a:grpSpLocks/>
          </p:cNvGrpSpPr>
          <p:nvPr/>
        </p:nvGrpSpPr>
        <p:grpSpPr bwMode="auto">
          <a:xfrm>
            <a:off x="7228706" y="2702173"/>
            <a:ext cx="474663" cy="704850"/>
            <a:chOff x="4454" y="1824"/>
            <a:chExt cx="299" cy="444"/>
          </a:xfrm>
        </p:grpSpPr>
        <p:sp>
          <p:nvSpPr>
            <p:cNvPr id="9252" name="Line 25"/>
            <p:cNvSpPr>
              <a:spLocks noChangeShapeType="1"/>
            </p:cNvSpPr>
            <p:nvPr/>
          </p:nvSpPr>
          <p:spPr bwMode="auto">
            <a:xfrm>
              <a:off x="4608" y="1824"/>
              <a:ext cx="0" cy="192"/>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3" name="Text Box 26"/>
            <p:cNvSpPr txBox="1">
              <a:spLocks noChangeArrowheads="1"/>
            </p:cNvSpPr>
            <p:nvPr/>
          </p:nvSpPr>
          <p:spPr bwMode="auto">
            <a:xfrm>
              <a:off x="4454" y="2016"/>
              <a:ext cx="29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U</a:t>
              </a:r>
              <a:r>
                <a:rPr kumimoji="1" lang="en-US" altLang="zh-CN" sz="2000" b="1" i="1" baseline="-25000">
                  <a:solidFill>
                    <a:schemeClr val="tx2"/>
                  </a:solidFill>
                  <a:latin typeface="Times New Roman" pitchFamily="18" charset="0"/>
                  <a:cs typeface="Times New Roman" pitchFamily="18" charset="0"/>
                </a:rPr>
                <a:t>Z</a:t>
              </a:r>
              <a:endParaRPr kumimoji="1" lang="en-US" altLang="zh-CN" sz="2000" b="1" i="1">
                <a:solidFill>
                  <a:schemeClr val="tx2"/>
                </a:solidFill>
                <a:latin typeface="Times New Roman" pitchFamily="18" charset="0"/>
                <a:cs typeface="Times New Roman" pitchFamily="18" charset="0"/>
              </a:endParaRPr>
            </a:p>
          </p:txBody>
        </p:sp>
      </p:grpSp>
      <p:grpSp>
        <p:nvGrpSpPr>
          <p:cNvPr id="5" name="Group 27"/>
          <p:cNvGrpSpPr>
            <a:grpSpLocks/>
          </p:cNvGrpSpPr>
          <p:nvPr/>
        </p:nvGrpSpPr>
        <p:grpSpPr bwMode="auto">
          <a:xfrm>
            <a:off x="5533256" y="2397373"/>
            <a:ext cx="1927225" cy="400050"/>
            <a:chOff x="3394" y="1610"/>
            <a:chExt cx="1214" cy="252"/>
          </a:xfrm>
        </p:grpSpPr>
        <p:sp>
          <p:nvSpPr>
            <p:cNvPr id="9250" name="Line 28"/>
            <p:cNvSpPr>
              <a:spLocks noChangeShapeType="1"/>
            </p:cNvSpPr>
            <p:nvPr/>
          </p:nvSpPr>
          <p:spPr bwMode="auto">
            <a:xfrm>
              <a:off x="3648" y="1776"/>
              <a:ext cx="960" cy="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51" name="Text Box 29"/>
            <p:cNvSpPr txBox="1">
              <a:spLocks noChangeArrowheads="1"/>
            </p:cNvSpPr>
            <p:nvPr/>
          </p:nvSpPr>
          <p:spPr bwMode="auto">
            <a:xfrm>
              <a:off x="3394" y="1610"/>
              <a:ext cx="2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r>
                <a:rPr kumimoji="1" lang="en-US" altLang="zh-CN" sz="2000" b="1" i="1" baseline="-25000">
                  <a:solidFill>
                    <a:schemeClr val="tx2"/>
                  </a:solidFill>
                  <a:latin typeface="Times New Roman" pitchFamily="18" charset="0"/>
                  <a:cs typeface="Times New Roman" pitchFamily="18" charset="0"/>
                </a:rPr>
                <a:t>Z</a:t>
              </a:r>
              <a:endParaRPr kumimoji="1" lang="en-US" altLang="zh-CN" sz="2000" b="1" i="1">
                <a:solidFill>
                  <a:schemeClr val="tx2"/>
                </a:solidFill>
                <a:latin typeface="Times New Roman" pitchFamily="18" charset="0"/>
                <a:cs typeface="Times New Roman" pitchFamily="18" charset="0"/>
              </a:endParaRPr>
            </a:p>
          </p:txBody>
        </p:sp>
      </p:grpSp>
      <p:grpSp>
        <p:nvGrpSpPr>
          <p:cNvPr id="6" name="Group 30"/>
          <p:cNvGrpSpPr>
            <a:grpSpLocks/>
          </p:cNvGrpSpPr>
          <p:nvPr/>
        </p:nvGrpSpPr>
        <p:grpSpPr bwMode="auto">
          <a:xfrm>
            <a:off x="5380856" y="1101973"/>
            <a:ext cx="2225675" cy="400050"/>
            <a:chOff x="3302" y="794"/>
            <a:chExt cx="1402" cy="252"/>
          </a:xfrm>
        </p:grpSpPr>
        <p:sp>
          <p:nvSpPr>
            <p:cNvPr id="9248" name="Line 31"/>
            <p:cNvSpPr>
              <a:spLocks noChangeShapeType="1"/>
            </p:cNvSpPr>
            <p:nvPr/>
          </p:nvSpPr>
          <p:spPr bwMode="auto">
            <a:xfrm>
              <a:off x="3648" y="960"/>
              <a:ext cx="1056" cy="0"/>
            </a:xfrm>
            <a:prstGeom prst="line">
              <a:avLst/>
            </a:prstGeom>
            <a:noFill/>
            <a:ln w="127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9" name="Text Box 32"/>
            <p:cNvSpPr txBox="1">
              <a:spLocks noChangeArrowheads="1"/>
            </p:cNvSpPr>
            <p:nvPr/>
          </p:nvSpPr>
          <p:spPr bwMode="auto">
            <a:xfrm>
              <a:off x="3302" y="794"/>
              <a:ext cx="34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r>
                <a:rPr kumimoji="1" lang="en-US" altLang="zh-CN" sz="2000" b="1" i="1" baseline="-25000">
                  <a:solidFill>
                    <a:schemeClr val="tx2"/>
                  </a:solidFill>
                  <a:latin typeface="Times New Roman" pitchFamily="18" charset="0"/>
                  <a:cs typeface="Times New Roman" pitchFamily="18" charset="0"/>
                </a:rPr>
                <a:t>ZM</a:t>
              </a:r>
              <a:endParaRPr kumimoji="1" lang="en-US" altLang="zh-CN" sz="2000" b="1" i="1">
                <a:solidFill>
                  <a:schemeClr val="tx2"/>
                </a:solidFill>
                <a:latin typeface="Times New Roman" pitchFamily="18" charset="0"/>
                <a:cs typeface="Times New Roman" pitchFamily="18" charset="0"/>
              </a:endParaRPr>
            </a:p>
          </p:txBody>
        </p:sp>
      </p:grpSp>
      <p:sp>
        <p:nvSpPr>
          <p:cNvPr id="62497" name="Line 33"/>
          <p:cNvSpPr>
            <a:spLocks noChangeShapeType="1"/>
          </p:cNvSpPr>
          <p:nvPr/>
        </p:nvSpPr>
        <p:spPr bwMode="auto">
          <a:xfrm>
            <a:off x="7609706" y="1346448"/>
            <a:ext cx="0" cy="167640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 name="Group 34"/>
          <p:cNvGrpSpPr>
            <a:grpSpLocks/>
          </p:cNvGrpSpPr>
          <p:nvPr/>
        </p:nvGrpSpPr>
        <p:grpSpPr bwMode="auto">
          <a:xfrm>
            <a:off x="7000106" y="2565648"/>
            <a:ext cx="1239838" cy="338138"/>
            <a:chOff x="4464" y="2160"/>
            <a:chExt cx="781" cy="213"/>
          </a:xfrm>
        </p:grpSpPr>
        <p:sp>
          <p:nvSpPr>
            <p:cNvPr id="9245" name="Line 35"/>
            <p:cNvSpPr>
              <a:spLocks noChangeShapeType="1"/>
            </p:cNvSpPr>
            <p:nvPr/>
          </p:nvSpPr>
          <p:spPr bwMode="auto">
            <a:xfrm>
              <a:off x="4464" y="2352"/>
              <a:ext cx="288"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6" name="Line 36"/>
            <p:cNvSpPr>
              <a:spLocks noChangeShapeType="1"/>
            </p:cNvSpPr>
            <p:nvPr/>
          </p:nvSpPr>
          <p:spPr bwMode="auto">
            <a:xfrm flipH="1">
              <a:off x="4848" y="2352"/>
              <a:ext cx="240"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7" name="Text Box 37"/>
            <p:cNvSpPr txBox="1">
              <a:spLocks noChangeArrowheads="1"/>
            </p:cNvSpPr>
            <p:nvPr/>
          </p:nvSpPr>
          <p:spPr bwMode="auto">
            <a:xfrm>
              <a:off x="4848" y="2160"/>
              <a:ext cx="39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b="1">
                  <a:solidFill>
                    <a:schemeClr val="tx2"/>
                  </a:solidFill>
                  <a:latin typeface="Times New Roman" pitchFamily="18" charset="0"/>
                  <a:cs typeface="Times New Roman" pitchFamily="18" charset="0"/>
                </a:rPr>
                <a:t>△U</a:t>
              </a:r>
              <a:r>
                <a:rPr kumimoji="1" lang="en-US" altLang="zh-CN" sz="1600" b="1" baseline="-25000">
                  <a:solidFill>
                    <a:schemeClr val="tx2"/>
                  </a:solidFill>
                  <a:latin typeface="Times New Roman" pitchFamily="18" charset="0"/>
                  <a:cs typeface="Times New Roman" pitchFamily="18" charset="0"/>
                </a:rPr>
                <a:t>Z</a:t>
              </a:r>
              <a:endParaRPr kumimoji="1" lang="en-US" altLang="zh-CN" sz="1600" b="1">
                <a:solidFill>
                  <a:schemeClr val="tx2"/>
                </a:solidFill>
                <a:latin typeface="Times New Roman" pitchFamily="18" charset="0"/>
                <a:cs typeface="Times New Roman" pitchFamily="18" charset="0"/>
              </a:endParaRPr>
            </a:p>
          </p:txBody>
        </p:sp>
      </p:grpSp>
      <p:grpSp>
        <p:nvGrpSpPr>
          <p:cNvPr id="8" name="Group 38"/>
          <p:cNvGrpSpPr>
            <a:grpSpLocks/>
          </p:cNvGrpSpPr>
          <p:nvPr/>
        </p:nvGrpSpPr>
        <p:grpSpPr bwMode="auto">
          <a:xfrm>
            <a:off x="7457306" y="965448"/>
            <a:ext cx="1371600" cy="2057400"/>
            <a:chOff x="4752" y="1152"/>
            <a:chExt cx="864" cy="1296"/>
          </a:xfrm>
        </p:grpSpPr>
        <p:sp>
          <p:nvSpPr>
            <p:cNvPr id="9240" name="Line 39"/>
            <p:cNvSpPr>
              <a:spLocks noChangeShapeType="1"/>
            </p:cNvSpPr>
            <p:nvPr/>
          </p:nvSpPr>
          <p:spPr bwMode="auto">
            <a:xfrm>
              <a:off x="5376" y="1152"/>
              <a:ext cx="0" cy="24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1" name="Line 40"/>
            <p:cNvSpPr>
              <a:spLocks noChangeShapeType="1"/>
            </p:cNvSpPr>
            <p:nvPr/>
          </p:nvSpPr>
          <p:spPr bwMode="auto">
            <a:xfrm>
              <a:off x="5376" y="2208"/>
              <a:ext cx="0" cy="240"/>
            </a:xfrm>
            <a:prstGeom prst="line">
              <a:avLst/>
            </a:prstGeom>
            <a:noFill/>
            <a:ln w="12700" cap="sq">
              <a:solidFill>
                <a:schemeClr val="tx1"/>
              </a:solidFill>
              <a:round/>
              <a:headEnd type="triangle" w="med" len="me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2" name="Rectangle 41"/>
            <p:cNvSpPr>
              <a:spLocks noChangeArrowheads="1"/>
            </p:cNvSpPr>
            <p:nvPr/>
          </p:nvSpPr>
          <p:spPr bwMode="auto">
            <a:xfrm rot="16200000" flipH="1">
              <a:off x="5209" y="1647"/>
              <a:ext cx="35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sz="1600" b="1">
                  <a:solidFill>
                    <a:schemeClr val="tx2"/>
                  </a:solidFill>
                  <a:latin typeface="Times New Roman" pitchFamily="18" charset="0"/>
                  <a:cs typeface="Times New Roman" pitchFamily="18" charset="0"/>
                </a:rPr>
                <a:t>△I</a:t>
              </a:r>
              <a:r>
                <a:rPr kumimoji="1" lang="en-US" altLang="zh-CN" sz="1600" b="1" baseline="-25000">
                  <a:solidFill>
                    <a:schemeClr val="tx2"/>
                  </a:solidFill>
                  <a:latin typeface="Times New Roman" pitchFamily="18" charset="0"/>
                  <a:cs typeface="Times New Roman" pitchFamily="18" charset="0"/>
                </a:rPr>
                <a:t>Z</a:t>
              </a:r>
            </a:p>
          </p:txBody>
        </p:sp>
        <p:sp>
          <p:nvSpPr>
            <p:cNvPr id="9243" name="Line 42"/>
            <p:cNvSpPr>
              <a:spLocks noChangeShapeType="1"/>
            </p:cNvSpPr>
            <p:nvPr/>
          </p:nvSpPr>
          <p:spPr bwMode="auto">
            <a:xfrm>
              <a:off x="4848" y="1392"/>
              <a:ext cx="720"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4" name="Line 43"/>
            <p:cNvSpPr>
              <a:spLocks noChangeShapeType="1"/>
            </p:cNvSpPr>
            <p:nvPr/>
          </p:nvSpPr>
          <p:spPr bwMode="auto">
            <a:xfrm>
              <a:off x="4752" y="2208"/>
              <a:ext cx="864" cy="0"/>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508" name="Text Box 44"/>
          <p:cNvSpPr txBox="1">
            <a:spLocks noChangeArrowheads="1"/>
          </p:cNvSpPr>
          <p:nvPr/>
        </p:nvSpPr>
        <p:spPr bwMode="auto">
          <a:xfrm>
            <a:off x="628650" y="1457325"/>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(1) </a:t>
            </a:r>
            <a:r>
              <a:rPr kumimoji="1" lang="zh-CN" altLang="en-US" sz="2000" b="1">
                <a:solidFill>
                  <a:schemeClr val="tx2"/>
                </a:solidFill>
                <a:latin typeface="Times New Roman" pitchFamily="18" charset="0"/>
                <a:cs typeface="Times New Roman" pitchFamily="18" charset="0"/>
              </a:rPr>
              <a:t>稳定电压</a:t>
            </a:r>
            <a:r>
              <a:rPr kumimoji="1" lang="en-US" altLang="zh-CN" sz="2000"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Z</a:t>
            </a:r>
            <a:endParaRPr kumimoji="1" lang="en-US" altLang="zh-CN" sz="2000" b="1">
              <a:solidFill>
                <a:schemeClr val="tx2"/>
              </a:solidFill>
              <a:latin typeface="Times New Roman" pitchFamily="18" charset="0"/>
              <a:cs typeface="Times New Roman" pitchFamily="18" charset="0"/>
            </a:endParaRPr>
          </a:p>
        </p:txBody>
      </p:sp>
      <p:sp>
        <p:nvSpPr>
          <p:cNvPr id="62509" name="Text Box 45"/>
          <p:cNvSpPr txBox="1">
            <a:spLocks noChangeArrowheads="1"/>
          </p:cNvSpPr>
          <p:nvPr/>
        </p:nvSpPr>
        <p:spPr bwMode="auto">
          <a:xfrm>
            <a:off x="641275" y="1844824"/>
            <a:ext cx="47228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81000" indent="-3810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en-US" altLang="zh-CN" sz="2000" b="1" dirty="0">
                <a:solidFill>
                  <a:schemeClr val="tx2"/>
                </a:solidFill>
                <a:latin typeface="Times New Roman" pitchFamily="18" charset="0"/>
                <a:cs typeface="Times New Roman" pitchFamily="18" charset="0"/>
              </a:rPr>
              <a:t>(2) </a:t>
            </a:r>
            <a:r>
              <a:rPr kumimoji="1" lang="zh-CN" altLang="en-US" sz="2000" b="1" dirty="0">
                <a:solidFill>
                  <a:schemeClr val="tx2"/>
                </a:solidFill>
                <a:latin typeface="Times New Roman" pitchFamily="18" charset="0"/>
                <a:cs typeface="Times New Roman" pitchFamily="18" charset="0"/>
              </a:rPr>
              <a:t>稳定电流 </a:t>
            </a:r>
            <a:r>
              <a:rPr kumimoji="1" lang="en-US" altLang="zh-CN" sz="2000" b="1" i="1" dirty="0">
                <a:solidFill>
                  <a:schemeClr val="tx2"/>
                </a:solidFill>
                <a:latin typeface="Times New Roman" pitchFamily="18" charset="0"/>
                <a:cs typeface="Times New Roman" pitchFamily="18" charset="0"/>
              </a:rPr>
              <a:t>I</a:t>
            </a:r>
            <a:r>
              <a:rPr kumimoji="1" lang="en-US" altLang="zh-CN" sz="2000" b="1" baseline="-25000" dirty="0">
                <a:solidFill>
                  <a:schemeClr val="tx2"/>
                </a:solidFill>
                <a:latin typeface="Times New Roman" pitchFamily="18" charset="0"/>
                <a:cs typeface="Times New Roman" pitchFamily="18" charset="0"/>
              </a:rPr>
              <a:t>Z</a:t>
            </a:r>
            <a:r>
              <a:rPr kumimoji="1" lang="en-US" altLang="zh-CN" sz="2000" b="1" dirty="0">
                <a:solidFill>
                  <a:schemeClr val="tx2"/>
                </a:solidFill>
                <a:latin typeface="Times New Roman" pitchFamily="18" charset="0"/>
                <a:cs typeface="Times New Roman" pitchFamily="18" charset="0"/>
              </a:rPr>
              <a:t> </a:t>
            </a:r>
          </a:p>
          <a:p>
            <a:pPr eaLnBrk="1" hangingPunct="1">
              <a:lnSpc>
                <a:spcPct val="130000"/>
              </a:lnSpc>
            </a:pPr>
            <a:r>
              <a:rPr kumimoji="1" lang="zh-CN" altLang="en-US" sz="2000" b="1" dirty="0">
                <a:solidFill>
                  <a:schemeClr val="tx2"/>
                </a:solidFill>
                <a:latin typeface="Times New Roman" pitchFamily="18" charset="0"/>
                <a:cs typeface="Times New Roman" pitchFamily="18" charset="0"/>
              </a:rPr>
              <a:t>    保证稳压管稳压性能的最小工作电流。   </a:t>
            </a:r>
          </a:p>
        </p:txBody>
      </p:sp>
      <p:sp>
        <p:nvSpPr>
          <p:cNvPr id="62510" name="Text Box 46"/>
          <p:cNvSpPr txBox="1">
            <a:spLocks noChangeArrowheads="1"/>
          </p:cNvSpPr>
          <p:nvPr/>
        </p:nvSpPr>
        <p:spPr bwMode="auto">
          <a:xfrm>
            <a:off x="628650" y="2780928"/>
            <a:ext cx="2643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dirty="0">
                <a:solidFill>
                  <a:schemeClr val="tx2"/>
                </a:solidFill>
                <a:latin typeface="Times New Roman" pitchFamily="18" charset="0"/>
                <a:cs typeface="Times New Roman" pitchFamily="18" charset="0"/>
              </a:rPr>
              <a:t>(3) </a:t>
            </a:r>
            <a:r>
              <a:rPr kumimoji="1" lang="zh-CN" altLang="en-US" sz="2000" b="1" dirty="0">
                <a:solidFill>
                  <a:schemeClr val="tx2"/>
                </a:solidFill>
                <a:latin typeface="Times New Roman" pitchFamily="18" charset="0"/>
                <a:cs typeface="Times New Roman" pitchFamily="18" charset="0"/>
              </a:rPr>
              <a:t>最大稳定电流 </a:t>
            </a:r>
            <a:r>
              <a:rPr kumimoji="1" lang="en-US" altLang="zh-CN" sz="2000" b="1" i="1" dirty="0">
                <a:solidFill>
                  <a:schemeClr val="tx2"/>
                </a:solidFill>
                <a:latin typeface="Times New Roman" pitchFamily="18" charset="0"/>
                <a:cs typeface="Times New Roman" pitchFamily="18" charset="0"/>
              </a:rPr>
              <a:t>I</a:t>
            </a:r>
            <a:r>
              <a:rPr kumimoji="1" lang="en-US" altLang="zh-CN" sz="2000" b="1" baseline="-25000" dirty="0">
                <a:solidFill>
                  <a:schemeClr val="tx2"/>
                </a:solidFill>
                <a:latin typeface="Times New Roman" pitchFamily="18" charset="0"/>
                <a:cs typeface="Times New Roman" pitchFamily="18" charset="0"/>
              </a:rPr>
              <a:t>ZM</a:t>
            </a:r>
            <a:r>
              <a:rPr kumimoji="1" lang="en-US" altLang="zh-CN" sz="2000" b="1" dirty="0">
                <a:solidFill>
                  <a:schemeClr val="tx2"/>
                </a:solidFill>
                <a:latin typeface="Times New Roman" pitchFamily="18" charset="0"/>
                <a:cs typeface="Times New Roman" pitchFamily="18" charset="0"/>
              </a:rPr>
              <a:t> </a:t>
            </a:r>
            <a:r>
              <a:rPr kumimoji="1" lang="en-US" altLang="zh-CN" sz="2000" b="1" i="1" dirty="0">
                <a:solidFill>
                  <a:schemeClr val="tx2"/>
                </a:solidFill>
                <a:latin typeface="Times New Roman" pitchFamily="18" charset="0"/>
                <a:cs typeface="Times New Roman" pitchFamily="18" charset="0"/>
              </a:rPr>
              <a:t> </a:t>
            </a:r>
            <a:endParaRPr kumimoji="1" lang="en-US" altLang="zh-CN" sz="2000" b="1" dirty="0">
              <a:solidFill>
                <a:schemeClr val="tx2"/>
              </a:solidFill>
              <a:latin typeface="Times New Roman" pitchFamily="18" charset="0"/>
              <a:cs typeface="Times New Roman" pitchFamily="18" charset="0"/>
            </a:endParaRPr>
          </a:p>
        </p:txBody>
      </p:sp>
      <p:sp>
        <p:nvSpPr>
          <p:cNvPr id="62511" name="Text Box 47"/>
          <p:cNvSpPr txBox="1">
            <a:spLocks noChangeArrowheads="1"/>
          </p:cNvSpPr>
          <p:nvPr/>
        </p:nvSpPr>
        <p:spPr bwMode="auto">
          <a:xfrm>
            <a:off x="628650" y="4216177"/>
            <a:ext cx="3025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(4) </a:t>
            </a:r>
            <a:r>
              <a:rPr kumimoji="1" lang="zh-CN" altLang="en-US" sz="2000" b="1">
                <a:solidFill>
                  <a:schemeClr val="tx2"/>
                </a:solidFill>
                <a:latin typeface="Times New Roman" pitchFamily="18" charset="0"/>
                <a:cs typeface="Times New Roman" pitchFamily="18" charset="0"/>
              </a:rPr>
              <a:t>最大允许耗散功率</a:t>
            </a:r>
            <a:r>
              <a:rPr kumimoji="1" lang="en-US" altLang="zh-CN" sz="2000" b="1" i="1">
                <a:solidFill>
                  <a:schemeClr val="tx2"/>
                </a:solidFill>
                <a:latin typeface="Times New Roman" pitchFamily="18" charset="0"/>
                <a:cs typeface="Times New Roman" pitchFamily="18" charset="0"/>
              </a:rPr>
              <a:t>P</a:t>
            </a:r>
            <a:r>
              <a:rPr kumimoji="1" lang="en-US" altLang="zh-CN" sz="2000" b="1" baseline="-25000">
                <a:solidFill>
                  <a:schemeClr val="tx2"/>
                </a:solidFill>
                <a:latin typeface="Times New Roman" pitchFamily="18" charset="0"/>
                <a:cs typeface="Times New Roman" pitchFamily="18" charset="0"/>
              </a:rPr>
              <a:t>ZM</a:t>
            </a:r>
            <a:endParaRPr kumimoji="1" lang="en-US" altLang="zh-CN" sz="2000" b="1">
              <a:solidFill>
                <a:schemeClr val="tx2"/>
              </a:solidFill>
              <a:latin typeface="Times New Roman" pitchFamily="18" charset="0"/>
              <a:cs typeface="Times New Roman" pitchFamily="18" charset="0"/>
            </a:endParaRPr>
          </a:p>
        </p:txBody>
      </p:sp>
      <p:sp>
        <p:nvSpPr>
          <p:cNvPr id="62512" name="Text Box 48"/>
          <p:cNvSpPr txBox="1">
            <a:spLocks noChangeArrowheads="1"/>
          </p:cNvSpPr>
          <p:nvPr/>
        </p:nvSpPr>
        <p:spPr bwMode="auto">
          <a:xfrm>
            <a:off x="628650" y="5157564"/>
            <a:ext cx="1579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(5) </a:t>
            </a:r>
            <a:r>
              <a:rPr kumimoji="1" lang="zh-CN" altLang="en-US" sz="2000" b="1">
                <a:solidFill>
                  <a:schemeClr val="tx2"/>
                </a:solidFill>
                <a:latin typeface="Times New Roman" pitchFamily="18" charset="0"/>
                <a:cs typeface="Times New Roman" pitchFamily="18" charset="0"/>
              </a:rPr>
              <a:t>动态电阻</a:t>
            </a:r>
          </a:p>
        </p:txBody>
      </p:sp>
      <p:sp>
        <p:nvSpPr>
          <p:cNvPr id="62513" name="Text Box 49"/>
          <p:cNvSpPr txBox="1">
            <a:spLocks noChangeArrowheads="1"/>
          </p:cNvSpPr>
          <p:nvPr/>
        </p:nvSpPr>
        <p:spPr bwMode="auto">
          <a:xfrm>
            <a:off x="628650" y="5805264"/>
            <a:ext cx="2381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dirty="0">
                <a:solidFill>
                  <a:schemeClr val="tx2"/>
                </a:solidFill>
                <a:latin typeface="Times New Roman" pitchFamily="18" charset="0"/>
                <a:cs typeface="Times New Roman" pitchFamily="18" charset="0"/>
              </a:rPr>
              <a:t>(6) </a:t>
            </a:r>
            <a:r>
              <a:rPr kumimoji="1" lang="zh-CN" altLang="en-US" sz="2000" b="1" dirty="0">
                <a:solidFill>
                  <a:schemeClr val="tx2"/>
                </a:solidFill>
                <a:latin typeface="Times New Roman" pitchFamily="18" charset="0"/>
                <a:cs typeface="Times New Roman" pitchFamily="18" charset="0"/>
              </a:rPr>
              <a:t>电压温度系数</a:t>
            </a:r>
            <a:r>
              <a:rPr kumimoji="1" lang="zh-CN" altLang="en-US" sz="2000" b="1" i="1" dirty="0">
                <a:solidFill>
                  <a:schemeClr val="tx2"/>
                </a:solidFill>
                <a:latin typeface="Times New Roman" pitchFamily="18" charset="0"/>
                <a:cs typeface="Times New Roman" pitchFamily="18" charset="0"/>
                <a:sym typeface="Symbol" pitchFamily="18" charset="2"/>
              </a:rPr>
              <a:t></a:t>
            </a:r>
            <a:r>
              <a:rPr kumimoji="1" lang="en-US" altLang="zh-CN" sz="2000" b="1" baseline="-25000" dirty="0">
                <a:solidFill>
                  <a:schemeClr val="tx2"/>
                </a:solidFill>
                <a:latin typeface="Times New Roman" pitchFamily="18" charset="0"/>
                <a:cs typeface="Times New Roman" pitchFamily="18" charset="0"/>
                <a:sym typeface="Symbol" pitchFamily="18" charset="2"/>
              </a:rPr>
              <a:t>U</a:t>
            </a:r>
            <a:endParaRPr kumimoji="1" lang="en-US" altLang="zh-CN" sz="2000" b="1" dirty="0">
              <a:solidFill>
                <a:schemeClr val="tx2"/>
              </a:solidFill>
              <a:latin typeface="Times New Roman" pitchFamily="18" charset="0"/>
              <a:cs typeface="Times New Roman" pitchFamily="18" charset="0"/>
            </a:endParaRPr>
          </a:p>
        </p:txBody>
      </p:sp>
      <p:graphicFrame>
        <p:nvGraphicFramePr>
          <p:cNvPr id="62514" name="Object 2"/>
          <p:cNvGraphicFramePr>
            <a:graphicFrameLocks noChangeAspect="1"/>
          </p:cNvGraphicFramePr>
          <p:nvPr>
            <p:extLst>
              <p:ext uri="{D42A27DB-BD31-4B8C-83A1-F6EECF244321}">
                <p14:modId xmlns:p14="http://schemas.microsoft.com/office/powerpoint/2010/main" val="1877035584"/>
              </p:ext>
            </p:extLst>
          </p:nvPr>
        </p:nvGraphicFramePr>
        <p:xfrm>
          <a:off x="1120775" y="4649564"/>
          <a:ext cx="1819275" cy="430213"/>
        </p:xfrm>
        <a:graphic>
          <a:graphicData uri="http://schemas.openxmlformats.org/presentationml/2006/ole">
            <mc:AlternateContent xmlns:mc="http://schemas.openxmlformats.org/markup-compatibility/2006">
              <mc:Choice xmlns:v="urn:schemas-microsoft-com:vml" Requires="v">
                <p:oleObj spid="_x0000_s9308" name="Equation" r:id="rId3" imgW="787320" imgH="203040" progId="Equation.DSMT4">
                  <p:embed/>
                </p:oleObj>
              </mc:Choice>
              <mc:Fallback>
                <p:oleObj name="Equation" r:id="rId3" imgW="787320" imgH="2030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775" y="4649564"/>
                        <a:ext cx="1819275"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515" name="Text Box 51"/>
          <p:cNvSpPr txBox="1">
            <a:spLocks noChangeArrowheads="1"/>
          </p:cNvSpPr>
          <p:nvPr/>
        </p:nvSpPr>
        <p:spPr bwMode="auto">
          <a:xfrm>
            <a:off x="3027363" y="4674964"/>
            <a:ext cx="4545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稳压管不发生热击穿的最大功率损耗。</a:t>
            </a:r>
          </a:p>
        </p:txBody>
      </p:sp>
      <p:graphicFrame>
        <p:nvGraphicFramePr>
          <p:cNvPr id="62516" name="Object 3"/>
          <p:cNvGraphicFramePr>
            <a:graphicFrameLocks noChangeAspect="1"/>
          </p:cNvGraphicFramePr>
          <p:nvPr>
            <p:extLst>
              <p:ext uri="{D42A27DB-BD31-4B8C-83A1-F6EECF244321}">
                <p14:modId xmlns:p14="http://schemas.microsoft.com/office/powerpoint/2010/main" val="33195730"/>
              </p:ext>
            </p:extLst>
          </p:nvPr>
        </p:nvGraphicFramePr>
        <p:xfrm>
          <a:off x="2405137" y="5013176"/>
          <a:ext cx="1374775" cy="917575"/>
        </p:xfrm>
        <a:graphic>
          <a:graphicData uri="http://schemas.openxmlformats.org/presentationml/2006/ole">
            <mc:AlternateContent xmlns:mc="http://schemas.openxmlformats.org/markup-compatibility/2006">
              <mc:Choice xmlns:v="urn:schemas-microsoft-com:vml" Requires="v">
                <p:oleObj spid="_x0000_s9309" name="Equation" r:id="rId5" imgW="596880" imgH="431640" progId="Equation.DSMT4">
                  <p:embed/>
                </p:oleObj>
              </mc:Choice>
              <mc:Fallback>
                <p:oleObj name="Equation" r:id="rId5" imgW="59688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5137" y="5013176"/>
                        <a:ext cx="1374775"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517" name="Text Box 53"/>
          <p:cNvSpPr txBox="1">
            <a:spLocks noChangeArrowheads="1"/>
          </p:cNvSpPr>
          <p:nvPr/>
        </p:nvSpPr>
        <p:spPr bwMode="auto">
          <a:xfrm>
            <a:off x="4014788" y="5278214"/>
            <a:ext cx="4313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动态电阻越小稳压管稳压效果越好。</a:t>
            </a:r>
          </a:p>
        </p:txBody>
      </p:sp>
      <p:sp>
        <p:nvSpPr>
          <p:cNvPr id="62518" name="Text Box 54"/>
          <p:cNvSpPr txBox="1">
            <a:spLocks noChangeArrowheads="1"/>
          </p:cNvSpPr>
          <p:nvPr/>
        </p:nvSpPr>
        <p:spPr bwMode="auto">
          <a:xfrm>
            <a:off x="4049713" y="5822727"/>
            <a:ext cx="3775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稳压管受温度变化的影响系数。</a:t>
            </a:r>
          </a:p>
        </p:txBody>
      </p:sp>
      <p:sp>
        <p:nvSpPr>
          <p:cNvPr id="62519" name="Rectangle 55"/>
          <p:cNvSpPr>
            <a:spLocks noChangeArrowheads="1"/>
          </p:cNvSpPr>
          <p:nvPr/>
        </p:nvSpPr>
        <p:spPr bwMode="auto">
          <a:xfrm>
            <a:off x="809625" y="3301355"/>
            <a:ext cx="755808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nSpc>
                <a:spcPct val="130000"/>
              </a:lnSpc>
            </a:pPr>
            <a:r>
              <a:rPr kumimoji="1" lang="zh-CN" altLang="en-US" sz="2000" b="1" dirty="0">
                <a:solidFill>
                  <a:schemeClr val="tx2"/>
                </a:solidFill>
              </a:rPr>
              <a:t>不同型号的稳 压管，都规定一</a:t>
            </a:r>
            <a:br>
              <a:rPr kumimoji="1" lang="zh-CN" altLang="en-US" sz="2000" b="1" dirty="0">
                <a:solidFill>
                  <a:schemeClr val="tx2"/>
                </a:solidFill>
              </a:rPr>
            </a:br>
            <a:r>
              <a:rPr kumimoji="1" lang="zh-CN" altLang="en-US" sz="2000" b="1" dirty="0">
                <a:solidFill>
                  <a:schemeClr val="tx2"/>
                </a:solidFill>
              </a:rPr>
              <a:t>个最大稳定电流， 防止稳压管过流发生热击穿而损。</a:t>
            </a:r>
          </a:p>
        </p:txBody>
      </p:sp>
      <p:sp>
        <p:nvSpPr>
          <p:cNvPr id="9" name="灯片编号占位符 8"/>
          <p:cNvSpPr>
            <a:spLocks noGrp="1"/>
          </p:cNvSpPr>
          <p:nvPr>
            <p:ph type="sldNum" sz="quarter" idx="10"/>
          </p:nvPr>
        </p:nvSpPr>
        <p:spPr/>
        <p:txBody>
          <a:bodyPr/>
          <a:lstStyle/>
          <a:p>
            <a:pPr>
              <a:defRPr/>
            </a:pPr>
            <a:fld id="{D6763493-88BC-4F6A-91CB-961B18CAE9A5}" type="slidenum">
              <a:rPr lang="zh-CN" altLang="en-US" smtClean="0"/>
              <a:pPr>
                <a:defRPr/>
              </a:pPr>
              <a:t>37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4"/>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par>
                          <p:cTn id="17" fill="hold" nodeType="afterGroup">
                            <p:stCondLst>
                              <p:cond delay="1000"/>
                            </p:stCondLst>
                            <p:childTnLst>
                              <p:par>
                                <p:cTn id="18" presetID="1" presetClass="entr" presetSubtype="0" fill="hold" nodeType="afterEffect">
                                  <p:stCondLst>
                                    <p:cond delay="0"/>
                                  </p:stCondLst>
                                  <p:childTnLst>
                                    <p:set>
                                      <p:cBhvr>
                                        <p:cTn id="19" dur="1" fill="hold">
                                          <p:stCondLst>
                                            <p:cond delay="499"/>
                                          </p:stCondLst>
                                        </p:cTn>
                                        <p:tgtEl>
                                          <p:spTgt spid="6"/>
                                        </p:tgtEl>
                                        <p:attrNameLst>
                                          <p:attrName>style.visibility</p:attrName>
                                        </p:attrNameLst>
                                      </p:cBhvr>
                                      <p:to>
                                        <p:strVal val="visible"/>
                                      </p:to>
                                    </p:set>
                                  </p:childTnLst>
                                </p:cTn>
                              </p:par>
                            </p:childTnLst>
                          </p:cTn>
                        </p:par>
                        <p:par>
                          <p:cTn id="20" fill="hold" nodeType="afterGroup">
                            <p:stCondLst>
                              <p:cond delay="1500"/>
                            </p:stCondLst>
                            <p:childTnLst>
                              <p:par>
                                <p:cTn id="21" presetID="1" presetClass="entr" presetSubtype="0" fill="hold" grpId="0" nodeType="afterEffect">
                                  <p:stCondLst>
                                    <p:cond delay="0"/>
                                  </p:stCondLst>
                                  <p:childTnLst>
                                    <p:set>
                                      <p:cBhvr>
                                        <p:cTn id="22" dur="1" fill="hold">
                                          <p:stCondLst>
                                            <p:cond delay="499"/>
                                          </p:stCondLst>
                                        </p:cTn>
                                        <p:tgtEl>
                                          <p:spTgt spid="62497"/>
                                        </p:tgtEl>
                                        <p:attrNameLst>
                                          <p:attrName>style.visibility</p:attrName>
                                        </p:attrNameLst>
                                      </p:cBhvr>
                                      <p:to>
                                        <p:strVal val="visible"/>
                                      </p:to>
                                    </p:set>
                                  </p:childTnLst>
                                </p:cTn>
                              </p:par>
                            </p:childTnLst>
                          </p:cTn>
                        </p:par>
                        <p:par>
                          <p:cTn id="23" fill="hold" nodeType="afterGroup">
                            <p:stCondLst>
                              <p:cond delay="2000"/>
                            </p:stCondLst>
                            <p:childTnLst>
                              <p:par>
                                <p:cTn id="24" presetID="1" presetClass="entr" presetSubtype="0" fill="hold" nodeType="afterEffect">
                                  <p:stCondLst>
                                    <p:cond delay="0"/>
                                  </p:stCondLst>
                                  <p:childTnLst>
                                    <p:set>
                                      <p:cBhvr>
                                        <p:cTn id="25" dur="1" fill="hold">
                                          <p:stCondLst>
                                            <p:cond delay="499"/>
                                          </p:stCondLst>
                                        </p:cTn>
                                        <p:tgtEl>
                                          <p:spTgt spid="7"/>
                                        </p:tgtEl>
                                        <p:attrNameLst>
                                          <p:attrName>style.visibility</p:attrName>
                                        </p:attrNameLst>
                                      </p:cBhvr>
                                      <p:to>
                                        <p:strVal val="visible"/>
                                      </p:to>
                                    </p:se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nodeType="afterGroup">
                            <p:stCondLst>
                              <p:cond delay="3000"/>
                            </p:stCondLst>
                            <p:childTnLst>
                              <p:par>
                                <p:cTn id="31" presetID="22" presetClass="entr" presetSubtype="8" fill="hold" grpId="0" nodeType="afterEffect">
                                  <p:stCondLst>
                                    <p:cond delay="0"/>
                                  </p:stCondLst>
                                  <p:iterate type="lt">
                                    <p:tmPct val="100000"/>
                                  </p:iterate>
                                  <p:childTnLst>
                                    <p:set>
                                      <p:cBhvr>
                                        <p:cTn id="32" dur="1" fill="hold">
                                          <p:stCondLst>
                                            <p:cond delay="0"/>
                                          </p:stCondLst>
                                        </p:cTn>
                                        <p:tgtEl>
                                          <p:spTgt spid="62508"/>
                                        </p:tgtEl>
                                        <p:attrNameLst>
                                          <p:attrName>style.visibility</p:attrName>
                                        </p:attrNameLst>
                                      </p:cBhvr>
                                      <p:to>
                                        <p:strVal val="visible"/>
                                      </p:to>
                                    </p:set>
                                    <p:animEffect transition="in" filter="wipe(left)">
                                      <p:cBhvr>
                                        <p:cTn id="33" dur="75"/>
                                        <p:tgtEl>
                                          <p:spTgt spid="6250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iterate type="lt">
                                    <p:tmPct val="100000"/>
                                  </p:iterate>
                                  <p:childTnLst>
                                    <p:set>
                                      <p:cBhvr>
                                        <p:cTn id="37" dur="1" fill="hold">
                                          <p:stCondLst>
                                            <p:cond delay="0"/>
                                          </p:stCondLst>
                                        </p:cTn>
                                        <p:tgtEl>
                                          <p:spTgt spid="62509"/>
                                        </p:tgtEl>
                                        <p:attrNameLst>
                                          <p:attrName>style.visibility</p:attrName>
                                        </p:attrNameLst>
                                      </p:cBhvr>
                                      <p:to>
                                        <p:strVal val="visible"/>
                                      </p:to>
                                    </p:set>
                                    <p:animEffect transition="in" filter="wipe(left)">
                                      <p:cBhvr>
                                        <p:cTn id="38" dur="75"/>
                                        <p:tgtEl>
                                          <p:spTgt spid="6250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iterate type="lt">
                                    <p:tmPct val="100000"/>
                                  </p:iterate>
                                  <p:childTnLst>
                                    <p:set>
                                      <p:cBhvr>
                                        <p:cTn id="42" dur="1" fill="hold">
                                          <p:stCondLst>
                                            <p:cond delay="0"/>
                                          </p:stCondLst>
                                        </p:cTn>
                                        <p:tgtEl>
                                          <p:spTgt spid="62510"/>
                                        </p:tgtEl>
                                        <p:attrNameLst>
                                          <p:attrName>style.visibility</p:attrName>
                                        </p:attrNameLst>
                                      </p:cBhvr>
                                      <p:to>
                                        <p:strVal val="visible"/>
                                      </p:to>
                                    </p:set>
                                    <p:animEffect transition="in" filter="wipe(left)">
                                      <p:cBhvr>
                                        <p:cTn id="43" dur="75"/>
                                        <p:tgtEl>
                                          <p:spTgt spid="6251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iterate type="lt">
                                    <p:tmPct val="100000"/>
                                  </p:iterate>
                                  <p:childTnLst>
                                    <p:set>
                                      <p:cBhvr>
                                        <p:cTn id="47" dur="1" fill="hold">
                                          <p:stCondLst>
                                            <p:cond delay="0"/>
                                          </p:stCondLst>
                                        </p:cTn>
                                        <p:tgtEl>
                                          <p:spTgt spid="62519"/>
                                        </p:tgtEl>
                                        <p:attrNameLst>
                                          <p:attrName>style.visibility</p:attrName>
                                        </p:attrNameLst>
                                      </p:cBhvr>
                                      <p:to>
                                        <p:strVal val="visible"/>
                                      </p:to>
                                    </p:set>
                                    <p:animEffect transition="in" filter="wipe(left)">
                                      <p:cBhvr>
                                        <p:cTn id="48" dur="75"/>
                                        <p:tgtEl>
                                          <p:spTgt spid="6251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iterate type="lt">
                                    <p:tmPct val="100000"/>
                                  </p:iterate>
                                  <p:childTnLst>
                                    <p:set>
                                      <p:cBhvr>
                                        <p:cTn id="52" dur="1" fill="hold">
                                          <p:stCondLst>
                                            <p:cond delay="0"/>
                                          </p:stCondLst>
                                        </p:cTn>
                                        <p:tgtEl>
                                          <p:spTgt spid="62511"/>
                                        </p:tgtEl>
                                        <p:attrNameLst>
                                          <p:attrName>style.visibility</p:attrName>
                                        </p:attrNameLst>
                                      </p:cBhvr>
                                      <p:to>
                                        <p:strVal val="visible"/>
                                      </p:to>
                                    </p:set>
                                    <p:animEffect transition="in" filter="wipe(left)">
                                      <p:cBhvr>
                                        <p:cTn id="53" dur="75"/>
                                        <p:tgtEl>
                                          <p:spTgt spid="62511"/>
                                        </p:tgtEl>
                                      </p:cBhvr>
                                    </p:animEffect>
                                  </p:childTnLst>
                                </p:cTn>
                              </p:par>
                            </p:childTnLst>
                          </p:cTn>
                        </p:par>
                        <p:par>
                          <p:cTn id="54" fill="hold" nodeType="afterGroup">
                            <p:stCondLst>
                              <p:cond delay="1050"/>
                            </p:stCondLst>
                            <p:childTnLst>
                              <p:par>
                                <p:cTn id="55" presetID="22" presetClass="entr" presetSubtype="8" fill="hold" nodeType="afterEffect">
                                  <p:stCondLst>
                                    <p:cond delay="0"/>
                                  </p:stCondLst>
                                  <p:childTnLst>
                                    <p:set>
                                      <p:cBhvr>
                                        <p:cTn id="56" dur="1" fill="hold">
                                          <p:stCondLst>
                                            <p:cond delay="0"/>
                                          </p:stCondLst>
                                        </p:cTn>
                                        <p:tgtEl>
                                          <p:spTgt spid="62514"/>
                                        </p:tgtEl>
                                        <p:attrNameLst>
                                          <p:attrName>style.visibility</p:attrName>
                                        </p:attrNameLst>
                                      </p:cBhvr>
                                      <p:to>
                                        <p:strVal val="visible"/>
                                      </p:to>
                                    </p:set>
                                    <p:animEffect transition="in" filter="wipe(left)">
                                      <p:cBhvr>
                                        <p:cTn id="57" dur="500"/>
                                        <p:tgtEl>
                                          <p:spTgt spid="625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iterate type="lt">
                                    <p:tmPct val="100000"/>
                                  </p:iterate>
                                  <p:childTnLst>
                                    <p:set>
                                      <p:cBhvr>
                                        <p:cTn id="61" dur="1" fill="hold">
                                          <p:stCondLst>
                                            <p:cond delay="0"/>
                                          </p:stCondLst>
                                        </p:cTn>
                                        <p:tgtEl>
                                          <p:spTgt spid="62515"/>
                                        </p:tgtEl>
                                        <p:attrNameLst>
                                          <p:attrName>style.visibility</p:attrName>
                                        </p:attrNameLst>
                                      </p:cBhvr>
                                      <p:to>
                                        <p:strVal val="visible"/>
                                      </p:to>
                                    </p:set>
                                    <p:animEffect transition="in" filter="wipe(left)">
                                      <p:cBhvr>
                                        <p:cTn id="62" dur="75"/>
                                        <p:tgtEl>
                                          <p:spTgt spid="625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iterate type="lt">
                                    <p:tmPct val="100000"/>
                                  </p:iterate>
                                  <p:childTnLst>
                                    <p:set>
                                      <p:cBhvr>
                                        <p:cTn id="66" dur="1" fill="hold">
                                          <p:stCondLst>
                                            <p:cond delay="0"/>
                                          </p:stCondLst>
                                        </p:cTn>
                                        <p:tgtEl>
                                          <p:spTgt spid="62512"/>
                                        </p:tgtEl>
                                        <p:attrNameLst>
                                          <p:attrName>style.visibility</p:attrName>
                                        </p:attrNameLst>
                                      </p:cBhvr>
                                      <p:to>
                                        <p:strVal val="visible"/>
                                      </p:to>
                                    </p:set>
                                    <p:animEffect transition="in" filter="wipe(left)">
                                      <p:cBhvr>
                                        <p:cTn id="67" dur="75"/>
                                        <p:tgtEl>
                                          <p:spTgt spid="62512"/>
                                        </p:tgtEl>
                                      </p:cBhvr>
                                    </p:animEffect>
                                  </p:childTnLst>
                                </p:cTn>
                              </p:par>
                            </p:childTnLst>
                          </p:cTn>
                        </p:par>
                        <p:par>
                          <p:cTn id="68" fill="hold" nodeType="afterGroup">
                            <p:stCondLst>
                              <p:cond delay="525"/>
                            </p:stCondLst>
                            <p:childTnLst>
                              <p:par>
                                <p:cTn id="69" presetID="22" presetClass="entr" presetSubtype="8" fill="hold" nodeType="afterEffect">
                                  <p:stCondLst>
                                    <p:cond delay="0"/>
                                  </p:stCondLst>
                                  <p:childTnLst>
                                    <p:set>
                                      <p:cBhvr>
                                        <p:cTn id="70" dur="1" fill="hold">
                                          <p:stCondLst>
                                            <p:cond delay="0"/>
                                          </p:stCondLst>
                                        </p:cTn>
                                        <p:tgtEl>
                                          <p:spTgt spid="62516"/>
                                        </p:tgtEl>
                                        <p:attrNameLst>
                                          <p:attrName>style.visibility</p:attrName>
                                        </p:attrNameLst>
                                      </p:cBhvr>
                                      <p:to>
                                        <p:strVal val="visible"/>
                                      </p:to>
                                    </p:set>
                                    <p:animEffect transition="in" filter="wipe(left)">
                                      <p:cBhvr>
                                        <p:cTn id="71" dur="500"/>
                                        <p:tgtEl>
                                          <p:spTgt spid="6251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iterate type="lt">
                                    <p:tmPct val="100000"/>
                                  </p:iterate>
                                  <p:childTnLst>
                                    <p:set>
                                      <p:cBhvr>
                                        <p:cTn id="75" dur="1" fill="hold">
                                          <p:stCondLst>
                                            <p:cond delay="0"/>
                                          </p:stCondLst>
                                        </p:cTn>
                                        <p:tgtEl>
                                          <p:spTgt spid="62517"/>
                                        </p:tgtEl>
                                        <p:attrNameLst>
                                          <p:attrName>style.visibility</p:attrName>
                                        </p:attrNameLst>
                                      </p:cBhvr>
                                      <p:to>
                                        <p:strVal val="visible"/>
                                      </p:to>
                                    </p:set>
                                    <p:animEffect transition="in" filter="wipe(left)">
                                      <p:cBhvr>
                                        <p:cTn id="76" dur="75"/>
                                        <p:tgtEl>
                                          <p:spTgt spid="62517"/>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iterate type="lt">
                                    <p:tmPct val="100000"/>
                                  </p:iterate>
                                  <p:childTnLst>
                                    <p:set>
                                      <p:cBhvr>
                                        <p:cTn id="80" dur="1" fill="hold">
                                          <p:stCondLst>
                                            <p:cond delay="0"/>
                                          </p:stCondLst>
                                        </p:cTn>
                                        <p:tgtEl>
                                          <p:spTgt spid="62513"/>
                                        </p:tgtEl>
                                        <p:attrNameLst>
                                          <p:attrName>style.visibility</p:attrName>
                                        </p:attrNameLst>
                                      </p:cBhvr>
                                      <p:to>
                                        <p:strVal val="visible"/>
                                      </p:to>
                                    </p:set>
                                    <p:animEffect transition="in" filter="wipe(left)">
                                      <p:cBhvr>
                                        <p:cTn id="81" dur="75"/>
                                        <p:tgtEl>
                                          <p:spTgt spid="6251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iterate type="lt">
                                    <p:tmPct val="100000"/>
                                  </p:iterate>
                                  <p:childTnLst>
                                    <p:set>
                                      <p:cBhvr>
                                        <p:cTn id="85" dur="1" fill="hold">
                                          <p:stCondLst>
                                            <p:cond delay="0"/>
                                          </p:stCondLst>
                                        </p:cTn>
                                        <p:tgtEl>
                                          <p:spTgt spid="62518"/>
                                        </p:tgtEl>
                                        <p:attrNameLst>
                                          <p:attrName>style.visibility</p:attrName>
                                        </p:attrNameLst>
                                      </p:cBhvr>
                                      <p:to>
                                        <p:strVal val="visible"/>
                                      </p:to>
                                    </p:set>
                                    <p:animEffect transition="in" filter="wipe(left)">
                                      <p:cBhvr>
                                        <p:cTn id="86" dur="75"/>
                                        <p:tgtEl>
                                          <p:spTgt spid="62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97" grpId="0" animBg="1"/>
      <p:bldP spid="62508" grpId="0" autoUpdateAnimBg="0"/>
      <p:bldP spid="62509" grpId="0" autoUpdateAnimBg="0"/>
      <p:bldP spid="62510" grpId="0" autoUpdateAnimBg="0"/>
      <p:bldP spid="62511" grpId="0" autoUpdateAnimBg="0"/>
      <p:bldP spid="62512" grpId="0" autoUpdateAnimBg="0"/>
      <p:bldP spid="62513" grpId="0" autoUpdateAnimBg="0"/>
      <p:bldP spid="62515" grpId="0" autoUpdateAnimBg="0"/>
      <p:bldP spid="62517" grpId="0" autoUpdateAnimBg="0"/>
      <p:bldP spid="62518" grpId="0" autoUpdateAnimBg="0"/>
      <p:bldP spid="6251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p>
        </p:txBody>
      </p:sp>
      <p:sp>
        <p:nvSpPr>
          <p:cNvPr id="4" name="灯片编号占位符 3"/>
          <p:cNvSpPr>
            <a:spLocks noGrp="1"/>
          </p:cNvSpPr>
          <p:nvPr>
            <p:ph type="sldNum" sz="quarter" idx="12"/>
          </p:nvPr>
        </p:nvSpPr>
        <p:spPr/>
        <p:txBody>
          <a:bodyPr/>
          <a:lstStyle/>
          <a:p>
            <a:pPr>
              <a:defRPr/>
            </a:pPr>
            <a:fld id="{D6763493-88BC-4F6A-91CB-961B18CAE9A5}" type="slidenum">
              <a:rPr lang="zh-CN" altLang="en-US" smtClean="0"/>
              <a:pPr>
                <a:defRPr/>
              </a:pPr>
              <a:t>38</a:t>
            </a:fld>
            <a:endParaRPr lang="zh-CN" altLang="en-US"/>
          </a:p>
        </p:txBody>
      </p:sp>
      <p:sp>
        <p:nvSpPr>
          <p:cNvPr id="10244" name="Rectangle 3"/>
          <p:cNvSpPr>
            <a:spLocks noGrp="1" noChangeArrowheads="1"/>
          </p:cNvSpPr>
          <p:nvPr>
            <p:ph sz="quarter" idx="4294967295"/>
          </p:nvPr>
        </p:nvSpPr>
        <p:spPr>
          <a:xfrm>
            <a:off x="0" y="765175"/>
            <a:ext cx="8891588" cy="5543550"/>
          </a:xfrm>
        </p:spPr>
        <p:txBody>
          <a:bodyPr/>
          <a:lstStyle/>
          <a:p>
            <a:pPr eaLnBrk="1" hangingPunct="1">
              <a:lnSpc>
                <a:spcPct val="150000"/>
              </a:lnSpc>
              <a:buFont typeface="Wingdings" pitchFamily="2" charset="2"/>
              <a:buNone/>
            </a:pPr>
            <a:r>
              <a:rPr lang="en-US" altLang="zh-CN" sz="2400" smtClean="0">
                <a:ea typeface="宋体" charset="-122"/>
              </a:rPr>
              <a:t>     </a:t>
            </a:r>
            <a:r>
              <a:rPr lang="zh-CN" altLang="en-US" sz="2400" smtClean="0">
                <a:ea typeface="宋体" charset="-122"/>
              </a:rPr>
              <a:t>整流电路的目的是把交流电压转变为直流脉动的电压。常见的整流电路有单相半波、全波、桥式整流等。</a:t>
            </a:r>
          </a:p>
          <a:p>
            <a:pPr eaLnBrk="1" hangingPunct="1">
              <a:lnSpc>
                <a:spcPct val="150000"/>
              </a:lnSpc>
            </a:pPr>
            <a:r>
              <a:rPr lang="zh-CN" altLang="en-US" sz="2400" smtClean="0">
                <a:ea typeface="宋体" charset="-122"/>
              </a:rPr>
              <a:t>单相半波整流电路</a:t>
            </a:r>
          </a:p>
        </p:txBody>
      </p:sp>
      <p:sp>
        <p:nvSpPr>
          <p:cNvPr id="33796" name="Text Box 4"/>
          <p:cNvSpPr txBox="1">
            <a:spLocks noChangeArrowheads="1"/>
          </p:cNvSpPr>
          <p:nvPr/>
        </p:nvSpPr>
        <p:spPr bwMode="auto">
          <a:xfrm>
            <a:off x="5638800" y="4267200"/>
            <a:ext cx="3505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6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2 </a:t>
            </a:r>
            <a:r>
              <a:rPr kumimoji="1" lang="en-US" altLang="zh-CN" sz="2400" b="1">
                <a:solidFill>
                  <a:schemeClr val="tx2"/>
                </a:solidFill>
                <a:latin typeface="Times New Roman" pitchFamily="18" charset="0"/>
                <a:cs typeface="Times New Roman" pitchFamily="18" charset="0"/>
              </a:rPr>
              <a:t>&gt;0</a:t>
            </a:r>
            <a:r>
              <a:rPr kumimoji="1" lang="zh-CN" altLang="zh-CN" sz="2400" b="1">
                <a:solidFill>
                  <a:schemeClr val="tx2"/>
                </a:solidFill>
                <a:latin typeface="Times New Roman" pitchFamily="18" charset="0"/>
                <a:cs typeface="Times New Roman" pitchFamily="18" charset="0"/>
              </a:rPr>
              <a:t>时，二极管导通。</a:t>
            </a:r>
            <a:endParaRPr kumimoji="1" lang="zh-CN" altLang="en-US" sz="2400" b="1">
              <a:solidFill>
                <a:schemeClr val="tx2"/>
              </a:solidFill>
              <a:latin typeface="Times New Roman" pitchFamily="18" charset="0"/>
              <a:cs typeface="Times New Roman" pitchFamily="18" charset="0"/>
            </a:endParaRPr>
          </a:p>
        </p:txBody>
      </p:sp>
      <p:grpSp>
        <p:nvGrpSpPr>
          <p:cNvPr id="2" name="Group 5"/>
          <p:cNvGrpSpPr>
            <a:grpSpLocks/>
          </p:cNvGrpSpPr>
          <p:nvPr/>
        </p:nvGrpSpPr>
        <p:grpSpPr bwMode="auto">
          <a:xfrm>
            <a:off x="3181350" y="3792538"/>
            <a:ext cx="1204913" cy="1231900"/>
            <a:chOff x="2101" y="2671"/>
            <a:chExt cx="759" cy="776"/>
          </a:xfrm>
        </p:grpSpPr>
        <p:sp>
          <p:nvSpPr>
            <p:cNvPr id="10286" name="Freeform 6"/>
            <p:cNvSpPr>
              <a:spLocks/>
            </p:cNvSpPr>
            <p:nvPr/>
          </p:nvSpPr>
          <p:spPr bwMode="auto">
            <a:xfrm>
              <a:off x="2101" y="2671"/>
              <a:ext cx="759" cy="776"/>
            </a:xfrm>
            <a:custGeom>
              <a:avLst/>
              <a:gdLst>
                <a:gd name="T0" fmla="*/ 0 w 759"/>
                <a:gd name="T1" fmla="*/ 22 h 776"/>
                <a:gd name="T2" fmla="*/ 263 w 759"/>
                <a:gd name="T3" fmla="*/ 13 h 776"/>
                <a:gd name="T4" fmla="*/ 509 w 759"/>
                <a:gd name="T5" fmla="*/ 13 h 776"/>
                <a:gd name="T6" fmla="*/ 718 w 759"/>
                <a:gd name="T7" fmla="*/ 94 h 776"/>
                <a:gd name="T8" fmla="*/ 754 w 759"/>
                <a:gd name="T9" fmla="*/ 485 h 776"/>
                <a:gd name="T10" fmla="*/ 745 w 759"/>
                <a:gd name="T11" fmla="*/ 776 h 776"/>
                <a:gd name="T12" fmla="*/ 0 60000 65536"/>
                <a:gd name="T13" fmla="*/ 0 60000 65536"/>
                <a:gd name="T14" fmla="*/ 0 60000 65536"/>
                <a:gd name="T15" fmla="*/ 0 60000 65536"/>
                <a:gd name="T16" fmla="*/ 0 60000 65536"/>
                <a:gd name="T17" fmla="*/ 0 60000 65536"/>
                <a:gd name="T18" fmla="*/ 0 w 759"/>
                <a:gd name="T19" fmla="*/ 0 h 776"/>
                <a:gd name="T20" fmla="*/ 759 w 759"/>
                <a:gd name="T21" fmla="*/ 776 h 776"/>
              </a:gdLst>
              <a:ahLst/>
              <a:cxnLst>
                <a:cxn ang="T12">
                  <a:pos x="T0" y="T1"/>
                </a:cxn>
                <a:cxn ang="T13">
                  <a:pos x="T2" y="T3"/>
                </a:cxn>
                <a:cxn ang="T14">
                  <a:pos x="T4" y="T5"/>
                </a:cxn>
                <a:cxn ang="T15">
                  <a:pos x="T6" y="T7"/>
                </a:cxn>
                <a:cxn ang="T16">
                  <a:pos x="T8" y="T9"/>
                </a:cxn>
                <a:cxn ang="T17">
                  <a:pos x="T10" y="T11"/>
                </a:cxn>
              </a:cxnLst>
              <a:rect l="T18" t="T19" r="T20" b="T21"/>
              <a:pathLst>
                <a:path w="759" h="776">
                  <a:moveTo>
                    <a:pt x="0" y="22"/>
                  </a:moveTo>
                  <a:cubicBezTo>
                    <a:pt x="45" y="24"/>
                    <a:pt x="178" y="14"/>
                    <a:pt x="263" y="13"/>
                  </a:cubicBezTo>
                  <a:cubicBezTo>
                    <a:pt x="348" y="12"/>
                    <a:pt x="433" y="0"/>
                    <a:pt x="509" y="13"/>
                  </a:cubicBezTo>
                  <a:cubicBezTo>
                    <a:pt x="585" y="26"/>
                    <a:pt x="677" y="15"/>
                    <a:pt x="718" y="94"/>
                  </a:cubicBezTo>
                  <a:cubicBezTo>
                    <a:pt x="759" y="173"/>
                    <a:pt x="749" y="371"/>
                    <a:pt x="754" y="485"/>
                  </a:cubicBezTo>
                  <a:cubicBezTo>
                    <a:pt x="759" y="599"/>
                    <a:pt x="747" y="716"/>
                    <a:pt x="745" y="776"/>
                  </a:cubicBezTo>
                </a:path>
              </a:pathLst>
            </a:custGeom>
            <a:noFill/>
            <a:ln w="3810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87" name="Text Box 7"/>
            <p:cNvSpPr txBox="1">
              <a:spLocks noChangeArrowheads="1"/>
            </p:cNvSpPr>
            <p:nvPr/>
          </p:nvSpPr>
          <p:spPr bwMode="auto">
            <a:xfrm>
              <a:off x="2164" y="2682"/>
              <a:ext cx="4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800" b="1" i="1">
                  <a:solidFill>
                    <a:schemeClr val="tx2"/>
                  </a:solidFill>
                  <a:latin typeface="Times New Roman" pitchFamily="18" charset="0"/>
                  <a:cs typeface="Times New Roman" pitchFamily="18" charset="0"/>
                </a:rPr>
                <a:t>I</a:t>
              </a:r>
              <a:r>
                <a:rPr kumimoji="1" lang="en-US" altLang="zh-CN" sz="2800" b="1" baseline="-25000">
                  <a:solidFill>
                    <a:schemeClr val="tx2"/>
                  </a:solidFill>
                  <a:latin typeface="Times New Roman" pitchFamily="18" charset="0"/>
                  <a:cs typeface="Times New Roman" pitchFamily="18" charset="0"/>
                </a:rPr>
                <a:t>0</a:t>
              </a:r>
              <a:endParaRPr kumimoji="1" lang="en-US" altLang="zh-CN" sz="2800" b="1">
                <a:solidFill>
                  <a:schemeClr val="tx2"/>
                </a:solidFill>
                <a:latin typeface="Times New Roman" pitchFamily="18" charset="0"/>
                <a:cs typeface="Times New Roman" pitchFamily="18" charset="0"/>
              </a:endParaRPr>
            </a:p>
          </p:txBody>
        </p:sp>
      </p:grpSp>
      <p:sp>
        <p:nvSpPr>
          <p:cNvPr id="33800" name="Rectangle 8"/>
          <p:cNvSpPr>
            <a:spLocks noChangeArrowheads="1"/>
          </p:cNvSpPr>
          <p:nvPr/>
        </p:nvSpPr>
        <p:spPr bwMode="auto">
          <a:xfrm>
            <a:off x="5638800" y="4940300"/>
            <a:ext cx="3276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zh-CN" sz="2400" b="1">
                <a:solidFill>
                  <a:schemeClr val="tx2"/>
                </a:solidFill>
                <a:latin typeface="Times New Roman" pitchFamily="18" charset="0"/>
                <a:cs typeface="Times New Roman" pitchFamily="18" charset="0"/>
              </a:rPr>
              <a:t>忽略二极管正向压降：</a:t>
            </a:r>
          </a:p>
          <a:p>
            <a:r>
              <a:rPr kumimoji="1" lang="zh-CN" altLang="en-US">
                <a:solidFill>
                  <a:schemeClr val="tx2"/>
                </a:solidFill>
                <a:latin typeface="Times New Roman" pitchFamily="18" charset="0"/>
                <a:cs typeface="Times New Roman" pitchFamily="18" charset="0"/>
              </a:rPr>
              <a:t>      </a:t>
            </a:r>
            <a:r>
              <a:rPr kumimoji="1" lang="en-US" altLang="zh-CN" sz="2800" i="1">
                <a:solidFill>
                  <a:srgbClr val="FF0000"/>
                </a:solidFill>
                <a:latin typeface="Times New Roman" pitchFamily="18" charset="0"/>
                <a:cs typeface="Times New Roman" pitchFamily="18" charset="0"/>
              </a:rPr>
              <a:t>u</a:t>
            </a:r>
            <a:r>
              <a:rPr kumimoji="1" lang="en-US" altLang="zh-CN" sz="2800" baseline="-25000">
                <a:solidFill>
                  <a:srgbClr val="FF0000"/>
                </a:solidFill>
                <a:latin typeface="Times New Roman" pitchFamily="18" charset="0"/>
                <a:cs typeface="Times New Roman" pitchFamily="18" charset="0"/>
              </a:rPr>
              <a:t>0</a:t>
            </a:r>
            <a:r>
              <a:rPr kumimoji="1" lang="en-US" altLang="zh-CN" sz="2800">
                <a:solidFill>
                  <a:srgbClr val="FF0000"/>
                </a:solidFill>
                <a:latin typeface="Times New Roman" pitchFamily="18" charset="0"/>
                <a:cs typeface="Times New Roman" pitchFamily="18" charset="0"/>
              </a:rPr>
              <a:t>=</a:t>
            </a:r>
            <a:r>
              <a:rPr kumimoji="1" lang="en-US" altLang="zh-CN" sz="2800" i="1">
                <a:solidFill>
                  <a:srgbClr val="FF0000"/>
                </a:solidFill>
                <a:latin typeface="Times New Roman" pitchFamily="18" charset="0"/>
                <a:cs typeface="Times New Roman" pitchFamily="18" charset="0"/>
              </a:rPr>
              <a:t>u</a:t>
            </a:r>
            <a:r>
              <a:rPr kumimoji="1" lang="en-US" altLang="zh-CN" sz="2800" baseline="-25000">
                <a:solidFill>
                  <a:srgbClr val="FF0000"/>
                </a:solidFill>
                <a:latin typeface="Times New Roman" pitchFamily="18" charset="0"/>
                <a:cs typeface="Times New Roman" pitchFamily="18" charset="0"/>
              </a:rPr>
              <a:t>2</a:t>
            </a:r>
            <a:endParaRPr kumimoji="1" lang="en-US" altLang="zh-CN" sz="2800">
              <a:solidFill>
                <a:srgbClr val="FF0000"/>
              </a:solidFill>
              <a:latin typeface="Times New Roman" pitchFamily="18" charset="0"/>
              <a:cs typeface="Times New Roman" pitchFamily="18" charset="0"/>
            </a:endParaRPr>
          </a:p>
        </p:txBody>
      </p:sp>
      <p:sp>
        <p:nvSpPr>
          <p:cNvPr id="33801" name="Text Box 9"/>
          <p:cNvSpPr txBox="1">
            <a:spLocks noChangeArrowheads="1"/>
          </p:cNvSpPr>
          <p:nvPr/>
        </p:nvSpPr>
        <p:spPr bwMode="auto">
          <a:xfrm>
            <a:off x="5570538" y="2527300"/>
            <a:ext cx="3116262"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2</a:t>
            </a:r>
            <a:r>
              <a:rPr kumimoji="1" lang="en-US" altLang="zh-CN" sz="2400" b="1">
                <a:solidFill>
                  <a:schemeClr val="tx2"/>
                </a:solidFill>
                <a:latin typeface="Times New Roman" pitchFamily="18" charset="0"/>
                <a:cs typeface="Times New Roman" pitchFamily="18" charset="0"/>
              </a:rPr>
              <a:t>&lt;0</a:t>
            </a:r>
            <a:r>
              <a:rPr kumimoji="1" lang="zh-CN" altLang="zh-CN" sz="2400" b="1">
                <a:solidFill>
                  <a:schemeClr val="tx2"/>
                </a:solidFill>
                <a:latin typeface="Times New Roman" pitchFamily="18" charset="0"/>
                <a:cs typeface="Times New Roman" pitchFamily="18" charset="0"/>
              </a:rPr>
              <a:t>，二极管截止,</a:t>
            </a:r>
            <a:endParaRPr kumimoji="1" lang="en-US" altLang="zh-CN" sz="2400" b="1">
              <a:solidFill>
                <a:schemeClr val="tx2"/>
              </a:solidFill>
              <a:latin typeface="Times New Roman" pitchFamily="18" charset="0"/>
              <a:cs typeface="Times New Roman" pitchFamily="18" charset="0"/>
            </a:endParaRPr>
          </a:p>
          <a:p>
            <a:pPr eaLnBrk="1" hangingPunct="1">
              <a:spcBef>
                <a:spcPct val="50000"/>
              </a:spcBef>
            </a:pPr>
            <a:r>
              <a:rPr kumimoji="1" lang="zh-CN" altLang="zh-CN" sz="2400" b="1">
                <a:solidFill>
                  <a:schemeClr val="tx2"/>
                </a:solidFill>
                <a:latin typeface="Times New Roman" pitchFamily="18" charset="0"/>
                <a:cs typeface="Times New Roman" pitchFamily="18" charset="0"/>
              </a:rPr>
              <a:t>输出电流</a:t>
            </a:r>
            <a:r>
              <a:rPr kumimoji="1" lang="zh-CN" altLang="en-US" sz="2400" b="1">
                <a:solidFill>
                  <a:schemeClr val="tx2"/>
                </a:solidFill>
                <a:latin typeface="Times New Roman" pitchFamily="18" charset="0"/>
                <a:cs typeface="Times New Roman" pitchFamily="18" charset="0"/>
              </a:rPr>
              <a:t>为</a:t>
            </a:r>
            <a:r>
              <a:rPr kumimoji="1" lang="en-US" altLang="zh-CN" sz="2400" b="1">
                <a:solidFill>
                  <a:schemeClr val="tx2"/>
                </a:solidFill>
                <a:latin typeface="Times New Roman" pitchFamily="18" charset="0"/>
                <a:cs typeface="Times New Roman" pitchFamily="18" charset="0"/>
              </a:rPr>
              <a:t>0</a:t>
            </a:r>
            <a:r>
              <a:rPr kumimoji="1" lang="zh-CN" altLang="zh-CN" sz="2400" b="1">
                <a:solidFill>
                  <a:schemeClr val="tx2"/>
                </a:solidFill>
                <a:latin typeface="Times New Roman" pitchFamily="18" charset="0"/>
                <a:cs typeface="Times New Roman" pitchFamily="18" charset="0"/>
              </a:rPr>
              <a:t>。</a:t>
            </a:r>
            <a:endParaRPr kumimoji="1" lang="zh-CN" altLang="en-US" sz="2400" b="1">
              <a:solidFill>
                <a:schemeClr val="tx2"/>
              </a:solidFill>
              <a:latin typeface="Times New Roman" pitchFamily="18" charset="0"/>
              <a:cs typeface="Times New Roman" pitchFamily="18" charset="0"/>
            </a:endParaRPr>
          </a:p>
          <a:p>
            <a:pPr eaLnBrk="1" hangingPunct="1"/>
            <a:r>
              <a:rPr kumimoji="1" lang="zh-CN" altLang="en-US" sz="3200" i="1">
                <a:solidFill>
                  <a:schemeClr val="tx2"/>
                </a:solidFill>
                <a:latin typeface="Times New Roman" pitchFamily="18" charset="0"/>
                <a:cs typeface="Times New Roman" pitchFamily="18" charset="0"/>
              </a:rPr>
              <a:t>    </a:t>
            </a:r>
            <a:r>
              <a:rPr kumimoji="1" lang="en-US" altLang="zh-CN" sz="3200" i="1">
                <a:solidFill>
                  <a:srgbClr val="FF0000"/>
                </a:solidFill>
                <a:latin typeface="Times New Roman" pitchFamily="18" charset="0"/>
                <a:cs typeface="Times New Roman" pitchFamily="18" charset="0"/>
              </a:rPr>
              <a:t>u</a:t>
            </a:r>
            <a:r>
              <a:rPr kumimoji="1" lang="en-US" altLang="zh-CN" sz="2800" baseline="-25000">
                <a:solidFill>
                  <a:srgbClr val="FF0000"/>
                </a:solidFill>
                <a:latin typeface="Times New Roman" pitchFamily="18" charset="0"/>
                <a:cs typeface="Times New Roman" pitchFamily="18" charset="0"/>
              </a:rPr>
              <a:t>0 </a:t>
            </a:r>
            <a:r>
              <a:rPr kumimoji="1" lang="en-US" altLang="zh-CN" sz="2800">
                <a:solidFill>
                  <a:srgbClr val="FF0000"/>
                </a:solidFill>
                <a:latin typeface="Times New Roman" pitchFamily="18" charset="0"/>
                <a:cs typeface="Times New Roman" pitchFamily="18" charset="0"/>
              </a:rPr>
              <a:t>= 0</a:t>
            </a:r>
          </a:p>
        </p:txBody>
      </p:sp>
      <p:grpSp>
        <p:nvGrpSpPr>
          <p:cNvPr id="3" name="Group 10"/>
          <p:cNvGrpSpPr>
            <a:grpSpLocks/>
          </p:cNvGrpSpPr>
          <p:nvPr/>
        </p:nvGrpSpPr>
        <p:grpSpPr bwMode="auto">
          <a:xfrm>
            <a:off x="273050" y="2916238"/>
            <a:ext cx="5013325" cy="2544762"/>
            <a:chOff x="11" y="689"/>
            <a:chExt cx="3158" cy="1603"/>
          </a:xfrm>
        </p:grpSpPr>
        <p:grpSp>
          <p:nvGrpSpPr>
            <p:cNvPr id="10253" name="Group 11"/>
            <p:cNvGrpSpPr>
              <a:grpSpLocks/>
            </p:cNvGrpSpPr>
            <p:nvPr/>
          </p:nvGrpSpPr>
          <p:grpSpPr bwMode="auto">
            <a:xfrm>
              <a:off x="156" y="689"/>
              <a:ext cx="3013" cy="1603"/>
              <a:chOff x="528" y="2069"/>
              <a:chExt cx="3013" cy="1603"/>
            </a:xfrm>
          </p:grpSpPr>
          <p:sp>
            <p:nvSpPr>
              <p:cNvPr id="10255" name="Line 12"/>
              <p:cNvSpPr>
                <a:spLocks noChangeShapeType="1"/>
              </p:cNvSpPr>
              <p:nvPr/>
            </p:nvSpPr>
            <p:spPr bwMode="auto">
              <a:xfrm>
                <a:off x="942" y="2402"/>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6" name="Oval 13"/>
              <p:cNvSpPr>
                <a:spLocks noChangeArrowheads="1"/>
              </p:cNvSpPr>
              <p:nvPr/>
            </p:nvSpPr>
            <p:spPr bwMode="auto">
              <a:xfrm>
                <a:off x="904" y="2376"/>
                <a:ext cx="48" cy="48"/>
              </a:xfrm>
              <a:prstGeom prst="ellipse">
                <a:avLst/>
              </a:prstGeom>
              <a:solidFill>
                <a:srgbClr val="000099"/>
              </a:solidFill>
              <a:ln w="28575">
                <a:solidFill>
                  <a:schemeClr val="tx1"/>
                </a:solidFill>
                <a:round/>
                <a:headEnd/>
                <a:tailEnd/>
              </a:ln>
            </p:spPr>
            <p:txBody>
              <a:bodyPr wrap="none" anchor="ctr"/>
              <a:lstStyle/>
              <a:p>
                <a:endParaRPr lang="zh-CN" altLang="en-US"/>
              </a:p>
            </p:txBody>
          </p:sp>
          <p:sp>
            <p:nvSpPr>
              <p:cNvPr id="10257" name="Line 14"/>
              <p:cNvSpPr>
                <a:spLocks noChangeShapeType="1"/>
              </p:cNvSpPr>
              <p:nvPr/>
            </p:nvSpPr>
            <p:spPr bwMode="auto">
              <a:xfrm>
                <a:off x="942" y="3650"/>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58" name="Oval 15"/>
              <p:cNvSpPr>
                <a:spLocks noChangeArrowheads="1"/>
              </p:cNvSpPr>
              <p:nvPr/>
            </p:nvSpPr>
            <p:spPr bwMode="auto">
              <a:xfrm>
                <a:off x="904" y="3624"/>
                <a:ext cx="48" cy="48"/>
              </a:xfrm>
              <a:prstGeom prst="ellipse">
                <a:avLst/>
              </a:prstGeom>
              <a:solidFill>
                <a:srgbClr val="000099"/>
              </a:solidFill>
              <a:ln w="28575">
                <a:solidFill>
                  <a:schemeClr val="tx1"/>
                </a:solidFill>
                <a:round/>
                <a:headEnd/>
                <a:tailEnd/>
              </a:ln>
            </p:spPr>
            <p:txBody>
              <a:bodyPr wrap="none" anchor="ctr"/>
              <a:lstStyle/>
              <a:p>
                <a:endParaRPr lang="zh-CN" altLang="en-US"/>
              </a:p>
            </p:txBody>
          </p:sp>
          <p:sp>
            <p:nvSpPr>
              <p:cNvPr id="10259" name="Freeform 16"/>
              <p:cNvSpPr>
                <a:spLocks/>
              </p:cNvSpPr>
              <p:nvPr/>
            </p:nvSpPr>
            <p:spPr bwMode="auto">
              <a:xfrm>
                <a:off x="1517" y="2664"/>
                <a:ext cx="48" cy="720"/>
              </a:xfrm>
              <a:custGeom>
                <a:avLst/>
                <a:gdLst>
                  <a:gd name="T0" fmla="*/ 0 w 48"/>
                  <a:gd name="T1" fmla="*/ 0 h 768"/>
                  <a:gd name="T2" fmla="*/ 48 w 48"/>
                  <a:gd name="T3" fmla="*/ 79 h 768"/>
                  <a:gd name="T4" fmla="*/ 0 w 48"/>
                  <a:gd name="T5" fmla="*/ 158 h 768"/>
                  <a:gd name="T6" fmla="*/ 48 w 48"/>
                  <a:gd name="T7" fmla="*/ 237 h 768"/>
                  <a:gd name="T8" fmla="*/ 0 w 48"/>
                  <a:gd name="T9" fmla="*/ 317 h 768"/>
                  <a:gd name="T10" fmla="*/ 48 w 48"/>
                  <a:gd name="T11" fmla="*/ 396 h 768"/>
                  <a:gd name="T12" fmla="*/ 0 w 48"/>
                  <a:gd name="T13" fmla="*/ 474 h 768"/>
                  <a:gd name="T14" fmla="*/ 48 w 48"/>
                  <a:gd name="T15" fmla="*/ 554 h 768"/>
                  <a:gd name="T16" fmla="*/ 0 w 48"/>
                  <a:gd name="T17" fmla="*/ 633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60" name="Freeform 17"/>
              <p:cNvSpPr>
                <a:spLocks/>
              </p:cNvSpPr>
              <p:nvPr/>
            </p:nvSpPr>
            <p:spPr bwMode="auto">
              <a:xfrm flipH="1">
                <a:off x="1731" y="2664"/>
                <a:ext cx="48" cy="720"/>
              </a:xfrm>
              <a:custGeom>
                <a:avLst/>
                <a:gdLst>
                  <a:gd name="T0" fmla="*/ 0 w 48"/>
                  <a:gd name="T1" fmla="*/ 0 h 768"/>
                  <a:gd name="T2" fmla="*/ 48 w 48"/>
                  <a:gd name="T3" fmla="*/ 79 h 768"/>
                  <a:gd name="T4" fmla="*/ 0 w 48"/>
                  <a:gd name="T5" fmla="*/ 158 h 768"/>
                  <a:gd name="T6" fmla="*/ 48 w 48"/>
                  <a:gd name="T7" fmla="*/ 237 h 768"/>
                  <a:gd name="T8" fmla="*/ 0 w 48"/>
                  <a:gd name="T9" fmla="*/ 317 h 768"/>
                  <a:gd name="T10" fmla="*/ 48 w 48"/>
                  <a:gd name="T11" fmla="*/ 396 h 768"/>
                  <a:gd name="T12" fmla="*/ 0 w 48"/>
                  <a:gd name="T13" fmla="*/ 474 h 768"/>
                  <a:gd name="T14" fmla="*/ 48 w 48"/>
                  <a:gd name="T15" fmla="*/ 554 h 768"/>
                  <a:gd name="T16" fmla="*/ 0 w 48"/>
                  <a:gd name="T17" fmla="*/ 633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61" name="Line 18"/>
              <p:cNvSpPr>
                <a:spLocks noChangeShapeType="1"/>
              </p:cNvSpPr>
              <p:nvPr/>
            </p:nvSpPr>
            <p:spPr bwMode="auto">
              <a:xfrm>
                <a:off x="1652" y="2520"/>
                <a:ext cx="0" cy="10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2" name="Line 19"/>
              <p:cNvSpPr>
                <a:spLocks noChangeShapeType="1"/>
              </p:cNvSpPr>
              <p:nvPr/>
            </p:nvSpPr>
            <p:spPr bwMode="auto">
              <a:xfrm>
                <a:off x="1779" y="2402"/>
                <a:ext cx="132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3" name="Line 20"/>
              <p:cNvSpPr>
                <a:spLocks noChangeShapeType="1"/>
              </p:cNvSpPr>
              <p:nvPr/>
            </p:nvSpPr>
            <p:spPr bwMode="auto">
              <a:xfrm flipV="1">
                <a:off x="1776" y="3647"/>
                <a:ext cx="1335"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264" name="Group 21"/>
              <p:cNvGrpSpPr>
                <a:grpSpLocks/>
              </p:cNvGrpSpPr>
              <p:nvPr/>
            </p:nvGrpSpPr>
            <p:grpSpPr bwMode="auto">
              <a:xfrm>
                <a:off x="588" y="2719"/>
                <a:ext cx="702" cy="399"/>
                <a:chOff x="1089" y="2072"/>
                <a:chExt cx="702" cy="399"/>
              </a:xfrm>
            </p:grpSpPr>
            <p:sp>
              <p:nvSpPr>
                <p:cNvPr id="10284" name="Line 22"/>
                <p:cNvSpPr>
                  <a:spLocks noChangeShapeType="1"/>
                </p:cNvSpPr>
                <p:nvPr/>
              </p:nvSpPr>
              <p:spPr bwMode="auto">
                <a:xfrm flipV="1">
                  <a:off x="1089" y="2072"/>
                  <a:ext cx="0" cy="39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5" name="Line 23"/>
                <p:cNvSpPr>
                  <a:spLocks noChangeShapeType="1"/>
                </p:cNvSpPr>
                <p:nvPr/>
              </p:nvSpPr>
              <p:spPr bwMode="auto">
                <a:xfrm>
                  <a:off x="1089" y="2471"/>
                  <a:ext cx="70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65" name="Freeform 24"/>
              <p:cNvSpPr>
                <a:spLocks noChangeAspect="1"/>
              </p:cNvSpPr>
              <p:nvPr/>
            </p:nvSpPr>
            <p:spPr bwMode="auto">
              <a:xfrm>
                <a:off x="586" y="2917"/>
                <a:ext cx="509" cy="376"/>
              </a:xfrm>
              <a:custGeom>
                <a:avLst/>
                <a:gdLst>
                  <a:gd name="T0" fmla="*/ 0 w 1932"/>
                  <a:gd name="T1" fmla="*/ 47 h 753"/>
                  <a:gd name="T2" fmla="*/ 9 w 1932"/>
                  <a:gd name="T3" fmla="*/ 0 h 753"/>
                  <a:gd name="T4" fmla="*/ 18 w 1932"/>
                  <a:gd name="T5" fmla="*/ 45 h 753"/>
                  <a:gd name="T6" fmla="*/ 27 w 1932"/>
                  <a:gd name="T7" fmla="*/ 93 h 753"/>
                  <a:gd name="T8" fmla="*/ 35 w 1932"/>
                  <a:gd name="T9" fmla="*/ 47 h 753"/>
                  <a:gd name="T10" fmla="*/ 0 60000 65536"/>
                  <a:gd name="T11" fmla="*/ 0 60000 65536"/>
                  <a:gd name="T12" fmla="*/ 0 60000 65536"/>
                  <a:gd name="T13" fmla="*/ 0 60000 65536"/>
                  <a:gd name="T14" fmla="*/ 0 60000 65536"/>
                  <a:gd name="T15" fmla="*/ 0 w 1932"/>
                  <a:gd name="T16" fmla="*/ 0 h 753"/>
                  <a:gd name="T17" fmla="*/ 1932 w 1932"/>
                  <a:gd name="T18" fmla="*/ 753 h 753"/>
                </a:gdLst>
                <a:ahLst/>
                <a:cxnLst>
                  <a:cxn ang="T10">
                    <a:pos x="T0" y="T1"/>
                  </a:cxn>
                  <a:cxn ang="T11">
                    <a:pos x="T2" y="T3"/>
                  </a:cxn>
                  <a:cxn ang="T12">
                    <a:pos x="T4" y="T5"/>
                  </a:cxn>
                  <a:cxn ang="T13">
                    <a:pos x="T6" y="T7"/>
                  </a:cxn>
                  <a:cxn ang="T14">
                    <a:pos x="T8" y="T9"/>
                  </a:cxn>
                </a:cxnLst>
                <a:rect l="T15" t="T16" r="T17" b="T18"/>
                <a:pathLst>
                  <a:path w="1932" h="753">
                    <a:moveTo>
                      <a:pt x="0" y="376"/>
                    </a:moveTo>
                    <a:cubicBezTo>
                      <a:pt x="166" y="190"/>
                      <a:pt x="332" y="4"/>
                      <a:pt x="492" y="2"/>
                    </a:cubicBezTo>
                    <a:cubicBezTo>
                      <a:pt x="652" y="0"/>
                      <a:pt x="798" y="239"/>
                      <a:pt x="960" y="364"/>
                    </a:cubicBezTo>
                    <a:cubicBezTo>
                      <a:pt x="1122" y="489"/>
                      <a:pt x="1301" y="749"/>
                      <a:pt x="1463" y="751"/>
                    </a:cubicBezTo>
                    <a:cubicBezTo>
                      <a:pt x="1625" y="753"/>
                      <a:pt x="1854" y="439"/>
                      <a:pt x="1932" y="37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66" name="Text Box 25"/>
              <p:cNvSpPr txBox="1">
                <a:spLocks noChangeArrowheads="1"/>
              </p:cNvSpPr>
              <p:nvPr/>
            </p:nvSpPr>
            <p:spPr bwMode="auto">
              <a:xfrm>
                <a:off x="528" y="2457"/>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1</a:t>
                </a:r>
                <a:endParaRPr kumimoji="1" lang="en-US" altLang="zh-CN" b="1">
                  <a:solidFill>
                    <a:schemeClr val="tx2"/>
                  </a:solidFill>
                  <a:latin typeface="Times New Roman" pitchFamily="18" charset="0"/>
                  <a:cs typeface="Times New Roman" pitchFamily="18" charset="0"/>
                </a:endParaRPr>
              </a:p>
            </p:txBody>
          </p:sp>
          <p:sp>
            <p:nvSpPr>
              <p:cNvPr id="10267" name="Text Box 26"/>
              <p:cNvSpPr txBox="1">
                <a:spLocks noChangeArrowheads="1"/>
              </p:cNvSpPr>
              <p:nvPr/>
            </p:nvSpPr>
            <p:spPr bwMode="auto">
              <a:xfrm>
                <a:off x="1861" y="2527"/>
                <a:ext cx="354"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endParaRPr kumimoji="1" lang="en-US" altLang="zh-CN" b="1" i="1">
                  <a:solidFill>
                    <a:schemeClr val="tx2"/>
                  </a:solidFill>
                  <a:latin typeface="Times New Roman" pitchFamily="18" charset="0"/>
                  <a:cs typeface="Times New Roman" pitchFamily="18" charset="0"/>
                </a:endParaRP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2</a:t>
                </a:r>
              </a:p>
              <a:p>
                <a:pPr eaLnBrk="1" hangingPunct="1"/>
                <a:endParaRPr kumimoji="1" lang="en-US" altLang="zh-CN" b="1">
                  <a:solidFill>
                    <a:schemeClr val="tx2"/>
                  </a:solidFill>
                  <a:latin typeface="Times New Roman" pitchFamily="18" charset="0"/>
                  <a:cs typeface="Times New Roman" pitchFamily="18" charset="0"/>
                </a:endParaRPr>
              </a:p>
              <a:p>
                <a:pPr eaLnBrk="1" hangingPunct="1"/>
                <a:r>
                  <a:rPr kumimoji="1" lang="en-US" altLang="zh-CN" b="1">
                    <a:solidFill>
                      <a:schemeClr val="tx2"/>
                    </a:solidFill>
                    <a:latin typeface="Times New Roman" pitchFamily="18" charset="0"/>
                    <a:cs typeface="Times New Roman" pitchFamily="18" charset="0"/>
                  </a:rPr>
                  <a:t>_</a:t>
                </a:r>
              </a:p>
            </p:txBody>
          </p:sp>
          <p:sp>
            <p:nvSpPr>
              <p:cNvPr id="10268" name="Line 27"/>
              <p:cNvSpPr>
                <a:spLocks noChangeShapeType="1"/>
              </p:cNvSpPr>
              <p:nvPr/>
            </p:nvSpPr>
            <p:spPr bwMode="auto">
              <a:xfrm>
                <a:off x="1517" y="2399"/>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69" name="Line 28"/>
              <p:cNvSpPr>
                <a:spLocks noChangeShapeType="1"/>
              </p:cNvSpPr>
              <p:nvPr/>
            </p:nvSpPr>
            <p:spPr bwMode="auto">
              <a:xfrm>
                <a:off x="1517" y="3384"/>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0" name="Line 29"/>
              <p:cNvSpPr>
                <a:spLocks noChangeShapeType="1"/>
              </p:cNvSpPr>
              <p:nvPr/>
            </p:nvSpPr>
            <p:spPr bwMode="auto">
              <a:xfrm>
                <a:off x="1779" y="2401"/>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1" name="Line 30"/>
              <p:cNvSpPr>
                <a:spLocks noChangeShapeType="1"/>
              </p:cNvSpPr>
              <p:nvPr/>
            </p:nvSpPr>
            <p:spPr bwMode="auto">
              <a:xfrm>
                <a:off x="1779" y="3384"/>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2" name="Line 31"/>
              <p:cNvSpPr>
                <a:spLocks noChangeShapeType="1"/>
              </p:cNvSpPr>
              <p:nvPr/>
            </p:nvSpPr>
            <p:spPr bwMode="auto">
              <a:xfrm>
                <a:off x="3105" y="2399"/>
                <a:ext cx="6" cy="12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3" name="Text Box 35"/>
              <p:cNvSpPr txBox="1">
                <a:spLocks noChangeArrowheads="1"/>
              </p:cNvSpPr>
              <p:nvPr/>
            </p:nvSpPr>
            <p:spPr bwMode="auto">
              <a:xfrm>
                <a:off x="1099" y="2482"/>
                <a:ext cx="417"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kumimoji="1" lang="en-US" altLang="zh-CN" b="1">
                    <a:solidFill>
                      <a:schemeClr val="tx2"/>
                    </a:solidFill>
                    <a:latin typeface="Times New Roman" pitchFamily="18" charset="0"/>
                    <a:cs typeface="Times New Roman" pitchFamily="18" charset="0"/>
                  </a:rPr>
                  <a:t>+</a:t>
                </a:r>
              </a:p>
              <a:p>
                <a:pPr algn="r" eaLnBrk="1" hangingPunct="1"/>
                <a:endParaRPr kumimoji="1" lang="en-US" altLang="zh-CN" b="1" baseline="-25000">
                  <a:solidFill>
                    <a:schemeClr val="tx2"/>
                  </a:solidFill>
                  <a:latin typeface="Times New Roman" pitchFamily="18" charset="0"/>
                  <a:cs typeface="Times New Roman" pitchFamily="18" charset="0"/>
                </a:endParaRPr>
              </a:p>
              <a:p>
                <a:pPr algn="r" eaLnBrk="1" hangingPunct="1"/>
                <a:endParaRPr kumimoji="1" lang="en-US" altLang="zh-CN" b="1" baseline="-25000">
                  <a:solidFill>
                    <a:schemeClr val="tx2"/>
                  </a:solidFill>
                  <a:latin typeface="Times New Roman" pitchFamily="18" charset="0"/>
                  <a:cs typeface="Times New Roman" pitchFamily="18" charset="0"/>
                </a:endParaRPr>
              </a:p>
              <a:p>
                <a:pPr algn="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1</a:t>
                </a:r>
                <a:r>
                  <a:rPr kumimoji="1" lang="en-US" altLang="zh-CN" b="1">
                    <a:solidFill>
                      <a:schemeClr val="tx2"/>
                    </a:solidFill>
                    <a:latin typeface="Times New Roman" pitchFamily="18" charset="0"/>
                    <a:cs typeface="Times New Roman" pitchFamily="18" charset="0"/>
                  </a:rPr>
                  <a:t> </a:t>
                </a:r>
                <a:endParaRPr kumimoji="1" lang="en-US" altLang="zh-CN" b="1" baseline="-25000">
                  <a:solidFill>
                    <a:schemeClr val="tx2"/>
                  </a:solidFill>
                  <a:latin typeface="Times New Roman" pitchFamily="18" charset="0"/>
                  <a:cs typeface="Times New Roman" pitchFamily="18" charset="0"/>
                </a:endParaRPr>
              </a:p>
              <a:p>
                <a:pPr algn="r" eaLnBrk="1" hangingPunct="1"/>
                <a:endParaRPr kumimoji="1" lang="en-US" altLang="zh-CN" b="1" baseline="-25000">
                  <a:solidFill>
                    <a:schemeClr val="tx2"/>
                  </a:solidFill>
                  <a:latin typeface="Times New Roman" pitchFamily="18" charset="0"/>
                  <a:cs typeface="Times New Roman" pitchFamily="18" charset="0"/>
                </a:endParaRPr>
              </a:p>
              <a:p>
                <a:pPr algn="r" eaLnBrk="1" hangingPunct="1"/>
                <a:endParaRPr kumimoji="1" lang="en-US" altLang="zh-CN" b="1" baseline="-25000">
                  <a:solidFill>
                    <a:schemeClr val="tx2"/>
                  </a:solidFill>
                  <a:latin typeface="Times New Roman" pitchFamily="18" charset="0"/>
                  <a:cs typeface="Times New Roman" pitchFamily="18" charset="0"/>
                </a:endParaRPr>
              </a:p>
              <a:p>
                <a:pPr algn="r" eaLnBrk="1" hangingPunct="1"/>
                <a:r>
                  <a:rPr kumimoji="1" lang="en-US" altLang="zh-CN" b="1" baseline="-25000">
                    <a:solidFill>
                      <a:schemeClr val="tx2"/>
                    </a:solidFill>
                    <a:latin typeface="黑体" pitchFamily="49" charset="-122"/>
                    <a:ea typeface="黑体" pitchFamily="49" charset="-122"/>
                  </a:rPr>
                  <a:t>-</a:t>
                </a:r>
              </a:p>
            </p:txBody>
          </p:sp>
          <p:sp>
            <p:nvSpPr>
              <p:cNvPr id="10274" name="Text Box 36"/>
              <p:cNvSpPr txBox="1">
                <a:spLocks noChangeArrowheads="1"/>
              </p:cNvSpPr>
              <p:nvPr/>
            </p:nvSpPr>
            <p:spPr bwMode="auto">
              <a:xfrm>
                <a:off x="1786" y="2392"/>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a</a:t>
                </a:r>
              </a:p>
            </p:txBody>
          </p:sp>
          <p:sp>
            <p:nvSpPr>
              <p:cNvPr id="10275" name="Text Box 37"/>
              <p:cNvSpPr txBox="1">
                <a:spLocks noChangeArrowheads="1"/>
              </p:cNvSpPr>
              <p:nvPr/>
            </p:nvSpPr>
            <p:spPr bwMode="auto">
              <a:xfrm>
                <a:off x="1531" y="2204"/>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T</a:t>
                </a:r>
              </a:p>
            </p:txBody>
          </p:sp>
          <p:sp>
            <p:nvSpPr>
              <p:cNvPr id="10276" name="Text Box 38"/>
              <p:cNvSpPr txBox="1">
                <a:spLocks noChangeArrowheads="1"/>
              </p:cNvSpPr>
              <p:nvPr/>
            </p:nvSpPr>
            <p:spPr bwMode="auto">
              <a:xfrm>
                <a:off x="1786" y="342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b</a:t>
                </a:r>
              </a:p>
            </p:txBody>
          </p:sp>
          <p:sp>
            <p:nvSpPr>
              <p:cNvPr id="10277" name="Text Box 39"/>
              <p:cNvSpPr txBox="1">
                <a:spLocks noChangeArrowheads="1"/>
              </p:cNvSpPr>
              <p:nvPr/>
            </p:nvSpPr>
            <p:spPr bwMode="auto">
              <a:xfrm>
                <a:off x="2394" y="2069"/>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p>
            </p:txBody>
          </p:sp>
          <p:sp>
            <p:nvSpPr>
              <p:cNvPr id="10278" name="Text Box 40"/>
              <p:cNvSpPr txBox="1">
                <a:spLocks noChangeArrowheads="1"/>
              </p:cNvSpPr>
              <p:nvPr/>
            </p:nvSpPr>
            <p:spPr bwMode="auto">
              <a:xfrm>
                <a:off x="2610" y="2811"/>
                <a:ext cx="63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R</a:t>
                </a:r>
                <a:r>
                  <a:rPr kumimoji="1" lang="en-US" altLang="zh-CN" b="1" baseline="-25000">
                    <a:solidFill>
                      <a:schemeClr val="tx2"/>
                    </a:solidFill>
                    <a:latin typeface="Times New Roman" pitchFamily="18" charset="0"/>
                    <a:cs typeface="Times New Roman" pitchFamily="18" charset="0"/>
                  </a:rPr>
                  <a:t>L</a:t>
                </a:r>
                <a:endParaRPr kumimoji="1" lang="en-US" altLang="zh-CN" b="1">
                  <a:solidFill>
                    <a:schemeClr val="tx2"/>
                  </a:solidFill>
                  <a:latin typeface="Times New Roman" pitchFamily="18" charset="0"/>
                  <a:cs typeface="Times New Roman" pitchFamily="18" charset="0"/>
                </a:endParaRPr>
              </a:p>
            </p:txBody>
          </p:sp>
          <p:grpSp>
            <p:nvGrpSpPr>
              <p:cNvPr id="10279" name="Group 41"/>
              <p:cNvGrpSpPr>
                <a:grpSpLocks/>
              </p:cNvGrpSpPr>
              <p:nvPr/>
            </p:nvGrpSpPr>
            <p:grpSpPr bwMode="auto">
              <a:xfrm flipH="1">
                <a:off x="2385" y="2257"/>
                <a:ext cx="206" cy="292"/>
                <a:chOff x="2793" y="1735"/>
                <a:chExt cx="206" cy="292"/>
              </a:xfrm>
            </p:grpSpPr>
            <p:sp>
              <p:nvSpPr>
                <p:cNvPr id="10282" name="AutoShape 42"/>
                <p:cNvSpPr>
                  <a:spLocks noChangeArrowheads="1"/>
                </p:cNvSpPr>
                <p:nvPr/>
              </p:nvSpPr>
              <p:spPr bwMode="auto">
                <a:xfrm rot="-5400000">
                  <a:off x="2759" y="1787"/>
                  <a:ext cx="288" cy="192"/>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83" name="Line 43"/>
                <p:cNvSpPr>
                  <a:spLocks noChangeShapeType="1"/>
                </p:cNvSpPr>
                <p:nvPr/>
              </p:nvSpPr>
              <p:spPr bwMode="auto">
                <a:xfrm rot="-5400000">
                  <a:off x="2648" y="1880"/>
                  <a:ext cx="2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280" name="Rectangle 44"/>
              <p:cNvSpPr>
                <a:spLocks noChangeArrowheads="1"/>
              </p:cNvSpPr>
              <p:nvPr/>
            </p:nvSpPr>
            <p:spPr bwMode="auto">
              <a:xfrm>
                <a:off x="3051" y="2811"/>
                <a:ext cx="117" cy="387"/>
              </a:xfrm>
              <a:prstGeom prst="rect">
                <a:avLst/>
              </a:prstGeom>
              <a:solidFill>
                <a:srgbClr val="DDDDDD"/>
              </a:solidFill>
              <a:ln w="28575">
                <a:solidFill>
                  <a:schemeClr val="tx1"/>
                </a:solidFill>
                <a:miter lim="800000"/>
                <a:headEnd/>
                <a:tailEnd/>
              </a:ln>
            </p:spPr>
            <p:txBody>
              <a:bodyPr wrap="none" anchor="ctr"/>
              <a:lstStyle/>
              <a:p>
                <a:endParaRPr lang="zh-CN" altLang="en-US"/>
              </a:p>
            </p:txBody>
          </p:sp>
          <p:sp>
            <p:nvSpPr>
              <p:cNvPr id="10281" name="Text Box 45"/>
              <p:cNvSpPr txBox="1">
                <a:spLocks noChangeArrowheads="1"/>
              </p:cNvSpPr>
              <p:nvPr/>
            </p:nvSpPr>
            <p:spPr bwMode="auto">
              <a:xfrm>
                <a:off x="3187" y="2707"/>
                <a:ext cx="35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p>
              <a:p>
                <a:pPr eaLnBrk="1" hangingPunct="1"/>
                <a:r>
                  <a:rPr kumimoji="1" lang="en-US" altLang="zh-CN" b="1" baseline="-25000">
                    <a:solidFill>
                      <a:schemeClr val="tx2"/>
                    </a:solidFill>
                    <a:latin typeface="Times New Roman" pitchFamily="18" charset="0"/>
                    <a:cs typeface="Times New Roman" pitchFamily="18" charset="0"/>
                  </a:rPr>
                  <a:t>_</a:t>
                </a:r>
                <a:endParaRPr kumimoji="1" lang="en-US" altLang="zh-CN" b="1">
                  <a:solidFill>
                    <a:schemeClr val="tx2"/>
                  </a:solidFill>
                  <a:latin typeface="Times New Roman" pitchFamily="18" charset="0"/>
                  <a:cs typeface="Times New Roman" pitchFamily="18" charset="0"/>
                </a:endParaRPr>
              </a:p>
            </p:txBody>
          </p:sp>
        </p:grpSp>
        <p:sp>
          <p:nvSpPr>
            <p:cNvPr id="10254" name="Text Box 46"/>
            <p:cNvSpPr txBox="1">
              <a:spLocks noChangeArrowheads="1"/>
            </p:cNvSpPr>
            <p:nvPr/>
          </p:nvSpPr>
          <p:spPr bwMode="auto">
            <a:xfrm>
              <a:off x="11" y="1660"/>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latin typeface="Times New Roman" pitchFamily="18" charset="0"/>
                  <a:cs typeface="Times New Roman" pitchFamily="18" charset="0"/>
                </a:rPr>
                <a:t>O</a:t>
              </a:r>
            </a:p>
          </p:txBody>
        </p:sp>
        <p:graphicFrame>
          <p:nvGraphicFramePr>
            <p:cNvPr id="10242" name="Object 2"/>
            <p:cNvGraphicFramePr>
              <a:graphicFrameLocks noChangeAspect="1"/>
            </p:cNvGraphicFramePr>
            <p:nvPr/>
          </p:nvGraphicFramePr>
          <p:xfrm>
            <a:off x="730" y="1777"/>
            <a:ext cx="297" cy="221"/>
          </p:xfrm>
          <a:graphic>
            <a:graphicData uri="http://schemas.openxmlformats.org/presentationml/2006/ole">
              <mc:AlternateContent xmlns:mc="http://schemas.openxmlformats.org/markup-compatibility/2006">
                <mc:Choice xmlns:v="urn:schemas-microsoft-com:vml" Requires="v">
                  <p:oleObj spid="_x0000_s10310" name="Equation" r:id="rId3" imgW="203040" imgH="152280" progId="Equation.DSMT4">
                    <p:embed/>
                  </p:oleObj>
                </mc:Choice>
                <mc:Fallback>
                  <p:oleObj name="Equation" r:id="rId3" imgW="203040" imgH="1522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 y="1777"/>
                          <a:ext cx="29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grpSp>
        <p:nvGrpSpPr>
          <p:cNvPr id="7" name="Group 48"/>
          <p:cNvGrpSpPr>
            <a:grpSpLocks/>
          </p:cNvGrpSpPr>
          <p:nvPr/>
        </p:nvGrpSpPr>
        <p:grpSpPr bwMode="auto">
          <a:xfrm>
            <a:off x="3276600" y="3124200"/>
            <a:ext cx="666750" cy="630238"/>
            <a:chOff x="1973" y="1747"/>
            <a:chExt cx="282" cy="180"/>
          </a:xfrm>
        </p:grpSpPr>
        <p:sp>
          <p:nvSpPr>
            <p:cNvPr id="10251" name="Line 49"/>
            <p:cNvSpPr>
              <a:spLocks noChangeShapeType="1"/>
            </p:cNvSpPr>
            <p:nvPr/>
          </p:nvSpPr>
          <p:spPr bwMode="auto">
            <a:xfrm flipH="1">
              <a:off x="1973" y="1747"/>
              <a:ext cx="282" cy="18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2" name="Line 50"/>
            <p:cNvSpPr>
              <a:spLocks noChangeShapeType="1"/>
            </p:cNvSpPr>
            <p:nvPr/>
          </p:nvSpPr>
          <p:spPr bwMode="auto">
            <a:xfrm flipH="1" flipV="1">
              <a:off x="1973" y="1747"/>
              <a:ext cx="282" cy="18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33801">
                                            <p:txEl>
                                              <p:pRg st="0" end="0"/>
                                            </p:txEl>
                                          </p:spTgt>
                                        </p:tgtEl>
                                        <p:attrNameLst>
                                          <p:attrName>style.visibility</p:attrName>
                                        </p:attrNameLst>
                                      </p:cBhvr>
                                      <p:to>
                                        <p:strVal val="visible"/>
                                      </p:to>
                                    </p:set>
                                    <p:animEffect transition="in" filter="wipe(left)">
                                      <p:cBhvr>
                                        <p:cTn id="10" dur="500"/>
                                        <p:tgtEl>
                                          <p:spTgt spid="33801">
                                            <p:txEl>
                                              <p:pRg st="0" end="0"/>
                                            </p:txEl>
                                          </p:spTgt>
                                        </p:tgtEl>
                                      </p:cBhvr>
                                    </p:animEffect>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3801">
                                            <p:txEl>
                                              <p:pRg st="1" end="1"/>
                                            </p:txEl>
                                          </p:spTgt>
                                        </p:tgtEl>
                                        <p:attrNameLst>
                                          <p:attrName>style.visibility</p:attrName>
                                        </p:attrNameLst>
                                      </p:cBhvr>
                                      <p:to>
                                        <p:strVal val="visible"/>
                                      </p:to>
                                    </p:set>
                                    <p:animEffect transition="in" filter="wipe(left)">
                                      <p:cBhvr>
                                        <p:cTn id="14" dur="500"/>
                                        <p:tgtEl>
                                          <p:spTgt spid="33801">
                                            <p:txEl>
                                              <p:pRg st="1" end="1"/>
                                            </p:txEl>
                                          </p:spTgt>
                                        </p:tgtEl>
                                      </p:cBhvr>
                                    </p:animEffect>
                                  </p:childTnLst>
                                </p:cTn>
                              </p:par>
                            </p:childTnLst>
                          </p:cTn>
                        </p:par>
                        <p:par>
                          <p:cTn id="15" fill="hold" nodeType="afterGroup">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33801">
                                            <p:txEl>
                                              <p:pRg st="2" end="2"/>
                                            </p:txEl>
                                          </p:spTgt>
                                        </p:tgtEl>
                                        <p:attrNameLst>
                                          <p:attrName>style.visibility</p:attrName>
                                        </p:attrNameLst>
                                      </p:cBhvr>
                                      <p:to>
                                        <p:strVal val="visible"/>
                                      </p:to>
                                    </p:set>
                                    <p:animEffect transition="in" filter="wipe(left)">
                                      <p:cBhvr>
                                        <p:cTn id="18" dur="500"/>
                                        <p:tgtEl>
                                          <p:spTgt spid="33801">
                                            <p:txEl>
                                              <p:pRg st="2" end="2"/>
                                            </p:txEl>
                                          </p:spTgt>
                                        </p:tgtEl>
                                      </p:cBhvr>
                                    </p:animEffect>
                                  </p:childTnLst>
                                </p:cTn>
                              </p:par>
                            </p:childTnLst>
                          </p:cTn>
                        </p:par>
                        <p:par>
                          <p:cTn id="19" fill="hold" nodeType="afterGroup">
                            <p:stCondLst>
                              <p:cond delay="2000"/>
                            </p:stCondLst>
                            <p:childTnLst>
                              <p:par>
                                <p:cTn id="20" presetID="1" presetClass="entr" presetSubtype="0" fill="hold" nodeType="afterEffect">
                                  <p:stCondLst>
                                    <p:cond delay="0"/>
                                  </p:stCondLst>
                                  <p:childTnLst>
                                    <p:set>
                                      <p:cBhvr>
                                        <p:cTn id="21"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3796">
                                            <p:txEl>
                                              <p:pRg st="0" end="0"/>
                                            </p:txEl>
                                          </p:spTgt>
                                        </p:tgtEl>
                                        <p:attrNameLst>
                                          <p:attrName>style.visibility</p:attrName>
                                        </p:attrNameLst>
                                      </p:cBhvr>
                                      <p:to>
                                        <p:strVal val="visible"/>
                                      </p:to>
                                    </p:set>
                                    <p:animEffect transition="in" filter="wipe(left)">
                                      <p:cBhvr>
                                        <p:cTn id="26" dur="500"/>
                                        <p:tgtEl>
                                          <p:spTgt spid="33796">
                                            <p:txEl>
                                              <p:pRg st="0" end="0"/>
                                            </p:txEl>
                                          </p:spTgt>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par>
                          <p:cTn id="31" fill="hold" nodeType="afterGroup">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33800">
                                            <p:txEl>
                                              <p:pRg st="0" end="0"/>
                                            </p:txEl>
                                          </p:spTgt>
                                        </p:tgtEl>
                                        <p:attrNameLst>
                                          <p:attrName>style.visibility</p:attrName>
                                        </p:attrNameLst>
                                      </p:cBhvr>
                                      <p:to>
                                        <p:strVal val="visible"/>
                                      </p:to>
                                    </p:set>
                                    <p:animEffect transition="in" filter="wipe(left)">
                                      <p:cBhvr>
                                        <p:cTn id="34" dur="500"/>
                                        <p:tgtEl>
                                          <p:spTgt spid="33800">
                                            <p:txEl>
                                              <p:pRg st="0" end="0"/>
                                            </p:txEl>
                                          </p:spTgt>
                                        </p:tgtEl>
                                      </p:cBhvr>
                                    </p:animEffect>
                                  </p:childTnLst>
                                </p:cTn>
                              </p:par>
                            </p:childTnLst>
                          </p:cTn>
                        </p:par>
                        <p:par>
                          <p:cTn id="35" fill="hold" nodeType="afterGroup">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33800">
                                            <p:txEl>
                                              <p:pRg st="1" end="1"/>
                                            </p:txEl>
                                          </p:spTgt>
                                        </p:tgtEl>
                                        <p:attrNameLst>
                                          <p:attrName>style.visibility</p:attrName>
                                        </p:attrNameLst>
                                      </p:cBhvr>
                                      <p:to>
                                        <p:strVal val="visible"/>
                                      </p:to>
                                    </p:set>
                                    <p:animEffect transition="in" filter="wipe(left)">
                                      <p:cBhvr>
                                        <p:cTn id="38" dur="500"/>
                                        <p:tgtEl>
                                          <p:spTgt spid="3380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uild="p" autoUpdateAnimBg="0"/>
      <p:bldP spid="33800" grpId="0" build="p" autoUpdateAnimBg="0" advAuto="0"/>
      <p:bldP spid="33801" grpId="0" build="p" autoUpdateAnimBg="0"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r>
              <a:rPr lang="zh-CN" altLang="en-US" sz="3600" smtClean="0">
                <a:ea typeface="楷体_GB2312" pitchFamily="49" charset="-122"/>
              </a:rPr>
              <a:t>（续</a:t>
            </a:r>
            <a:r>
              <a:rPr lang="en-US" altLang="zh-CN" sz="3600" smtClean="0">
                <a:ea typeface="楷体_GB2312" pitchFamily="49" charset="-122"/>
              </a:rPr>
              <a:t>1</a:t>
            </a:r>
            <a:r>
              <a:rPr lang="zh-CN" altLang="en-US" sz="3600" smtClean="0">
                <a:ea typeface="楷体_GB2312" pitchFamily="49" charset="-122"/>
              </a:rPr>
              <a:t>）</a:t>
            </a:r>
          </a:p>
        </p:txBody>
      </p:sp>
      <p:sp>
        <p:nvSpPr>
          <p:cNvPr id="3" name="灯片编号占位符 2"/>
          <p:cNvSpPr>
            <a:spLocks noGrp="1"/>
          </p:cNvSpPr>
          <p:nvPr>
            <p:ph type="sldNum" sz="quarter" idx="12"/>
          </p:nvPr>
        </p:nvSpPr>
        <p:spPr/>
        <p:txBody>
          <a:bodyPr/>
          <a:lstStyle/>
          <a:p>
            <a:pPr>
              <a:defRPr/>
            </a:pPr>
            <a:fld id="{D6763493-88BC-4F6A-91CB-961B18CAE9A5}" type="slidenum">
              <a:rPr lang="zh-CN" altLang="en-US" smtClean="0"/>
              <a:pPr>
                <a:defRPr/>
              </a:pPr>
              <a:t>39</a:t>
            </a:fld>
            <a:endParaRPr lang="zh-CN" altLang="en-US"/>
          </a:p>
        </p:txBody>
      </p:sp>
      <p:sp>
        <p:nvSpPr>
          <p:cNvPr id="11273" name="Rectangle 3"/>
          <p:cNvSpPr>
            <a:spLocks noGrp="1" noChangeArrowheads="1"/>
          </p:cNvSpPr>
          <p:nvPr>
            <p:ph sz="quarter" idx="4294967295"/>
          </p:nvPr>
        </p:nvSpPr>
        <p:spPr>
          <a:xfrm>
            <a:off x="0" y="765175"/>
            <a:ext cx="8891588" cy="5543550"/>
          </a:xfrm>
        </p:spPr>
        <p:txBody>
          <a:bodyPr/>
          <a:lstStyle/>
          <a:p>
            <a:pPr eaLnBrk="1" hangingPunct="1"/>
            <a:r>
              <a:rPr lang="zh-CN" altLang="en-US" sz="2400" smtClean="0">
                <a:ea typeface="宋体" charset="-122"/>
              </a:rPr>
              <a:t>单相半波整流电路</a:t>
            </a:r>
            <a:r>
              <a:rPr lang="en-US" altLang="zh-CN" sz="2400" smtClean="0">
                <a:ea typeface="宋体" charset="-122"/>
              </a:rPr>
              <a:t>(</a:t>
            </a:r>
            <a:r>
              <a:rPr lang="zh-CN" altLang="en-US" sz="2400" smtClean="0">
                <a:ea typeface="宋体" charset="-122"/>
              </a:rPr>
              <a:t>续</a:t>
            </a:r>
            <a:r>
              <a:rPr lang="en-US" altLang="zh-CN" sz="2400" smtClean="0">
                <a:ea typeface="宋体" charset="-122"/>
              </a:rPr>
              <a:t>)</a:t>
            </a:r>
          </a:p>
        </p:txBody>
      </p:sp>
      <p:sp>
        <p:nvSpPr>
          <p:cNvPr id="46084" name="Text Box 4"/>
          <p:cNvSpPr txBox="1">
            <a:spLocks noChangeArrowheads="1"/>
          </p:cNvSpPr>
          <p:nvPr/>
        </p:nvSpPr>
        <p:spPr bwMode="auto">
          <a:xfrm>
            <a:off x="584200" y="4347518"/>
            <a:ext cx="4418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dirty="0">
                <a:solidFill>
                  <a:schemeClr val="tx2"/>
                </a:solidFill>
                <a:latin typeface="Times New Roman" pitchFamily="18" charset="0"/>
                <a:cs typeface="Times New Roman" pitchFamily="18" charset="0"/>
              </a:rPr>
              <a:t>输出电压平均值</a:t>
            </a:r>
            <a:r>
              <a:rPr kumimoji="1" lang="en-US" altLang="zh-CN" sz="2400" b="1" dirty="0">
                <a:solidFill>
                  <a:schemeClr val="tx2"/>
                </a:solidFill>
                <a:latin typeface="Times New Roman" pitchFamily="18" charset="0"/>
                <a:cs typeface="Times New Roman" pitchFamily="18" charset="0"/>
              </a:rPr>
              <a:t>(</a:t>
            </a:r>
            <a:r>
              <a:rPr kumimoji="1" lang="en-US" altLang="zh-CN" sz="2400" b="1" i="1" dirty="0">
                <a:solidFill>
                  <a:schemeClr val="tx2"/>
                </a:solidFill>
                <a:latin typeface="Times New Roman" pitchFamily="18" charset="0"/>
                <a:cs typeface="Times New Roman" pitchFamily="18" charset="0"/>
              </a:rPr>
              <a:t>U</a:t>
            </a:r>
            <a:r>
              <a:rPr kumimoji="1" lang="en-US" altLang="zh-CN" sz="2400" b="1" baseline="-25000" dirty="0">
                <a:solidFill>
                  <a:schemeClr val="tx2"/>
                </a:solidFill>
                <a:latin typeface="Times New Roman" pitchFamily="18" charset="0"/>
                <a:cs typeface="Times New Roman" pitchFamily="18" charset="0"/>
              </a:rPr>
              <a:t>O</a:t>
            </a:r>
            <a:r>
              <a:rPr kumimoji="1" lang="en-US" altLang="zh-CN" sz="2400" b="1" dirty="0">
                <a:solidFill>
                  <a:schemeClr val="tx2"/>
                </a:solidFill>
                <a:latin typeface="Times New Roman" pitchFamily="18" charset="0"/>
                <a:cs typeface="Times New Roman" pitchFamily="18" charset="0"/>
              </a:rPr>
              <a:t>)</a:t>
            </a:r>
            <a:r>
              <a:rPr kumimoji="1" lang="zh-CN" altLang="en-US" sz="2400" b="1" dirty="0">
                <a:solidFill>
                  <a:schemeClr val="tx2"/>
                </a:solidFill>
                <a:latin typeface="Times New Roman" pitchFamily="18" charset="0"/>
                <a:cs typeface="Times New Roman" pitchFamily="18" charset="0"/>
              </a:rPr>
              <a:t>：</a:t>
            </a:r>
          </a:p>
        </p:txBody>
      </p:sp>
      <p:graphicFrame>
        <p:nvGraphicFramePr>
          <p:cNvPr id="11266" name="Object 2"/>
          <p:cNvGraphicFramePr>
            <a:graphicFrameLocks noChangeAspect="1"/>
          </p:cNvGraphicFramePr>
          <p:nvPr/>
        </p:nvGraphicFramePr>
        <p:xfrm>
          <a:off x="4737100" y="3703638"/>
          <a:ext cx="112713" cy="214312"/>
        </p:xfrm>
        <a:graphic>
          <a:graphicData uri="http://schemas.openxmlformats.org/presentationml/2006/ole">
            <mc:AlternateContent xmlns:mc="http://schemas.openxmlformats.org/markup-compatibility/2006">
              <mc:Choice xmlns:v="urn:schemas-microsoft-com:vml" Requires="v">
                <p:oleObj spid="_x0000_s11465" name="公式" r:id="rId3" imgW="114120" imgH="215640" progId="Equation.3">
                  <p:embed/>
                </p:oleObj>
              </mc:Choice>
              <mc:Fallback>
                <p:oleObj name="公式" r:id="rId3" imgW="1141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100" y="3703638"/>
                        <a:ext cx="112713" cy="214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6" name="Text Box 6"/>
          <p:cNvSpPr txBox="1">
            <a:spLocks noChangeArrowheads="1"/>
          </p:cNvSpPr>
          <p:nvPr/>
        </p:nvSpPr>
        <p:spPr bwMode="auto">
          <a:xfrm>
            <a:off x="4546600" y="1409700"/>
            <a:ext cx="419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solidFill>
                  <a:schemeClr val="tx2"/>
                </a:solidFill>
                <a:latin typeface="Times New Roman" pitchFamily="18" charset="0"/>
                <a:cs typeface="Times New Roman" pitchFamily="18" charset="0"/>
              </a:rPr>
              <a:t>半波整流输入输出电压波形：</a:t>
            </a:r>
          </a:p>
        </p:txBody>
      </p:sp>
      <p:graphicFrame>
        <p:nvGraphicFramePr>
          <p:cNvPr id="46087" name="Object 3"/>
          <p:cNvGraphicFramePr>
            <a:graphicFrameLocks/>
          </p:cNvGraphicFramePr>
          <p:nvPr>
            <p:extLst>
              <p:ext uri="{D42A27DB-BD31-4B8C-83A1-F6EECF244321}">
                <p14:modId xmlns:p14="http://schemas.microsoft.com/office/powerpoint/2010/main" val="2461510270"/>
              </p:ext>
            </p:extLst>
          </p:nvPr>
        </p:nvGraphicFramePr>
        <p:xfrm>
          <a:off x="3679825" y="4149080"/>
          <a:ext cx="4829175" cy="863600"/>
        </p:xfrm>
        <a:graphic>
          <a:graphicData uri="http://schemas.openxmlformats.org/presentationml/2006/ole">
            <mc:AlternateContent xmlns:mc="http://schemas.openxmlformats.org/markup-compatibility/2006">
              <mc:Choice xmlns:v="urn:schemas-microsoft-com:vml" Requires="v">
                <p:oleObj spid="_x0000_s11466" name="Equation" r:id="rId5" imgW="2412720" imgH="431640" progId="Equation.DSMT4">
                  <p:embed/>
                </p:oleObj>
              </mc:Choice>
              <mc:Fallback>
                <p:oleObj name="Equation" r:id="rId5" imgW="2412720" imgH="431640" progId="Equation.DSMT4">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825" y="4149080"/>
                        <a:ext cx="4829175"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09" name="Text Box 29"/>
          <p:cNvSpPr txBox="1">
            <a:spLocks noChangeArrowheads="1"/>
          </p:cNvSpPr>
          <p:nvPr/>
        </p:nvSpPr>
        <p:spPr bwMode="auto">
          <a:xfrm>
            <a:off x="606425" y="5719118"/>
            <a:ext cx="4035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solidFill>
                  <a:schemeClr val="tx2"/>
                </a:solidFill>
                <a:latin typeface="Times New Roman" pitchFamily="18" charset="0"/>
                <a:cs typeface="Times New Roman" pitchFamily="18" charset="0"/>
              </a:rPr>
              <a:t>二极管上承受的最高电压：</a:t>
            </a:r>
          </a:p>
        </p:txBody>
      </p:sp>
      <p:graphicFrame>
        <p:nvGraphicFramePr>
          <p:cNvPr id="46110" name="Object 4"/>
          <p:cNvGraphicFramePr>
            <a:graphicFrameLocks noChangeAspect="1"/>
          </p:cNvGraphicFramePr>
          <p:nvPr>
            <p:extLst>
              <p:ext uri="{D42A27DB-BD31-4B8C-83A1-F6EECF244321}">
                <p14:modId xmlns:p14="http://schemas.microsoft.com/office/powerpoint/2010/main" val="999971906"/>
              </p:ext>
            </p:extLst>
          </p:nvPr>
        </p:nvGraphicFramePr>
        <p:xfrm>
          <a:off x="4352925" y="5723880"/>
          <a:ext cx="1444625" cy="455613"/>
        </p:xfrm>
        <a:graphic>
          <a:graphicData uri="http://schemas.openxmlformats.org/presentationml/2006/ole">
            <mc:AlternateContent xmlns:mc="http://schemas.openxmlformats.org/markup-compatibility/2006">
              <mc:Choice xmlns:v="urn:schemas-microsoft-com:vml" Requires="v">
                <p:oleObj spid="_x0000_s11467" name="Equation" r:id="rId7" imgW="799920" imgH="253800" progId="Equation.DSMT4">
                  <p:embed/>
                </p:oleObj>
              </mc:Choice>
              <mc:Fallback>
                <p:oleObj name="Equation" r:id="rId7" imgW="799920" imgH="2538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2925" y="5723880"/>
                        <a:ext cx="1444625"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11" name="Text Box 31"/>
          <p:cNvSpPr txBox="1">
            <a:spLocks noChangeArrowheads="1"/>
          </p:cNvSpPr>
          <p:nvPr/>
        </p:nvSpPr>
        <p:spPr bwMode="auto">
          <a:xfrm>
            <a:off x="592138" y="5049193"/>
            <a:ext cx="3516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a:solidFill>
                  <a:schemeClr val="tx2"/>
                </a:solidFill>
                <a:latin typeface="Times New Roman" pitchFamily="18" charset="0"/>
                <a:cs typeface="Times New Roman" pitchFamily="18" charset="0"/>
              </a:rPr>
              <a:t>二极管上的平均电流：</a:t>
            </a:r>
          </a:p>
        </p:txBody>
      </p:sp>
      <p:sp>
        <p:nvSpPr>
          <p:cNvPr id="46112" name="Rectangle 32"/>
          <p:cNvSpPr>
            <a:spLocks noChangeArrowheads="1"/>
          </p:cNvSpPr>
          <p:nvPr/>
        </p:nvSpPr>
        <p:spPr bwMode="auto">
          <a:xfrm>
            <a:off x="3889375" y="5030143"/>
            <a:ext cx="977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400" b="1" i="1">
                <a:solidFill>
                  <a:schemeClr val="tx2"/>
                </a:solidFill>
                <a:latin typeface="Times New Roman" pitchFamily="18" charset="0"/>
                <a:cs typeface="Times New Roman" pitchFamily="18" charset="0"/>
              </a:rPr>
              <a:t>I</a:t>
            </a:r>
            <a:r>
              <a:rPr kumimoji="1" lang="en-US" altLang="zh-CN" sz="2400" b="1" baseline="-25000">
                <a:solidFill>
                  <a:schemeClr val="tx2"/>
                </a:solidFill>
                <a:latin typeface="Times New Roman" pitchFamily="18" charset="0"/>
                <a:cs typeface="Times New Roman" pitchFamily="18" charset="0"/>
              </a:rPr>
              <a:t>D </a:t>
            </a:r>
            <a:r>
              <a:rPr kumimoji="1" lang="en-US" altLang="zh-CN" sz="2400" b="1">
                <a:solidFill>
                  <a:schemeClr val="tx2"/>
                </a:solidFill>
                <a:latin typeface="Times New Roman" pitchFamily="18" charset="0"/>
                <a:cs typeface="Times New Roman" pitchFamily="18" charset="0"/>
              </a:rPr>
              <a:t>= </a:t>
            </a:r>
            <a:r>
              <a:rPr kumimoji="1" lang="en-US" altLang="zh-CN" sz="2400" b="1" i="1">
                <a:solidFill>
                  <a:schemeClr val="tx2"/>
                </a:solidFill>
                <a:latin typeface="Times New Roman" pitchFamily="18" charset="0"/>
                <a:cs typeface="Times New Roman" pitchFamily="18" charset="0"/>
              </a:rPr>
              <a:t>I</a:t>
            </a:r>
            <a:r>
              <a:rPr kumimoji="1" lang="en-US" altLang="zh-CN" sz="2400" b="1" baseline="-25000">
                <a:solidFill>
                  <a:schemeClr val="tx2"/>
                </a:solidFill>
                <a:latin typeface="Times New Roman" pitchFamily="18" charset="0"/>
                <a:cs typeface="Times New Roman" pitchFamily="18" charset="0"/>
              </a:rPr>
              <a:t>0</a:t>
            </a:r>
          </a:p>
        </p:txBody>
      </p:sp>
      <p:grpSp>
        <p:nvGrpSpPr>
          <p:cNvPr id="2" name="Group 73"/>
          <p:cNvGrpSpPr>
            <a:grpSpLocks/>
          </p:cNvGrpSpPr>
          <p:nvPr/>
        </p:nvGrpSpPr>
        <p:grpSpPr bwMode="auto">
          <a:xfrm>
            <a:off x="5629275" y="1768475"/>
            <a:ext cx="3394075" cy="2244725"/>
            <a:chOff x="3546" y="1114"/>
            <a:chExt cx="2138" cy="1414"/>
          </a:xfrm>
        </p:grpSpPr>
        <p:sp>
          <p:nvSpPr>
            <p:cNvPr id="11314" name="Line 12"/>
            <p:cNvSpPr>
              <a:spLocks noChangeShapeType="1"/>
            </p:cNvSpPr>
            <p:nvPr/>
          </p:nvSpPr>
          <p:spPr bwMode="auto">
            <a:xfrm flipV="1">
              <a:off x="3702" y="2084"/>
              <a:ext cx="0" cy="3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15" name="Line 13"/>
            <p:cNvSpPr>
              <a:spLocks noChangeShapeType="1"/>
            </p:cNvSpPr>
            <p:nvPr/>
          </p:nvSpPr>
          <p:spPr bwMode="auto">
            <a:xfrm>
              <a:off x="3702" y="2349"/>
              <a:ext cx="1714"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269" name="Object 5"/>
            <p:cNvGraphicFramePr>
              <a:graphicFrameLocks noChangeAspect="1"/>
            </p:cNvGraphicFramePr>
            <p:nvPr/>
          </p:nvGraphicFramePr>
          <p:xfrm>
            <a:off x="5421" y="2231"/>
            <a:ext cx="263" cy="216"/>
          </p:xfrm>
          <a:graphic>
            <a:graphicData uri="http://schemas.openxmlformats.org/presentationml/2006/ole">
              <mc:AlternateContent xmlns:mc="http://schemas.openxmlformats.org/markup-compatibility/2006">
                <mc:Choice xmlns:v="urn:schemas-microsoft-com:vml" Requires="v">
                  <p:oleObj spid="_x0000_s11468" name="Equation" r:id="rId9" imgW="203040" imgH="152280" progId="Equation.DSMT4">
                    <p:embed/>
                  </p:oleObj>
                </mc:Choice>
                <mc:Fallback>
                  <p:oleObj name="Equation" r:id="rId9" imgW="203040" imgH="15228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1" y="2231"/>
                          <a:ext cx="263"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1316" name="Text Box 15"/>
            <p:cNvSpPr txBox="1">
              <a:spLocks noChangeArrowheads="1"/>
            </p:cNvSpPr>
            <p:nvPr/>
          </p:nvSpPr>
          <p:spPr bwMode="auto">
            <a:xfrm>
              <a:off x="3586" y="1882"/>
              <a:ext cx="28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0</a:t>
              </a:r>
            </a:p>
          </p:txBody>
        </p:sp>
        <p:sp>
          <p:nvSpPr>
            <p:cNvPr id="11317" name="Text Box 16"/>
            <p:cNvSpPr txBox="1">
              <a:spLocks noChangeArrowheads="1"/>
            </p:cNvSpPr>
            <p:nvPr/>
          </p:nvSpPr>
          <p:spPr bwMode="auto">
            <a:xfrm>
              <a:off x="3546" y="227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0</a:t>
              </a:r>
            </a:p>
          </p:txBody>
        </p:sp>
        <p:grpSp>
          <p:nvGrpSpPr>
            <p:cNvPr id="11318" name="Group 17"/>
            <p:cNvGrpSpPr>
              <a:grpSpLocks/>
            </p:cNvGrpSpPr>
            <p:nvPr/>
          </p:nvGrpSpPr>
          <p:grpSpPr bwMode="auto">
            <a:xfrm>
              <a:off x="3546" y="1114"/>
              <a:ext cx="2138" cy="646"/>
              <a:chOff x="3406" y="1149"/>
              <a:chExt cx="2138" cy="646"/>
            </a:xfrm>
          </p:grpSpPr>
          <p:sp>
            <p:nvSpPr>
              <p:cNvPr id="11326" name="Freeform 18"/>
              <p:cNvSpPr>
                <a:spLocks/>
              </p:cNvSpPr>
              <p:nvPr/>
            </p:nvSpPr>
            <p:spPr bwMode="auto">
              <a:xfrm flipV="1">
                <a:off x="3568" y="1435"/>
                <a:ext cx="492" cy="176"/>
              </a:xfrm>
              <a:custGeom>
                <a:avLst/>
                <a:gdLst>
                  <a:gd name="T0" fmla="*/ 0 w 864"/>
                  <a:gd name="T1" fmla="*/ 0 h 480"/>
                  <a:gd name="T2" fmla="*/ 80 w 864"/>
                  <a:gd name="T3" fmla="*/ 24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27" name="Freeform 19"/>
              <p:cNvSpPr>
                <a:spLocks/>
              </p:cNvSpPr>
              <p:nvPr/>
            </p:nvSpPr>
            <p:spPr bwMode="auto">
              <a:xfrm flipV="1">
                <a:off x="4547" y="1435"/>
                <a:ext cx="492" cy="176"/>
              </a:xfrm>
              <a:custGeom>
                <a:avLst/>
                <a:gdLst>
                  <a:gd name="T0" fmla="*/ 0 w 864"/>
                  <a:gd name="T1" fmla="*/ 0 h 480"/>
                  <a:gd name="T2" fmla="*/ 80 w 864"/>
                  <a:gd name="T3" fmla="*/ 24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28" name="Line 20"/>
              <p:cNvSpPr>
                <a:spLocks noChangeShapeType="1"/>
              </p:cNvSpPr>
              <p:nvPr/>
            </p:nvSpPr>
            <p:spPr bwMode="auto">
              <a:xfrm flipV="1">
                <a:off x="3562" y="1351"/>
                <a:ext cx="0" cy="3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9" name="Line 21"/>
              <p:cNvSpPr>
                <a:spLocks noChangeShapeType="1"/>
              </p:cNvSpPr>
              <p:nvPr/>
            </p:nvSpPr>
            <p:spPr bwMode="auto">
              <a:xfrm>
                <a:off x="3562" y="1616"/>
                <a:ext cx="1714"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1270" name="Object 6"/>
              <p:cNvGraphicFramePr>
                <a:graphicFrameLocks noChangeAspect="1"/>
              </p:cNvGraphicFramePr>
              <p:nvPr/>
            </p:nvGraphicFramePr>
            <p:xfrm>
              <a:off x="5281" y="1498"/>
              <a:ext cx="263" cy="216"/>
            </p:xfrm>
            <a:graphic>
              <a:graphicData uri="http://schemas.openxmlformats.org/presentationml/2006/ole">
                <mc:AlternateContent xmlns:mc="http://schemas.openxmlformats.org/markup-compatibility/2006">
                  <mc:Choice xmlns:v="urn:schemas-microsoft-com:vml" Requires="v">
                    <p:oleObj spid="_x0000_s11469" name="Equation" r:id="rId11" imgW="203040" imgH="152280" progId="Equation.DSMT4">
                      <p:embed/>
                    </p:oleObj>
                  </mc:Choice>
                  <mc:Fallback>
                    <p:oleObj name="Equation" r:id="rId11" imgW="203040" imgH="15228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1" y="1498"/>
                            <a:ext cx="263"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11330" name="Text Box 23"/>
              <p:cNvSpPr txBox="1">
                <a:spLocks noChangeArrowheads="1"/>
              </p:cNvSpPr>
              <p:nvPr/>
            </p:nvSpPr>
            <p:spPr bwMode="auto">
              <a:xfrm>
                <a:off x="3446" y="1149"/>
                <a:ext cx="2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i</a:t>
                </a:r>
              </a:p>
            </p:txBody>
          </p:sp>
          <p:sp>
            <p:nvSpPr>
              <p:cNvPr id="11331" name="Text Box 24"/>
              <p:cNvSpPr txBox="1">
                <a:spLocks noChangeArrowheads="1"/>
              </p:cNvSpPr>
              <p:nvPr/>
            </p:nvSpPr>
            <p:spPr bwMode="auto">
              <a:xfrm>
                <a:off x="3406" y="154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0</a:t>
                </a:r>
              </a:p>
            </p:txBody>
          </p:sp>
          <p:sp>
            <p:nvSpPr>
              <p:cNvPr id="11332" name="Freeform 25"/>
              <p:cNvSpPr>
                <a:spLocks/>
              </p:cNvSpPr>
              <p:nvPr/>
            </p:nvSpPr>
            <p:spPr bwMode="auto">
              <a:xfrm>
                <a:off x="4054" y="1609"/>
                <a:ext cx="492" cy="176"/>
              </a:xfrm>
              <a:custGeom>
                <a:avLst/>
                <a:gdLst>
                  <a:gd name="T0" fmla="*/ 0 w 864"/>
                  <a:gd name="T1" fmla="*/ 0 h 480"/>
                  <a:gd name="T2" fmla="*/ 80 w 864"/>
                  <a:gd name="T3" fmla="*/ 24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1319" name="Line 26"/>
            <p:cNvSpPr>
              <a:spLocks noChangeShapeType="1"/>
            </p:cNvSpPr>
            <p:nvPr/>
          </p:nvSpPr>
          <p:spPr bwMode="auto">
            <a:xfrm>
              <a:off x="4196" y="1585"/>
              <a:ext cx="0" cy="744"/>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20" name="Line 27"/>
            <p:cNvSpPr>
              <a:spLocks noChangeShapeType="1"/>
            </p:cNvSpPr>
            <p:nvPr/>
          </p:nvSpPr>
          <p:spPr bwMode="auto">
            <a:xfrm>
              <a:off x="4676" y="1585"/>
              <a:ext cx="0" cy="768"/>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21" name="Line 28"/>
            <p:cNvSpPr>
              <a:spLocks noChangeShapeType="1"/>
            </p:cNvSpPr>
            <p:nvPr/>
          </p:nvSpPr>
          <p:spPr bwMode="auto">
            <a:xfrm>
              <a:off x="5168" y="1597"/>
              <a:ext cx="0" cy="744"/>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1322" name="Group 72"/>
            <p:cNvGrpSpPr>
              <a:grpSpLocks/>
            </p:cNvGrpSpPr>
            <p:nvPr/>
          </p:nvGrpSpPr>
          <p:grpSpPr bwMode="auto">
            <a:xfrm>
              <a:off x="3708" y="2168"/>
              <a:ext cx="1471" cy="184"/>
              <a:chOff x="3708" y="2168"/>
              <a:chExt cx="1471" cy="184"/>
            </a:xfrm>
          </p:grpSpPr>
          <p:sp>
            <p:nvSpPr>
              <p:cNvPr id="11323" name="Freeform 10"/>
              <p:cNvSpPr>
                <a:spLocks/>
              </p:cNvSpPr>
              <p:nvPr/>
            </p:nvSpPr>
            <p:spPr bwMode="auto">
              <a:xfrm flipV="1">
                <a:off x="3708" y="2168"/>
                <a:ext cx="492" cy="176"/>
              </a:xfrm>
              <a:custGeom>
                <a:avLst/>
                <a:gdLst>
                  <a:gd name="T0" fmla="*/ 0 w 864"/>
                  <a:gd name="T1" fmla="*/ 0 h 480"/>
                  <a:gd name="T2" fmla="*/ 80 w 864"/>
                  <a:gd name="T3" fmla="*/ 24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24" name="Freeform 11"/>
              <p:cNvSpPr>
                <a:spLocks/>
              </p:cNvSpPr>
              <p:nvPr/>
            </p:nvSpPr>
            <p:spPr bwMode="auto">
              <a:xfrm flipV="1">
                <a:off x="4687" y="2168"/>
                <a:ext cx="492" cy="176"/>
              </a:xfrm>
              <a:custGeom>
                <a:avLst/>
                <a:gdLst>
                  <a:gd name="T0" fmla="*/ 0 w 864"/>
                  <a:gd name="T1" fmla="*/ 0 h 480"/>
                  <a:gd name="T2" fmla="*/ 80 w 864"/>
                  <a:gd name="T3" fmla="*/ 24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25" name="Line 71"/>
              <p:cNvSpPr>
                <a:spLocks noChangeShapeType="1"/>
              </p:cNvSpPr>
              <p:nvPr/>
            </p:nvSpPr>
            <p:spPr bwMode="auto">
              <a:xfrm>
                <a:off x="4214" y="2352"/>
                <a:ext cx="461"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11280" name="Group 10"/>
          <p:cNvGrpSpPr>
            <a:grpSpLocks/>
          </p:cNvGrpSpPr>
          <p:nvPr/>
        </p:nvGrpSpPr>
        <p:grpSpPr bwMode="auto">
          <a:xfrm>
            <a:off x="130175" y="1357313"/>
            <a:ext cx="5013325" cy="2544762"/>
            <a:chOff x="11" y="689"/>
            <a:chExt cx="3158" cy="1603"/>
          </a:xfrm>
        </p:grpSpPr>
        <p:grpSp>
          <p:nvGrpSpPr>
            <p:cNvPr id="11281" name="Group 11"/>
            <p:cNvGrpSpPr>
              <a:grpSpLocks/>
            </p:cNvGrpSpPr>
            <p:nvPr/>
          </p:nvGrpSpPr>
          <p:grpSpPr bwMode="auto">
            <a:xfrm>
              <a:off x="156" y="689"/>
              <a:ext cx="3013" cy="1603"/>
              <a:chOff x="528" y="2069"/>
              <a:chExt cx="3013" cy="1603"/>
            </a:xfrm>
          </p:grpSpPr>
          <p:sp>
            <p:nvSpPr>
              <p:cNvPr id="11283" name="Line 12"/>
              <p:cNvSpPr>
                <a:spLocks noChangeShapeType="1"/>
              </p:cNvSpPr>
              <p:nvPr/>
            </p:nvSpPr>
            <p:spPr bwMode="auto">
              <a:xfrm>
                <a:off x="942" y="2402"/>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4" name="Oval 13"/>
              <p:cNvSpPr>
                <a:spLocks noChangeArrowheads="1"/>
              </p:cNvSpPr>
              <p:nvPr/>
            </p:nvSpPr>
            <p:spPr bwMode="auto">
              <a:xfrm>
                <a:off x="904" y="2376"/>
                <a:ext cx="48" cy="48"/>
              </a:xfrm>
              <a:prstGeom prst="ellipse">
                <a:avLst/>
              </a:prstGeom>
              <a:solidFill>
                <a:srgbClr val="000099"/>
              </a:solidFill>
              <a:ln w="28575">
                <a:solidFill>
                  <a:schemeClr val="tx1"/>
                </a:solidFill>
                <a:round/>
                <a:headEnd/>
                <a:tailEnd/>
              </a:ln>
            </p:spPr>
            <p:txBody>
              <a:bodyPr wrap="none" anchor="ctr"/>
              <a:lstStyle/>
              <a:p>
                <a:endParaRPr lang="zh-CN" altLang="en-US"/>
              </a:p>
            </p:txBody>
          </p:sp>
          <p:sp>
            <p:nvSpPr>
              <p:cNvPr id="11285" name="Line 14"/>
              <p:cNvSpPr>
                <a:spLocks noChangeShapeType="1"/>
              </p:cNvSpPr>
              <p:nvPr/>
            </p:nvSpPr>
            <p:spPr bwMode="auto">
              <a:xfrm>
                <a:off x="942" y="3650"/>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86" name="Oval 15"/>
              <p:cNvSpPr>
                <a:spLocks noChangeArrowheads="1"/>
              </p:cNvSpPr>
              <p:nvPr/>
            </p:nvSpPr>
            <p:spPr bwMode="auto">
              <a:xfrm>
                <a:off x="904" y="3624"/>
                <a:ext cx="48" cy="48"/>
              </a:xfrm>
              <a:prstGeom prst="ellipse">
                <a:avLst/>
              </a:prstGeom>
              <a:solidFill>
                <a:srgbClr val="000099"/>
              </a:solidFill>
              <a:ln w="28575">
                <a:solidFill>
                  <a:schemeClr val="tx1"/>
                </a:solidFill>
                <a:round/>
                <a:headEnd/>
                <a:tailEnd/>
              </a:ln>
            </p:spPr>
            <p:txBody>
              <a:bodyPr wrap="none" anchor="ctr"/>
              <a:lstStyle/>
              <a:p>
                <a:endParaRPr lang="zh-CN" altLang="en-US"/>
              </a:p>
            </p:txBody>
          </p:sp>
          <p:sp>
            <p:nvSpPr>
              <p:cNvPr id="11287" name="Freeform 16"/>
              <p:cNvSpPr>
                <a:spLocks/>
              </p:cNvSpPr>
              <p:nvPr/>
            </p:nvSpPr>
            <p:spPr bwMode="auto">
              <a:xfrm>
                <a:off x="1517" y="2664"/>
                <a:ext cx="48" cy="720"/>
              </a:xfrm>
              <a:custGeom>
                <a:avLst/>
                <a:gdLst>
                  <a:gd name="T0" fmla="*/ 0 w 48"/>
                  <a:gd name="T1" fmla="*/ 0 h 768"/>
                  <a:gd name="T2" fmla="*/ 48 w 48"/>
                  <a:gd name="T3" fmla="*/ 79 h 768"/>
                  <a:gd name="T4" fmla="*/ 0 w 48"/>
                  <a:gd name="T5" fmla="*/ 158 h 768"/>
                  <a:gd name="T6" fmla="*/ 48 w 48"/>
                  <a:gd name="T7" fmla="*/ 237 h 768"/>
                  <a:gd name="T8" fmla="*/ 0 w 48"/>
                  <a:gd name="T9" fmla="*/ 317 h 768"/>
                  <a:gd name="T10" fmla="*/ 48 w 48"/>
                  <a:gd name="T11" fmla="*/ 396 h 768"/>
                  <a:gd name="T12" fmla="*/ 0 w 48"/>
                  <a:gd name="T13" fmla="*/ 474 h 768"/>
                  <a:gd name="T14" fmla="*/ 48 w 48"/>
                  <a:gd name="T15" fmla="*/ 554 h 768"/>
                  <a:gd name="T16" fmla="*/ 0 w 48"/>
                  <a:gd name="T17" fmla="*/ 633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88" name="Freeform 17"/>
              <p:cNvSpPr>
                <a:spLocks/>
              </p:cNvSpPr>
              <p:nvPr/>
            </p:nvSpPr>
            <p:spPr bwMode="auto">
              <a:xfrm flipH="1">
                <a:off x="1731" y="2664"/>
                <a:ext cx="48" cy="720"/>
              </a:xfrm>
              <a:custGeom>
                <a:avLst/>
                <a:gdLst>
                  <a:gd name="T0" fmla="*/ 0 w 48"/>
                  <a:gd name="T1" fmla="*/ 0 h 768"/>
                  <a:gd name="T2" fmla="*/ 48 w 48"/>
                  <a:gd name="T3" fmla="*/ 79 h 768"/>
                  <a:gd name="T4" fmla="*/ 0 w 48"/>
                  <a:gd name="T5" fmla="*/ 158 h 768"/>
                  <a:gd name="T6" fmla="*/ 48 w 48"/>
                  <a:gd name="T7" fmla="*/ 237 h 768"/>
                  <a:gd name="T8" fmla="*/ 0 w 48"/>
                  <a:gd name="T9" fmla="*/ 317 h 768"/>
                  <a:gd name="T10" fmla="*/ 48 w 48"/>
                  <a:gd name="T11" fmla="*/ 396 h 768"/>
                  <a:gd name="T12" fmla="*/ 0 w 48"/>
                  <a:gd name="T13" fmla="*/ 474 h 768"/>
                  <a:gd name="T14" fmla="*/ 48 w 48"/>
                  <a:gd name="T15" fmla="*/ 554 h 768"/>
                  <a:gd name="T16" fmla="*/ 0 w 48"/>
                  <a:gd name="T17" fmla="*/ 633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89" name="Line 18"/>
              <p:cNvSpPr>
                <a:spLocks noChangeShapeType="1"/>
              </p:cNvSpPr>
              <p:nvPr/>
            </p:nvSpPr>
            <p:spPr bwMode="auto">
              <a:xfrm>
                <a:off x="1652" y="2520"/>
                <a:ext cx="0" cy="10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0" name="Line 19"/>
              <p:cNvSpPr>
                <a:spLocks noChangeShapeType="1"/>
              </p:cNvSpPr>
              <p:nvPr/>
            </p:nvSpPr>
            <p:spPr bwMode="auto">
              <a:xfrm>
                <a:off x="1779" y="2402"/>
                <a:ext cx="132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1" name="Line 20"/>
              <p:cNvSpPr>
                <a:spLocks noChangeShapeType="1"/>
              </p:cNvSpPr>
              <p:nvPr/>
            </p:nvSpPr>
            <p:spPr bwMode="auto">
              <a:xfrm flipV="1">
                <a:off x="1776" y="3647"/>
                <a:ext cx="1335"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92" name="Group 21"/>
              <p:cNvGrpSpPr>
                <a:grpSpLocks/>
              </p:cNvGrpSpPr>
              <p:nvPr/>
            </p:nvGrpSpPr>
            <p:grpSpPr bwMode="auto">
              <a:xfrm>
                <a:off x="588" y="2719"/>
                <a:ext cx="702" cy="399"/>
                <a:chOff x="1089" y="2072"/>
                <a:chExt cx="702" cy="399"/>
              </a:xfrm>
            </p:grpSpPr>
            <p:sp>
              <p:nvSpPr>
                <p:cNvPr id="11312" name="Line 22"/>
                <p:cNvSpPr>
                  <a:spLocks noChangeShapeType="1"/>
                </p:cNvSpPr>
                <p:nvPr/>
              </p:nvSpPr>
              <p:spPr bwMode="auto">
                <a:xfrm flipV="1">
                  <a:off x="1089" y="2072"/>
                  <a:ext cx="0" cy="39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13" name="Line 23"/>
                <p:cNvSpPr>
                  <a:spLocks noChangeShapeType="1"/>
                </p:cNvSpPr>
                <p:nvPr/>
              </p:nvSpPr>
              <p:spPr bwMode="auto">
                <a:xfrm>
                  <a:off x="1089" y="2471"/>
                  <a:ext cx="70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93" name="Freeform 24"/>
              <p:cNvSpPr>
                <a:spLocks noChangeAspect="1"/>
              </p:cNvSpPr>
              <p:nvPr/>
            </p:nvSpPr>
            <p:spPr bwMode="auto">
              <a:xfrm>
                <a:off x="586" y="2917"/>
                <a:ext cx="509" cy="376"/>
              </a:xfrm>
              <a:custGeom>
                <a:avLst/>
                <a:gdLst>
                  <a:gd name="T0" fmla="*/ 0 w 1932"/>
                  <a:gd name="T1" fmla="*/ 47 h 753"/>
                  <a:gd name="T2" fmla="*/ 9 w 1932"/>
                  <a:gd name="T3" fmla="*/ 0 h 753"/>
                  <a:gd name="T4" fmla="*/ 18 w 1932"/>
                  <a:gd name="T5" fmla="*/ 45 h 753"/>
                  <a:gd name="T6" fmla="*/ 27 w 1932"/>
                  <a:gd name="T7" fmla="*/ 93 h 753"/>
                  <a:gd name="T8" fmla="*/ 35 w 1932"/>
                  <a:gd name="T9" fmla="*/ 47 h 753"/>
                  <a:gd name="T10" fmla="*/ 0 60000 65536"/>
                  <a:gd name="T11" fmla="*/ 0 60000 65536"/>
                  <a:gd name="T12" fmla="*/ 0 60000 65536"/>
                  <a:gd name="T13" fmla="*/ 0 60000 65536"/>
                  <a:gd name="T14" fmla="*/ 0 60000 65536"/>
                  <a:gd name="T15" fmla="*/ 0 w 1932"/>
                  <a:gd name="T16" fmla="*/ 0 h 753"/>
                  <a:gd name="T17" fmla="*/ 1932 w 1932"/>
                  <a:gd name="T18" fmla="*/ 753 h 753"/>
                </a:gdLst>
                <a:ahLst/>
                <a:cxnLst>
                  <a:cxn ang="T10">
                    <a:pos x="T0" y="T1"/>
                  </a:cxn>
                  <a:cxn ang="T11">
                    <a:pos x="T2" y="T3"/>
                  </a:cxn>
                  <a:cxn ang="T12">
                    <a:pos x="T4" y="T5"/>
                  </a:cxn>
                  <a:cxn ang="T13">
                    <a:pos x="T6" y="T7"/>
                  </a:cxn>
                  <a:cxn ang="T14">
                    <a:pos x="T8" y="T9"/>
                  </a:cxn>
                </a:cxnLst>
                <a:rect l="T15" t="T16" r="T17" b="T18"/>
                <a:pathLst>
                  <a:path w="1932" h="753">
                    <a:moveTo>
                      <a:pt x="0" y="376"/>
                    </a:moveTo>
                    <a:cubicBezTo>
                      <a:pt x="166" y="190"/>
                      <a:pt x="332" y="4"/>
                      <a:pt x="492" y="2"/>
                    </a:cubicBezTo>
                    <a:cubicBezTo>
                      <a:pt x="652" y="0"/>
                      <a:pt x="798" y="239"/>
                      <a:pt x="960" y="364"/>
                    </a:cubicBezTo>
                    <a:cubicBezTo>
                      <a:pt x="1122" y="489"/>
                      <a:pt x="1301" y="749"/>
                      <a:pt x="1463" y="751"/>
                    </a:cubicBezTo>
                    <a:cubicBezTo>
                      <a:pt x="1625" y="753"/>
                      <a:pt x="1854" y="439"/>
                      <a:pt x="1932" y="37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94" name="Text Box 25"/>
              <p:cNvSpPr txBox="1">
                <a:spLocks noChangeArrowheads="1"/>
              </p:cNvSpPr>
              <p:nvPr/>
            </p:nvSpPr>
            <p:spPr bwMode="auto">
              <a:xfrm>
                <a:off x="528" y="2457"/>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1</a:t>
                </a:r>
                <a:endParaRPr kumimoji="1" lang="en-US" altLang="zh-CN" b="1">
                  <a:solidFill>
                    <a:schemeClr val="tx2"/>
                  </a:solidFill>
                  <a:latin typeface="Times New Roman" pitchFamily="18" charset="0"/>
                  <a:cs typeface="Times New Roman" pitchFamily="18" charset="0"/>
                </a:endParaRPr>
              </a:p>
            </p:txBody>
          </p:sp>
          <p:sp>
            <p:nvSpPr>
              <p:cNvPr id="11295" name="Text Box 26"/>
              <p:cNvSpPr txBox="1">
                <a:spLocks noChangeArrowheads="1"/>
              </p:cNvSpPr>
              <p:nvPr/>
            </p:nvSpPr>
            <p:spPr bwMode="auto">
              <a:xfrm>
                <a:off x="1861" y="2527"/>
                <a:ext cx="354"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endParaRPr kumimoji="1" lang="en-US" altLang="zh-CN" b="1" i="1">
                  <a:solidFill>
                    <a:schemeClr val="tx2"/>
                  </a:solidFill>
                  <a:latin typeface="Times New Roman" pitchFamily="18" charset="0"/>
                  <a:cs typeface="Times New Roman" pitchFamily="18" charset="0"/>
                </a:endParaRP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2</a:t>
                </a:r>
              </a:p>
              <a:p>
                <a:pPr eaLnBrk="1" hangingPunct="1"/>
                <a:endParaRPr kumimoji="1" lang="en-US" altLang="zh-CN" b="1">
                  <a:solidFill>
                    <a:schemeClr val="tx2"/>
                  </a:solidFill>
                  <a:latin typeface="Times New Roman" pitchFamily="18" charset="0"/>
                  <a:cs typeface="Times New Roman" pitchFamily="18" charset="0"/>
                </a:endParaRPr>
              </a:p>
              <a:p>
                <a:pPr eaLnBrk="1" hangingPunct="1"/>
                <a:r>
                  <a:rPr kumimoji="1" lang="en-US" altLang="zh-CN" b="1">
                    <a:solidFill>
                      <a:schemeClr val="tx2"/>
                    </a:solidFill>
                    <a:latin typeface="Times New Roman" pitchFamily="18" charset="0"/>
                    <a:cs typeface="Times New Roman" pitchFamily="18" charset="0"/>
                  </a:rPr>
                  <a:t>_</a:t>
                </a:r>
              </a:p>
            </p:txBody>
          </p:sp>
          <p:sp>
            <p:nvSpPr>
              <p:cNvPr id="11296" name="Line 27"/>
              <p:cNvSpPr>
                <a:spLocks noChangeShapeType="1"/>
              </p:cNvSpPr>
              <p:nvPr/>
            </p:nvSpPr>
            <p:spPr bwMode="auto">
              <a:xfrm>
                <a:off x="1517" y="2399"/>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7" name="Line 28"/>
              <p:cNvSpPr>
                <a:spLocks noChangeShapeType="1"/>
              </p:cNvSpPr>
              <p:nvPr/>
            </p:nvSpPr>
            <p:spPr bwMode="auto">
              <a:xfrm>
                <a:off x="1517" y="3384"/>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8" name="Line 29"/>
              <p:cNvSpPr>
                <a:spLocks noChangeShapeType="1"/>
              </p:cNvSpPr>
              <p:nvPr/>
            </p:nvSpPr>
            <p:spPr bwMode="auto">
              <a:xfrm>
                <a:off x="1779" y="2401"/>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9" name="Line 30"/>
              <p:cNvSpPr>
                <a:spLocks noChangeShapeType="1"/>
              </p:cNvSpPr>
              <p:nvPr/>
            </p:nvSpPr>
            <p:spPr bwMode="auto">
              <a:xfrm>
                <a:off x="1779" y="3384"/>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0" name="Line 31"/>
              <p:cNvSpPr>
                <a:spLocks noChangeShapeType="1"/>
              </p:cNvSpPr>
              <p:nvPr/>
            </p:nvSpPr>
            <p:spPr bwMode="auto">
              <a:xfrm>
                <a:off x="3105" y="2399"/>
                <a:ext cx="6" cy="12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1" name="Text Box 35"/>
              <p:cNvSpPr txBox="1">
                <a:spLocks noChangeArrowheads="1"/>
              </p:cNvSpPr>
              <p:nvPr/>
            </p:nvSpPr>
            <p:spPr bwMode="auto">
              <a:xfrm>
                <a:off x="1099" y="2482"/>
                <a:ext cx="417"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kumimoji="1" lang="en-US" altLang="zh-CN" b="1">
                    <a:solidFill>
                      <a:schemeClr val="tx2"/>
                    </a:solidFill>
                    <a:latin typeface="Times New Roman" pitchFamily="18" charset="0"/>
                    <a:cs typeface="Times New Roman" pitchFamily="18" charset="0"/>
                  </a:rPr>
                  <a:t>+</a:t>
                </a:r>
              </a:p>
              <a:p>
                <a:pPr algn="r" eaLnBrk="1" hangingPunct="1"/>
                <a:endParaRPr kumimoji="1" lang="en-US" altLang="zh-CN" b="1" baseline="-25000">
                  <a:solidFill>
                    <a:schemeClr val="tx2"/>
                  </a:solidFill>
                  <a:latin typeface="Times New Roman" pitchFamily="18" charset="0"/>
                  <a:cs typeface="Times New Roman" pitchFamily="18" charset="0"/>
                </a:endParaRPr>
              </a:p>
              <a:p>
                <a:pPr algn="r" eaLnBrk="1" hangingPunct="1"/>
                <a:endParaRPr kumimoji="1" lang="en-US" altLang="zh-CN" b="1" baseline="-25000">
                  <a:solidFill>
                    <a:schemeClr val="tx2"/>
                  </a:solidFill>
                  <a:latin typeface="Times New Roman" pitchFamily="18" charset="0"/>
                  <a:cs typeface="Times New Roman" pitchFamily="18" charset="0"/>
                </a:endParaRPr>
              </a:p>
              <a:p>
                <a:pPr algn="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1</a:t>
                </a:r>
                <a:r>
                  <a:rPr kumimoji="1" lang="en-US" altLang="zh-CN" b="1">
                    <a:solidFill>
                      <a:schemeClr val="tx2"/>
                    </a:solidFill>
                    <a:latin typeface="Times New Roman" pitchFamily="18" charset="0"/>
                    <a:cs typeface="Times New Roman" pitchFamily="18" charset="0"/>
                  </a:rPr>
                  <a:t> </a:t>
                </a:r>
                <a:endParaRPr kumimoji="1" lang="en-US" altLang="zh-CN" b="1" baseline="-25000">
                  <a:solidFill>
                    <a:schemeClr val="tx2"/>
                  </a:solidFill>
                  <a:latin typeface="Times New Roman" pitchFamily="18" charset="0"/>
                  <a:cs typeface="Times New Roman" pitchFamily="18" charset="0"/>
                </a:endParaRPr>
              </a:p>
              <a:p>
                <a:pPr algn="r" eaLnBrk="1" hangingPunct="1"/>
                <a:endParaRPr kumimoji="1" lang="en-US" altLang="zh-CN" b="1" baseline="-25000">
                  <a:solidFill>
                    <a:schemeClr val="tx2"/>
                  </a:solidFill>
                  <a:latin typeface="Times New Roman" pitchFamily="18" charset="0"/>
                  <a:cs typeface="Times New Roman" pitchFamily="18" charset="0"/>
                </a:endParaRPr>
              </a:p>
              <a:p>
                <a:pPr algn="r" eaLnBrk="1" hangingPunct="1"/>
                <a:endParaRPr kumimoji="1" lang="en-US" altLang="zh-CN" b="1" baseline="-25000">
                  <a:solidFill>
                    <a:schemeClr val="tx2"/>
                  </a:solidFill>
                  <a:latin typeface="Times New Roman" pitchFamily="18" charset="0"/>
                  <a:cs typeface="Times New Roman" pitchFamily="18" charset="0"/>
                </a:endParaRPr>
              </a:p>
              <a:p>
                <a:pPr algn="r" eaLnBrk="1" hangingPunct="1"/>
                <a:r>
                  <a:rPr kumimoji="1" lang="en-US" altLang="zh-CN" b="1" baseline="-25000">
                    <a:solidFill>
                      <a:schemeClr val="tx2"/>
                    </a:solidFill>
                    <a:latin typeface="黑体" pitchFamily="49" charset="-122"/>
                    <a:ea typeface="黑体" pitchFamily="49" charset="-122"/>
                  </a:rPr>
                  <a:t>-</a:t>
                </a:r>
              </a:p>
            </p:txBody>
          </p:sp>
          <p:sp>
            <p:nvSpPr>
              <p:cNvPr id="11302" name="Text Box 36"/>
              <p:cNvSpPr txBox="1">
                <a:spLocks noChangeArrowheads="1"/>
              </p:cNvSpPr>
              <p:nvPr/>
            </p:nvSpPr>
            <p:spPr bwMode="auto">
              <a:xfrm>
                <a:off x="1786" y="2392"/>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a</a:t>
                </a:r>
              </a:p>
            </p:txBody>
          </p:sp>
          <p:sp>
            <p:nvSpPr>
              <p:cNvPr id="11303" name="Text Box 37"/>
              <p:cNvSpPr txBox="1">
                <a:spLocks noChangeArrowheads="1"/>
              </p:cNvSpPr>
              <p:nvPr/>
            </p:nvSpPr>
            <p:spPr bwMode="auto">
              <a:xfrm>
                <a:off x="1531" y="2204"/>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T</a:t>
                </a:r>
              </a:p>
            </p:txBody>
          </p:sp>
          <p:sp>
            <p:nvSpPr>
              <p:cNvPr id="11304" name="Text Box 38"/>
              <p:cNvSpPr txBox="1">
                <a:spLocks noChangeArrowheads="1"/>
              </p:cNvSpPr>
              <p:nvPr/>
            </p:nvSpPr>
            <p:spPr bwMode="auto">
              <a:xfrm>
                <a:off x="1786" y="342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b</a:t>
                </a:r>
              </a:p>
            </p:txBody>
          </p:sp>
          <p:sp>
            <p:nvSpPr>
              <p:cNvPr id="11305" name="Text Box 39"/>
              <p:cNvSpPr txBox="1">
                <a:spLocks noChangeArrowheads="1"/>
              </p:cNvSpPr>
              <p:nvPr/>
            </p:nvSpPr>
            <p:spPr bwMode="auto">
              <a:xfrm>
                <a:off x="2394" y="2069"/>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p>
            </p:txBody>
          </p:sp>
          <p:sp>
            <p:nvSpPr>
              <p:cNvPr id="11306" name="Text Box 40"/>
              <p:cNvSpPr txBox="1">
                <a:spLocks noChangeArrowheads="1"/>
              </p:cNvSpPr>
              <p:nvPr/>
            </p:nvSpPr>
            <p:spPr bwMode="auto">
              <a:xfrm>
                <a:off x="2610" y="2811"/>
                <a:ext cx="63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R</a:t>
                </a:r>
                <a:r>
                  <a:rPr kumimoji="1" lang="en-US" altLang="zh-CN" b="1" baseline="-25000">
                    <a:solidFill>
                      <a:schemeClr val="tx2"/>
                    </a:solidFill>
                    <a:latin typeface="Times New Roman" pitchFamily="18" charset="0"/>
                    <a:cs typeface="Times New Roman" pitchFamily="18" charset="0"/>
                  </a:rPr>
                  <a:t>L</a:t>
                </a:r>
                <a:endParaRPr kumimoji="1" lang="en-US" altLang="zh-CN" b="1">
                  <a:solidFill>
                    <a:schemeClr val="tx2"/>
                  </a:solidFill>
                  <a:latin typeface="Times New Roman" pitchFamily="18" charset="0"/>
                  <a:cs typeface="Times New Roman" pitchFamily="18" charset="0"/>
                </a:endParaRPr>
              </a:p>
            </p:txBody>
          </p:sp>
          <p:grpSp>
            <p:nvGrpSpPr>
              <p:cNvPr id="11307" name="Group 41"/>
              <p:cNvGrpSpPr>
                <a:grpSpLocks/>
              </p:cNvGrpSpPr>
              <p:nvPr/>
            </p:nvGrpSpPr>
            <p:grpSpPr bwMode="auto">
              <a:xfrm flipH="1">
                <a:off x="2385" y="2257"/>
                <a:ext cx="206" cy="292"/>
                <a:chOff x="2793" y="1735"/>
                <a:chExt cx="206" cy="292"/>
              </a:xfrm>
            </p:grpSpPr>
            <p:sp>
              <p:nvSpPr>
                <p:cNvPr id="11310" name="AutoShape 42"/>
                <p:cNvSpPr>
                  <a:spLocks noChangeArrowheads="1"/>
                </p:cNvSpPr>
                <p:nvPr/>
              </p:nvSpPr>
              <p:spPr bwMode="auto">
                <a:xfrm rot="-5400000">
                  <a:off x="2759" y="1787"/>
                  <a:ext cx="288" cy="192"/>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311" name="Line 43"/>
                <p:cNvSpPr>
                  <a:spLocks noChangeShapeType="1"/>
                </p:cNvSpPr>
                <p:nvPr/>
              </p:nvSpPr>
              <p:spPr bwMode="auto">
                <a:xfrm rot="-5400000">
                  <a:off x="2648" y="1880"/>
                  <a:ext cx="2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308" name="Rectangle 44"/>
              <p:cNvSpPr>
                <a:spLocks noChangeArrowheads="1"/>
              </p:cNvSpPr>
              <p:nvPr/>
            </p:nvSpPr>
            <p:spPr bwMode="auto">
              <a:xfrm>
                <a:off x="3051" y="2811"/>
                <a:ext cx="117" cy="387"/>
              </a:xfrm>
              <a:prstGeom prst="rect">
                <a:avLst/>
              </a:prstGeom>
              <a:solidFill>
                <a:srgbClr val="DDDDDD"/>
              </a:solidFill>
              <a:ln w="28575">
                <a:solidFill>
                  <a:schemeClr val="tx1"/>
                </a:solidFill>
                <a:miter lim="800000"/>
                <a:headEnd/>
                <a:tailEnd/>
              </a:ln>
            </p:spPr>
            <p:txBody>
              <a:bodyPr wrap="none" anchor="ctr"/>
              <a:lstStyle/>
              <a:p>
                <a:endParaRPr lang="zh-CN" altLang="en-US"/>
              </a:p>
            </p:txBody>
          </p:sp>
          <p:sp>
            <p:nvSpPr>
              <p:cNvPr id="11309" name="Text Box 45"/>
              <p:cNvSpPr txBox="1">
                <a:spLocks noChangeArrowheads="1"/>
              </p:cNvSpPr>
              <p:nvPr/>
            </p:nvSpPr>
            <p:spPr bwMode="auto">
              <a:xfrm>
                <a:off x="3187" y="2707"/>
                <a:ext cx="35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p>
              <a:p>
                <a:pPr eaLnBrk="1" hangingPunct="1"/>
                <a:r>
                  <a:rPr kumimoji="1" lang="en-US" altLang="zh-CN" b="1" baseline="-25000">
                    <a:solidFill>
                      <a:schemeClr val="tx2"/>
                    </a:solidFill>
                    <a:latin typeface="Times New Roman" pitchFamily="18" charset="0"/>
                    <a:cs typeface="Times New Roman" pitchFamily="18" charset="0"/>
                  </a:rPr>
                  <a:t>_</a:t>
                </a:r>
                <a:endParaRPr kumimoji="1" lang="en-US" altLang="zh-CN" b="1">
                  <a:solidFill>
                    <a:schemeClr val="tx2"/>
                  </a:solidFill>
                  <a:latin typeface="Times New Roman" pitchFamily="18" charset="0"/>
                  <a:cs typeface="Times New Roman" pitchFamily="18" charset="0"/>
                </a:endParaRPr>
              </a:p>
            </p:txBody>
          </p:sp>
        </p:grpSp>
        <p:sp>
          <p:nvSpPr>
            <p:cNvPr id="11282" name="Text Box 46"/>
            <p:cNvSpPr txBox="1">
              <a:spLocks noChangeArrowheads="1"/>
            </p:cNvSpPr>
            <p:nvPr/>
          </p:nvSpPr>
          <p:spPr bwMode="auto">
            <a:xfrm>
              <a:off x="11" y="1660"/>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latin typeface="Times New Roman" pitchFamily="18" charset="0"/>
                  <a:cs typeface="Times New Roman" pitchFamily="18" charset="0"/>
                </a:rPr>
                <a:t>O</a:t>
              </a:r>
            </a:p>
          </p:txBody>
        </p:sp>
        <p:graphicFrame>
          <p:nvGraphicFramePr>
            <p:cNvPr id="11271" name="Object 2"/>
            <p:cNvGraphicFramePr>
              <a:graphicFrameLocks noChangeAspect="1"/>
            </p:cNvGraphicFramePr>
            <p:nvPr/>
          </p:nvGraphicFramePr>
          <p:xfrm>
            <a:off x="730" y="1777"/>
            <a:ext cx="297" cy="221"/>
          </p:xfrm>
          <a:graphic>
            <a:graphicData uri="http://schemas.openxmlformats.org/presentationml/2006/ole">
              <mc:AlternateContent xmlns:mc="http://schemas.openxmlformats.org/markup-compatibility/2006">
                <mc:Choice xmlns:v="urn:schemas-microsoft-com:vml" Requires="v">
                  <p:oleObj spid="_x0000_s11470" name="Equation" r:id="rId13" imgW="203040" imgH="152280" progId="Equation.DSMT4">
                    <p:embed/>
                  </p:oleObj>
                </mc:Choice>
                <mc:Fallback>
                  <p:oleObj name="Equation" r:id="rId13" imgW="203040" imgH="152280" progId="Equation.DSMT4">
                    <p:embed/>
                    <p:pic>
                      <p:nvPicPr>
                        <p:cNvPr id="0"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 y="1777"/>
                          <a:ext cx="29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086"/>
                                        </p:tgtEl>
                                        <p:attrNameLst>
                                          <p:attrName>style.visibility</p:attrName>
                                        </p:attrNameLst>
                                      </p:cBhvr>
                                      <p:to>
                                        <p:strVal val="visible"/>
                                      </p:to>
                                    </p:set>
                                    <p:animEffect transition="in" filter="wipe(left)">
                                      <p:cBhvr>
                                        <p:cTn id="7" dur="500"/>
                                        <p:tgtEl>
                                          <p:spTgt spid="46086"/>
                                        </p:tgtEl>
                                      </p:cBhvr>
                                    </p:animEffect>
                                  </p:childTnLst>
                                </p:cTn>
                              </p:par>
                            </p:childTnLst>
                          </p:cTn>
                        </p:par>
                        <p:par>
                          <p:cTn id="8" fill="hold" nodeType="afterGroup">
                            <p:stCondLst>
                              <p:cond delay="500"/>
                            </p:stCondLst>
                            <p:childTnLst>
                              <p:par>
                                <p:cTn id="9" presetID="5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0.70"/>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6084"/>
                                        </p:tgtEl>
                                        <p:attrNameLst>
                                          <p:attrName>style.visibility</p:attrName>
                                        </p:attrNameLst>
                                      </p:cBhvr>
                                      <p:to>
                                        <p:strVal val="visible"/>
                                      </p:to>
                                    </p:set>
                                    <p:animEffect transition="in" filter="wipe(left)">
                                      <p:cBhvr>
                                        <p:cTn id="18" dur="500"/>
                                        <p:tgtEl>
                                          <p:spTgt spid="46084"/>
                                        </p:tgtEl>
                                      </p:cBhvr>
                                    </p:animEffect>
                                  </p:childTnLst>
                                </p:cTn>
                              </p:par>
                            </p:childTnLst>
                          </p:cTn>
                        </p:par>
                        <p:par>
                          <p:cTn id="19" fill="hold" nodeType="afterGroup">
                            <p:stCondLst>
                              <p:cond delay="500"/>
                            </p:stCondLst>
                            <p:childTnLst>
                              <p:par>
                                <p:cTn id="20" presetID="9" presetClass="entr" presetSubtype="0" fill="hold" nodeType="afterEffect">
                                  <p:stCondLst>
                                    <p:cond delay="0"/>
                                  </p:stCondLst>
                                  <p:childTnLst>
                                    <p:set>
                                      <p:cBhvr>
                                        <p:cTn id="21" dur="1" fill="hold">
                                          <p:stCondLst>
                                            <p:cond delay="0"/>
                                          </p:stCondLst>
                                        </p:cTn>
                                        <p:tgtEl>
                                          <p:spTgt spid="46087"/>
                                        </p:tgtEl>
                                        <p:attrNameLst>
                                          <p:attrName>style.visibility</p:attrName>
                                        </p:attrNameLst>
                                      </p:cBhvr>
                                      <p:to>
                                        <p:strVal val="visible"/>
                                      </p:to>
                                    </p:set>
                                    <p:animEffect transition="in" filter="dissolve">
                                      <p:cBhvr>
                                        <p:cTn id="22" dur="500"/>
                                        <p:tgtEl>
                                          <p:spTgt spid="460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111"/>
                                        </p:tgtEl>
                                        <p:attrNameLst>
                                          <p:attrName>style.visibility</p:attrName>
                                        </p:attrNameLst>
                                      </p:cBhvr>
                                      <p:to>
                                        <p:strVal val="visible"/>
                                      </p:to>
                                    </p:set>
                                    <p:animEffect transition="in" filter="wipe(left)">
                                      <p:cBhvr>
                                        <p:cTn id="27" dur="500"/>
                                        <p:tgtEl>
                                          <p:spTgt spid="46111"/>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46112"/>
                                        </p:tgtEl>
                                        <p:attrNameLst>
                                          <p:attrName>style.visibility</p:attrName>
                                        </p:attrNameLst>
                                      </p:cBhvr>
                                      <p:to>
                                        <p:strVal val="visible"/>
                                      </p:to>
                                    </p:set>
                                    <p:animEffect transition="in" filter="wipe(left)">
                                      <p:cBhvr>
                                        <p:cTn id="31" dur="500"/>
                                        <p:tgtEl>
                                          <p:spTgt spid="461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6109"/>
                                        </p:tgtEl>
                                        <p:attrNameLst>
                                          <p:attrName>style.visibility</p:attrName>
                                        </p:attrNameLst>
                                      </p:cBhvr>
                                      <p:to>
                                        <p:strVal val="visible"/>
                                      </p:to>
                                    </p:set>
                                    <p:animEffect transition="in" filter="wipe(left)">
                                      <p:cBhvr>
                                        <p:cTn id="36" dur="500"/>
                                        <p:tgtEl>
                                          <p:spTgt spid="46109"/>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46110"/>
                                        </p:tgtEl>
                                        <p:attrNameLst>
                                          <p:attrName>style.visibility</p:attrName>
                                        </p:attrNameLst>
                                      </p:cBhvr>
                                      <p:to>
                                        <p:strVal val="visible"/>
                                      </p:to>
                                    </p:set>
                                    <p:animEffect transition="in" filter="wipe(left)">
                                      <p:cBhvr>
                                        <p:cTn id="40" dur="500"/>
                                        <p:tgtEl>
                                          <p:spTgt spid="46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P spid="46086" grpId="0"/>
      <p:bldP spid="46109" grpId="0"/>
      <p:bldP spid="46111" grpId="0" autoUpdateAnimBg="0"/>
      <p:bldP spid="4611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lnSpc>
                <a:spcPct val="150000"/>
              </a:lnSpc>
            </a:pPr>
            <a:r>
              <a:rPr lang="en-US" altLang="zh-CN" sz="3200" smtClean="0">
                <a:ea typeface="宋体" charset="-122"/>
              </a:rPr>
              <a:t>5.1 </a:t>
            </a:r>
            <a:r>
              <a:rPr lang="zh-CN" altLang="en-US" sz="3200" smtClean="0">
                <a:ea typeface="宋体" charset="-122"/>
              </a:rPr>
              <a:t>半导体二极管的工作原理与特性</a:t>
            </a:r>
            <a:endParaRPr lang="en-US" altLang="zh-CN" sz="3200" smtClean="0">
              <a:ea typeface="宋体" charset="-122"/>
            </a:endParaRPr>
          </a:p>
        </p:txBody>
      </p:sp>
      <p:sp>
        <p:nvSpPr>
          <p:cNvPr id="2" name="灯片编号占位符 1"/>
          <p:cNvSpPr>
            <a:spLocks noGrp="1"/>
          </p:cNvSpPr>
          <p:nvPr>
            <p:ph type="sldNum" sz="quarter" idx="12"/>
          </p:nvPr>
        </p:nvSpPr>
        <p:spPr/>
        <p:txBody>
          <a:bodyPr/>
          <a:lstStyle/>
          <a:p>
            <a:pPr>
              <a:defRPr/>
            </a:pPr>
            <a:fld id="{D6763493-88BC-4F6A-91CB-961B18CAE9A5}" type="slidenum">
              <a:rPr lang="zh-CN" altLang="en-US" smtClean="0"/>
              <a:pPr>
                <a:defRPr/>
              </a:pPr>
              <a:t>4</a:t>
            </a:fld>
            <a:endParaRPr lang="zh-CN" altLang="en-US"/>
          </a:p>
        </p:txBody>
      </p:sp>
      <p:sp>
        <p:nvSpPr>
          <p:cNvPr id="27651" name="Rectangle 3"/>
          <p:cNvSpPr>
            <a:spLocks noGrp="1" noChangeArrowheads="1"/>
          </p:cNvSpPr>
          <p:nvPr>
            <p:ph sz="quarter" idx="4294967295"/>
          </p:nvPr>
        </p:nvSpPr>
        <p:spPr>
          <a:xfrm>
            <a:off x="0" y="765175"/>
            <a:ext cx="8891588" cy="5543550"/>
          </a:xfrm>
        </p:spPr>
        <p:txBody>
          <a:bodyPr/>
          <a:lstStyle/>
          <a:p>
            <a:pPr marL="0" indent="0" eaLnBrk="1" hangingPunct="1">
              <a:spcBef>
                <a:spcPts val="0"/>
              </a:spcBef>
            </a:pPr>
            <a:r>
              <a:rPr lang="zh-CN" altLang="en-US" dirty="0" smtClean="0">
                <a:ea typeface="宋体" charset="-122"/>
              </a:rPr>
              <a:t>半导体材料</a:t>
            </a:r>
          </a:p>
          <a:p>
            <a:pPr marL="179388" lvl="1" indent="357188" eaLnBrk="1" hangingPunct="1">
              <a:lnSpc>
                <a:spcPct val="150000"/>
              </a:lnSpc>
              <a:spcBef>
                <a:spcPts val="0"/>
              </a:spcBef>
              <a:buFont typeface="Wingdings" pitchFamily="2" charset="2"/>
              <a:buNone/>
            </a:pPr>
            <a:r>
              <a:rPr lang="zh-CN" altLang="en-US" sz="2400" dirty="0" smtClean="0"/>
              <a:t>   根据物体导电能力</a:t>
            </a:r>
            <a:r>
              <a:rPr lang="en-US" altLang="zh-CN" sz="2400" dirty="0" smtClean="0"/>
              <a:t>(</a:t>
            </a:r>
            <a:r>
              <a:rPr lang="zh-CN" altLang="en-US" sz="2400" dirty="0" smtClean="0"/>
              <a:t>电阻率</a:t>
            </a:r>
            <a:r>
              <a:rPr lang="en-US" altLang="zh-CN" sz="2400" dirty="0" smtClean="0"/>
              <a:t>)</a:t>
            </a:r>
            <a:r>
              <a:rPr lang="zh-CN" altLang="en-US" sz="2400" dirty="0" smtClean="0"/>
              <a:t>的不同，来划分导体、绝缘体和半导体。典型的半导体有硅</a:t>
            </a:r>
            <a:r>
              <a:rPr lang="en-US" altLang="zh-CN" sz="2400" dirty="0" smtClean="0"/>
              <a:t>Si</a:t>
            </a:r>
            <a:r>
              <a:rPr lang="zh-CN" altLang="en-US" sz="2400" dirty="0" smtClean="0"/>
              <a:t>和锗</a:t>
            </a:r>
            <a:r>
              <a:rPr lang="en-US" altLang="zh-CN" sz="2400" dirty="0" err="1" smtClean="0"/>
              <a:t>Ge</a:t>
            </a:r>
            <a:r>
              <a:rPr lang="zh-CN" altLang="en-US" sz="2400" dirty="0" smtClean="0"/>
              <a:t>以及砷化镓</a:t>
            </a:r>
            <a:r>
              <a:rPr lang="en-US" altLang="zh-CN" sz="2400" dirty="0" err="1" smtClean="0"/>
              <a:t>GaAs</a:t>
            </a:r>
            <a:r>
              <a:rPr lang="zh-CN" altLang="en-US" sz="2400" dirty="0" smtClean="0"/>
              <a:t>等。</a:t>
            </a:r>
          </a:p>
          <a:p>
            <a:pPr marL="179388" lvl="1" indent="357188" eaLnBrk="1" hangingPunct="1">
              <a:lnSpc>
                <a:spcPct val="150000"/>
              </a:lnSpc>
              <a:spcBef>
                <a:spcPts val="0"/>
              </a:spcBef>
              <a:buFont typeface="Wingdings" pitchFamily="2" charset="2"/>
              <a:buNone/>
            </a:pPr>
            <a:r>
              <a:rPr lang="zh-CN" altLang="en-US" sz="2400" dirty="0" smtClean="0"/>
              <a:t>半导体有温敏、光敏和掺杂等导电特性。</a:t>
            </a:r>
          </a:p>
          <a:p>
            <a:pPr lvl="2" eaLnBrk="1" hangingPunct="1">
              <a:lnSpc>
                <a:spcPct val="130000"/>
              </a:lnSpc>
              <a:spcBef>
                <a:spcPts val="0"/>
              </a:spcBef>
            </a:pPr>
            <a:r>
              <a:rPr lang="zh-CN" altLang="en-US" dirty="0" smtClean="0"/>
              <a:t>热敏性： 当环境温度升高时，导电能力显著增强。（可做成温度敏感元件，如热敏电阻）</a:t>
            </a:r>
          </a:p>
          <a:p>
            <a:pPr lvl="2" eaLnBrk="1" hangingPunct="1">
              <a:lnSpc>
                <a:spcPct val="130000"/>
              </a:lnSpc>
              <a:spcBef>
                <a:spcPts val="0"/>
              </a:spcBef>
            </a:pPr>
            <a:r>
              <a:rPr lang="zh-CN" altLang="en-US" dirty="0" smtClean="0"/>
              <a:t>光敏性：当受到光照时，导电能力明显变化。（</a:t>
            </a:r>
            <a:r>
              <a:rPr lang="en-US" altLang="zh-CN" dirty="0" smtClean="0"/>
              <a:t>(</a:t>
            </a:r>
            <a:r>
              <a:rPr lang="zh-CN" altLang="en-US" dirty="0" smtClean="0"/>
              <a:t>可做成各种光电元件，如光电电阻、光电二极管、光电晶体管）</a:t>
            </a:r>
          </a:p>
          <a:p>
            <a:pPr lvl="2" eaLnBrk="1" hangingPunct="1">
              <a:lnSpc>
                <a:spcPct val="130000"/>
              </a:lnSpc>
              <a:spcBef>
                <a:spcPts val="0"/>
              </a:spcBef>
            </a:pPr>
            <a:r>
              <a:rPr lang="zh-CN" altLang="en-US" dirty="0" smtClean="0"/>
              <a:t>掺杂性：往纯净的半导体中掺入某些杂质，导电能力明显改变。（可做成各种不同用途的半导体器件， 如二极管、晶体管和晶闸管等）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r>
              <a:rPr lang="zh-CN" altLang="en-US" sz="3600" smtClean="0">
                <a:ea typeface="楷体_GB2312" pitchFamily="49" charset="-122"/>
              </a:rPr>
              <a:t>（续</a:t>
            </a:r>
            <a:r>
              <a:rPr lang="en-US" altLang="zh-CN" sz="3600" smtClean="0">
                <a:ea typeface="楷体_GB2312" pitchFamily="49" charset="-122"/>
              </a:rPr>
              <a:t>2</a:t>
            </a:r>
            <a:r>
              <a:rPr lang="zh-CN" altLang="en-US" sz="3600" smtClean="0">
                <a:ea typeface="楷体_GB2312" pitchFamily="49" charset="-122"/>
              </a:rPr>
              <a:t>）</a:t>
            </a:r>
          </a:p>
        </p:txBody>
      </p:sp>
      <p:pic>
        <p:nvPicPr>
          <p:cNvPr id="52227"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630" y="1280578"/>
            <a:ext cx="6791665" cy="486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52228" name="Rectangle 6"/>
          <p:cNvSpPr>
            <a:spLocks noChangeArrowheads="1"/>
          </p:cNvSpPr>
          <p:nvPr/>
        </p:nvSpPr>
        <p:spPr bwMode="auto">
          <a:xfrm>
            <a:off x="1509713" y="842963"/>
            <a:ext cx="6415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zh-CN" altLang="en-US" sz="2400" b="1">
                <a:solidFill>
                  <a:schemeClr val="tx2"/>
                </a:solidFill>
              </a:rPr>
              <a:t>利用</a:t>
            </a:r>
            <a:r>
              <a:rPr lang="en-US" altLang="zh-CN" sz="2400" b="1">
                <a:solidFill>
                  <a:schemeClr val="tx2"/>
                </a:solidFill>
              </a:rPr>
              <a:t>Multisim</a:t>
            </a:r>
            <a:r>
              <a:rPr lang="zh-CN" altLang="en-US" sz="2400" b="1">
                <a:solidFill>
                  <a:schemeClr val="tx2"/>
                </a:solidFill>
              </a:rPr>
              <a:t>观察单相半波整流电路工作波形</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40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r>
              <a:rPr lang="zh-CN" altLang="en-US" sz="3600" smtClean="0">
                <a:ea typeface="楷体_GB2312" pitchFamily="49" charset="-122"/>
              </a:rPr>
              <a:t>（续</a:t>
            </a:r>
            <a:r>
              <a:rPr lang="en-US" altLang="zh-CN" sz="3600" smtClean="0">
                <a:ea typeface="楷体_GB2312" pitchFamily="49" charset="-122"/>
              </a:rPr>
              <a:t>3</a:t>
            </a:r>
            <a:r>
              <a:rPr lang="zh-CN" altLang="en-US" sz="3600" smtClean="0">
                <a:ea typeface="楷体_GB2312" pitchFamily="49" charset="-122"/>
              </a:rPr>
              <a:t>）</a:t>
            </a:r>
          </a:p>
        </p:txBody>
      </p:sp>
      <p:sp>
        <p:nvSpPr>
          <p:cNvPr id="12294" name="Rectangle 3"/>
          <p:cNvSpPr>
            <a:spLocks noGrp="1" noChangeArrowheads="1"/>
          </p:cNvSpPr>
          <p:nvPr>
            <p:ph sz="quarter" idx="11"/>
          </p:nvPr>
        </p:nvSpPr>
        <p:spPr/>
        <p:txBody>
          <a:bodyPr/>
          <a:lstStyle/>
          <a:p>
            <a:pPr eaLnBrk="1" hangingPunct="1"/>
            <a:r>
              <a:rPr lang="zh-CN" altLang="en-US" sz="2400" smtClean="0">
                <a:ea typeface="宋体" charset="-122"/>
              </a:rPr>
              <a:t>单相桥式全波整流</a:t>
            </a:r>
          </a:p>
        </p:txBody>
      </p:sp>
      <p:grpSp>
        <p:nvGrpSpPr>
          <p:cNvPr id="2" name="Group 4"/>
          <p:cNvGrpSpPr>
            <a:grpSpLocks/>
          </p:cNvGrpSpPr>
          <p:nvPr/>
        </p:nvGrpSpPr>
        <p:grpSpPr bwMode="auto">
          <a:xfrm>
            <a:off x="1982788" y="1273175"/>
            <a:ext cx="7477125" cy="2859088"/>
            <a:chOff x="442" y="1313"/>
            <a:chExt cx="4710" cy="1801"/>
          </a:xfrm>
        </p:grpSpPr>
        <p:sp>
          <p:nvSpPr>
            <p:cNvPr id="12356" name="Line 5"/>
            <p:cNvSpPr>
              <a:spLocks noChangeShapeType="1"/>
            </p:cNvSpPr>
            <p:nvPr/>
          </p:nvSpPr>
          <p:spPr bwMode="auto">
            <a:xfrm>
              <a:off x="953" y="1559"/>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57" name="Oval 6"/>
            <p:cNvSpPr>
              <a:spLocks noChangeArrowheads="1"/>
            </p:cNvSpPr>
            <p:nvPr/>
          </p:nvSpPr>
          <p:spPr bwMode="auto">
            <a:xfrm>
              <a:off x="915" y="1533"/>
              <a:ext cx="48" cy="48"/>
            </a:xfrm>
            <a:prstGeom prst="ellipse">
              <a:avLst/>
            </a:prstGeom>
            <a:solidFill>
              <a:srgbClr val="000099"/>
            </a:solidFill>
            <a:ln w="28575">
              <a:solidFill>
                <a:schemeClr val="tx1"/>
              </a:solidFill>
              <a:round/>
              <a:headEnd/>
              <a:tailEnd/>
            </a:ln>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58" name="Line 7"/>
            <p:cNvSpPr>
              <a:spLocks noChangeShapeType="1"/>
            </p:cNvSpPr>
            <p:nvPr/>
          </p:nvSpPr>
          <p:spPr bwMode="auto">
            <a:xfrm>
              <a:off x="953" y="2807"/>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59" name="Oval 8"/>
            <p:cNvSpPr>
              <a:spLocks noChangeArrowheads="1"/>
            </p:cNvSpPr>
            <p:nvPr/>
          </p:nvSpPr>
          <p:spPr bwMode="auto">
            <a:xfrm>
              <a:off x="909" y="2781"/>
              <a:ext cx="48" cy="48"/>
            </a:xfrm>
            <a:prstGeom prst="ellipse">
              <a:avLst/>
            </a:prstGeom>
            <a:solidFill>
              <a:srgbClr val="000099"/>
            </a:solidFill>
            <a:ln w="28575">
              <a:solidFill>
                <a:schemeClr val="tx1"/>
              </a:solidFill>
              <a:round/>
              <a:headEnd/>
              <a:tailEnd/>
            </a:ln>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60" name="Freeform 9"/>
            <p:cNvSpPr>
              <a:spLocks/>
            </p:cNvSpPr>
            <p:nvPr/>
          </p:nvSpPr>
          <p:spPr bwMode="auto">
            <a:xfrm>
              <a:off x="1528" y="1827"/>
              <a:ext cx="48" cy="720"/>
            </a:xfrm>
            <a:custGeom>
              <a:avLst/>
              <a:gdLst>
                <a:gd name="T0" fmla="*/ 0 w 48"/>
                <a:gd name="T1" fmla="*/ 0 h 768"/>
                <a:gd name="T2" fmla="*/ 48 w 48"/>
                <a:gd name="T3" fmla="*/ 79 h 768"/>
                <a:gd name="T4" fmla="*/ 0 w 48"/>
                <a:gd name="T5" fmla="*/ 158 h 768"/>
                <a:gd name="T6" fmla="*/ 48 w 48"/>
                <a:gd name="T7" fmla="*/ 237 h 768"/>
                <a:gd name="T8" fmla="*/ 0 w 48"/>
                <a:gd name="T9" fmla="*/ 317 h 768"/>
                <a:gd name="T10" fmla="*/ 48 w 48"/>
                <a:gd name="T11" fmla="*/ 396 h 768"/>
                <a:gd name="T12" fmla="*/ 0 w 48"/>
                <a:gd name="T13" fmla="*/ 474 h 768"/>
                <a:gd name="T14" fmla="*/ 48 w 48"/>
                <a:gd name="T15" fmla="*/ 554 h 768"/>
                <a:gd name="T16" fmla="*/ 0 w 48"/>
                <a:gd name="T17" fmla="*/ 633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61" name="Freeform 10"/>
            <p:cNvSpPr>
              <a:spLocks/>
            </p:cNvSpPr>
            <p:nvPr/>
          </p:nvSpPr>
          <p:spPr bwMode="auto">
            <a:xfrm flipH="1">
              <a:off x="1742" y="1827"/>
              <a:ext cx="48" cy="720"/>
            </a:xfrm>
            <a:custGeom>
              <a:avLst/>
              <a:gdLst>
                <a:gd name="T0" fmla="*/ 0 w 48"/>
                <a:gd name="T1" fmla="*/ 0 h 768"/>
                <a:gd name="T2" fmla="*/ 48 w 48"/>
                <a:gd name="T3" fmla="*/ 79 h 768"/>
                <a:gd name="T4" fmla="*/ 0 w 48"/>
                <a:gd name="T5" fmla="*/ 158 h 768"/>
                <a:gd name="T6" fmla="*/ 48 w 48"/>
                <a:gd name="T7" fmla="*/ 237 h 768"/>
                <a:gd name="T8" fmla="*/ 0 w 48"/>
                <a:gd name="T9" fmla="*/ 317 h 768"/>
                <a:gd name="T10" fmla="*/ 48 w 48"/>
                <a:gd name="T11" fmla="*/ 396 h 768"/>
                <a:gd name="T12" fmla="*/ 0 w 48"/>
                <a:gd name="T13" fmla="*/ 474 h 768"/>
                <a:gd name="T14" fmla="*/ 48 w 48"/>
                <a:gd name="T15" fmla="*/ 554 h 768"/>
                <a:gd name="T16" fmla="*/ 0 w 48"/>
                <a:gd name="T17" fmla="*/ 633 h 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768"/>
                <a:gd name="T29" fmla="*/ 48 w 48"/>
                <a:gd name="T30" fmla="*/ 768 h 76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768">
                  <a:moveTo>
                    <a:pt x="0" y="0"/>
                  </a:moveTo>
                  <a:cubicBezTo>
                    <a:pt x="24" y="32"/>
                    <a:pt x="48" y="64"/>
                    <a:pt x="48" y="96"/>
                  </a:cubicBezTo>
                  <a:cubicBezTo>
                    <a:pt x="48" y="128"/>
                    <a:pt x="0" y="160"/>
                    <a:pt x="0" y="192"/>
                  </a:cubicBezTo>
                  <a:cubicBezTo>
                    <a:pt x="0" y="224"/>
                    <a:pt x="48" y="256"/>
                    <a:pt x="48" y="288"/>
                  </a:cubicBezTo>
                  <a:cubicBezTo>
                    <a:pt x="48" y="320"/>
                    <a:pt x="0" y="352"/>
                    <a:pt x="0" y="384"/>
                  </a:cubicBezTo>
                  <a:cubicBezTo>
                    <a:pt x="0" y="416"/>
                    <a:pt x="48" y="448"/>
                    <a:pt x="48" y="480"/>
                  </a:cubicBezTo>
                  <a:cubicBezTo>
                    <a:pt x="48" y="512"/>
                    <a:pt x="0" y="544"/>
                    <a:pt x="0" y="576"/>
                  </a:cubicBezTo>
                  <a:cubicBezTo>
                    <a:pt x="0" y="608"/>
                    <a:pt x="48" y="640"/>
                    <a:pt x="48" y="672"/>
                  </a:cubicBezTo>
                  <a:cubicBezTo>
                    <a:pt x="48" y="704"/>
                    <a:pt x="8" y="752"/>
                    <a:pt x="0" y="768"/>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62" name="Line 11"/>
            <p:cNvSpPr>
              <a:spLocks noChangeShapeType="1"/>
            </p:cNvSpPr>
            <p:nvPr/>
          </p:nvSpPr>
          <p:spPr bwMode="auto">
            <a:xfrm>
              <a:off x="1663" y="1683"/>
              <a:ext cx="0" cy="10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63" name="Line 12"/>
            <p:cNvSpPr>
              <a:spLocks noChangeShapeType="1"/>
            </p:cNvSpPr>
            <p:nvPr/>
          </p:nvSpPr>
          <p:spPr bwMode="auto">
            <a:xfrm>
              <a:off x="1790" y="1559"/>
              <a:ext cx="132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64" name="Line 13"/>
            <p:cNvSpPr>
              <a:spLocks noChangeShapeType="1"/>
            </p:cNvSpPr>
            <p:nvPr/>
          </p:nvSpPr>
          <p:spPr bwMode="auto">
            <a:xfrm>
              <a:off x="1781" y="2807"/>
              <a:ext cx="1335"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65" name="Line 14"/>
            <p:cNvSpPr>
              <a:spLocks noChangeShapeType="1"/>
            </p:cNvSpPr>
            <p:nvPr/>
          </p:nvSpPr>
          <p:spPr bwMode="auto">
            <a:xfrm>
              <a:off x="3725" y="1539"/>
              <a:ext cx="7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66" name="Rectangle 15"/>
            <p:cNvSpPr>
              <a:spLocks noChangeArrowheads="1"/>
            </p:cNvSpPr>
            <p:nvPr/>
          </p:nvSpPr>
          <p:spPr bwMode="auto">
            <a:xfrm>
              <a:off x="4394" y="2069"/>
              <a:ext cx="117" cy="3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67" name="Line 16"/>
            <p:cNvSpPr>
              <a:spLocks noChangeShapeType="1"/>
            </p:cNvSpPr>
            <p:nvPr/>
          </p:nvSpPr>
          <p:spPr bwMode="auto">
            <a:xfrm>
              <a:off x="2403" y="3114"/>
              <a:ext cx="20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368" name="Group 17"/>
            <p:cNvGrpSpPr>
              <a:grpSpLocks/>
            </p:cNvGrpSpPr>
            <p:nvPr/>
          </p:nvGrpSpPr>
          <p:grpSpPr bwMode="auto">
            <a:xfrm>
              <a:off x="599" y="1882"/>
              <a:ext cx="702" cy="399"/>
              <a:chOff x="1089" y="2072"/>
              <a:chExt cx="702" cy="399"/>
            </a:xfrm>
          </p:grpSpPr>
          <p:sp>
            <p:nvSpPr>
              <p:cNvPr id="12410" name="Line 18"/>
              <p:cNvSpPr>
                <a:spLocks noChangeShapeType="1"/>
              </p:cNvSpPr>
              <p:nvPr/>
            </p:nvSpPr>
            <p:spPr bwMode="auto">
              <a:xfrm flipV="1">
                <a:off x="1089" y="2072"/>
                <a:ext cx="0" cy="39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11" name="Line 19"/>
              <p:cNvSpPr>
                <a:spLocks noChangeShapeType="1"/>
              </p:cNvSpPr>
              <p:nvPr/>
            </p:nvSpPr>
            <p:spPr bwMode="auto">
              <a:xfrm>
                <a:off x="1089" y="2471"/>
                <a:ext cx="70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369" name="Freeform 20"/>
            <p:cNvSpPr>
              <a:spLocks noChangeAspect="1"/>
            </p:cNvSpPr>
            <p:nvPr/>
          </p:nvSpPr>
          <p:spPr bwMode="auto">
            <a:xfrm>
              <a:off x="597" y="2080"/>
              <a:ext cx="509" cy="376"/>
            </a:xfrm>
            <a:custGeom>
              <a:avLst/>
              <a:gdLst>
                <a:gd name="T0" fmla="*/ 0 w 1932"/>
                <a:gd name="T1" fmla="*/ 47 h 753"/>
                <a:gd name="T2" fmla="*/ 9 w 1932"/>
                <a:gd name="T3" fmla="*/ 0 h 753"/>
                <a:gd name="T4" fmla="*/ 18 w 1932"/>
                <a:gd name="T5" fmla="*/ 45 h 753"/>
                <a:gd name="T6" fmla="*/ 27 w 1932"/>
                <a:gd name="T7" fmla="*/ 93 h 753"/>
                <a:gd name="T8" fmla="*/ 35 w 1932"/>
                <a:gd name="T9" fmla="*/ 47 h 753"/>
                <a:gd name="T10" fmla="*/ 0 60000 65536"/>
                <a:gd name="T11" fmla="*/ 0 60000 65536"/>
                <a:gd name="T12" fmla="*/ 0 60000 65536"/>
                <a:gd name="T13" fmla="*/ 0 60000 65536"/>
                <a:gd name="T14" fmla="*/ 0 60000 65536"/>
                <a:gd name="T15" fmla="*/ 0 w 1932"/>
                <a:gd name="T16" fmla="*/ 0 h 753"/>
                <a:gd name="T17" fmla="*/ 1932 w 1932"/>
                <a:gd name="T18" fmla="*/ 753 h 753"/>
              </a:gdLst>
              <a:ahLst/>
              <a:cxnLst>
                <a:cxn ang="T10">
                  <a:pos x="T0" y="T1"/>
                </a:cxn>
                <a:cxn ang="T11">
                  <a:pos x="T2" y="T3"/>
                </a:cxn>
                <a:cxn ang="T12">
                  <a:pos x="T4" y="T5"/>
                </a:cxn>
                <a:cxn ang="T13">
                  <a:pos x="T6" y="T7"/>
                </a:cxn>
                <a:cxn ang="T14">
                  <a:pos x="T8" y="T9"/>
                </a:cxn>
              </a:cxnLst>
              <a:rect l="T15" t="T16" r="T17" b="T18"/>
              <a:pathLst>
                <a:path w="1932" h="753">
                  <a:moveTo>
                    <a:pt x="0" y="376"/>
                  </a:moveTo>
                  <a:cubicBezTo>
                    <a:pt x="166" y="190"/>
                    <a:pt x="332" y="4"/>
                    <a:pt x="492" y="2"/>
                  </a:cubicBezTo>
                  <a:cubicBezTo>
                    <a:pt x="652" y="0"/>
                    <a:pt x="798" y="239"/>
                    <a:pt x="960" y="364"/>
                  </a:cubicBezTo>
                  <a:cubicBezTo>
                    <a:pt x="1122" y="489"/>
                    <a:pt x="1301" y="749"/>
                    <a:pt x="1463" y="751"/>
                  </a:cubicBezTo>
                  <a:cubicBezTo>
                    <a:pt x="1625" y="753"/>
                    <a:pt x="1854" y="439"/>
                    <a:pt x="1932" y="37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70" name="Text Box 21"/>
            <p:cNvSpPr txBox="1">
              <a:spLocks noChangeArrowheads="1"/>
            </p:cNvSpPr>
            <p:nvPr/>
          </p:nvSpPr>
          <p:spPr bwMode="auto">
            <a:xfrm>
              <a:off x="479" y="1632"/>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1</a:t>
              </a:r>
              <a:endParaRPr kumimoji="1" lang="en-US" altLang="zh-CN" b="1">
                <a:solidFill>
                  <a:schemeClr val="tx2"/>
                </a:solidFill>
                <a:latin typeface="Times New Roman" pitchFamily="18" charset="0"/>
                <a:cs typeface="Times New Roman" pitchFamily="18" charset="0"/>
              </a:endParaRPr>
            </a:p>
          </p:txBody>
        </p:sp>
        <p:sp>
          <p:nvSpPr>
            <p:cNvPr id="12371" name="Text Box 22"/>
            <p:cNvSpPr txBox="1">
              <a:spLocks noChangeArrowheads="1"/>
            </p:cNvSpPr>
            <p:nvPr/>
          </p:nvSpPr>
          <p:spPr bwMode="auto">
            <a:xfrm>
              <a:off x="1854" y="1681"/>
              <a:ext cx="354"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endParaRPr kumimoji="1" lang="en-US" altLang="zh-CN" b="1" i="1">
                <a:solidFill>
                  <a:schemeClr val="tx2"/>
                </a:solidFill>
                <a:latin typeface="Times New Roman" pitchFamily="18" charset="0"/>
                <a:cs typeface="Times New Roman" pitchFamily="18" charset="0"/>
              </a:endParaRP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2</a:t>
              </a:r>
            </a:p>
            <a:p>
              <a:pPr eaLnBrk="1" hangingPunct="1"/>
              <a:endParaRPr kumimoji="1" lang="en-US" altLang="zh-CN" b="1">
                <a:solidFill>
                  <a:schemeClr val="tx2"/>
                </a:solidFill>
                <a:latin typeface="Times New Roman" pitchFamily="18" charset="0"/>
                <a:cs typeface="Times New Roman" pitchFamily="18" charset="0"/>
              </a:endParaRPr>
            </a:p>
            <a:p>
              <a:pPr eaLnBrk="1" hangingPunct="1"/>
              <a:r>
                <a:rPr kumimoji="1" lang="en-US" altLang="zh-CN" b="1">
                  <a:solidFill>
                    <a:schemeClr val="tx2"/>
                  </a:solidFill>
                  <a:latin typeface="Times New Roman" pitchFamily="18" charset="0"/>
                  <a:cs typeface="Times New Roman" pitchFamily="18" charset="0"/>
                </a:rPr>
                <a:t>_</a:t>
              </a:r>
            </a:p>
          </p:txBody>
        </p:sp>
        <p:sp>
          <p:nvSpPr>
            <p:cNvPr id="12372" name="Line 23"/>
            <p:cNvSpPr>
              <a:spLocks noChangeShapeType="1"/>
            </p:cNvSpPr>
            <p:nvPr/>
          </p:nvSpPr>
          <p:spPr bwMode="auto">
            <a:xfrm>
              <a:off x="1528" y="1562"/>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3" name="Line 24"/>
            <p:cNvSpPr>
              <a:spLocks noChangeShapeType="1"/>
            </p:cNvSpPr>
            <p:nvPr/>
          </p:nvSpPr>
          <p:spPr bwMode="auto">
            <a:xfrm>
              <a:off x="1528" y="2547"/>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4" name="Line 25"/>
            <p:cNvSpPr>
              <a:spLocks noChangeShapeType="1"/>
            </p:cNvSpPr>
            <p:nvPr/>
          </p:nvSpPr>
          <p:spPr bwMode="auto">
            <a:xfrm>
              <a:off x="1790" y="1564"/>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5" name="Line 26"/>
            <p:cNvSpPr>
              <a:spLocks noChangeShapeType="1"/>
            </p:cNvSpPr>
            <p:nvPr/>
          </p:nvSpPr>
          <p:spPr bwMode="auto">
            <a:xfrm>
              <a:off x="1784" y="2547"/>
              <a:ext cx="0" cy="2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6" name="Line 27"/>
            <p:cNvSpPr>
              <a:spLocks noChangeShapeType="1"/>
            </p:cNvSpPr>
            <p:nvPr/>
          </p:nvSpPr>
          <p:spPr bwMode="auto">
            <a:xfrm>
              <a:off x="3116" y="1562"/>
              <a:ext cx="0" cy="14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7" name="Line 28"/>
            <p:cNvSpPr>
              <a:spLocks noChangeShapeType="1"/>
            </p:cNvSpPr>
            <p:nvPr/>
          </p:nvSpPr>
          <p:spPr bwMode="auto">
            <a:xfrm flipV="1">
              <a:off x="3116" y="2691"/>
              <a:ext cx="0" cy="11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78" name="Rectangle 29"/>
            <p:cNvSpPr>
              <a:spLocks noChangeArrowheads="1"/>
            </p:cNvSpPr>
            <p:nvPr/>
          </p:nvSpPr>
          <p:spPr bwMode="auto">
            <a:xfrm rot="2700000">
              <a:off x="2758" y="1847"/>
              <a:ext cx="700" cy="699"/>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nvGrpSpPr>
            <p:cNvPr id="12379" name="Group 30"/>
            <p:cNvGrpSpPr>
              <a:grpSpLocks/>
            </p:cNvGrpSpPr>
            <p:nvPr/>
          </p:nvGrpSpPr>
          <p:grpSpPr bwMode="auto">
            <a:xfrm>
              <a:off x="2765" y="1802"/>
              <a:ext cx="155" cy="254"/>
              <a:chOff x="2216" y="2436"/>
              <a:chExt cx="156" cy="254"/>
            </a:xfrm>
          </p:grpSpPr>
          <p:sp>
            <p:nvSpPr>
              <p:cNvPr id="12408" name="Line 31"/>
              <p:cNvSpPr>
                <a:spLocks noChangeShapeType="1"/>
              </p:cNvSpPr>
              <p:nvPr/>
            </p:nvSpPr>
            <p:spPr bwMode="auto">
              <a:xfrm rot="2700000">
                <a:off x="2245" y="2536"/>
                <a:ext cx="1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09" name="AutoShape 32"/>
              <p:cNvSpPr>
                <a:spLocks noChangeArrowheads="1"/>
              </p:cNvSpPr>
              <p:nvPr/>
            </p:nvSpPr>
            <p:spPr bwMode="auto">
              <a:xfrm rot="2700000">
                <a:off x="2201" y="2520"/>
                <a:ext cx="185" cy="156"/>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grpSp>
          <p:nvGrpSpPr>
            <p:cNvPr id="12380" name="Group 33"/>
            <p:cNvGrpSpPr>
              <a:grpSpLocks/>
            </p:cNvGrpSpPr>
            <p:nvPr/>
          </p:nvGrpSpPr>
          <p:grpSpPr bwMode="auto">
            <a:xfrm>
              <a:off x="3285" y="2269"/>
              <a:ext cx="156" cy="254"/>
              <a:chOff x="2216" y="2436"/>
              <a:chExt cx="156" cy="254"/>
            </a:xfrm>
          </p:grpSpPr>
          <p:sp>
            <p:nvSpPr>
              <p:cNvPr id="12406" name="Line 34"/>
              <p:cNvSpPr>
                <a:spLocks noChangeShapeType="1"/>
              </p:cNvSpPr>
              <p:nvPr/>
            </p:nvSpPr>
            <p:spPr bwMode="auto">
              <a:xfrm rot="2700000">
                <a:off x="2245" y="2536"/>
                <a:ext cx="1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07" name="AutoShape 35"/>
              <p:cNvSpPr>
                <a:spLocks noChangeArrowheads="1"/>
              </p:cNvSpPr>
              <p:nvPr/>
            </p:nvSpPr>
            <p:spPr bwMode="auto">
              <a:xfrm rot="2700000">
                <a:off x="2201" y="2520"/>
                <a:ext cx="185" cy="156"/>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grpSp>
          <p:nvGrpSpPr>
            <p:cNvPr id="12381" name="Group 36"/>
            <p:cNvGrpSpPr>
              <a:grpSpLocks/>
            </p:cNvGrpSpPr>
            <p:nvPr/>
          </p:nvGrpSpPr>
          <p:grpSpPr bwMode="auto">
            <a:xfrm rot="5400000">
              <a:off x="3302" y="1822"/>
              <a:ext cx="156" cy="254"/>
              <a:chOff x="2216" y="2436"/>
              <a:chExt cx="156" cy="254"/>
            </a:xfrm>
          </p:grpSpPr>
          <p:sp>
            <p:nvSpPr>
              <p:cNvPr id="12404" name="Line 37"/>
              <p:cNvSpPr>
                <a:spLocks noChangeShapeType="1"/>
              </p:cNvSpPr>
              <p:nvPr/>
            </p:nvSpPr>
            <p:spPr bwMode="auto">
              <a:xfrm rot="2700000">
                <a:off x="2245" y="2536"/>
                <a:ext cx="1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05" name="AutoShape 38"/>
              <p:cNvSpPr>
                <a:spLocks noChangeArrowheads="1"/>
              </p:cNvSpPr>
              <p:nvPr/>
            </p:nvSpPr>
            <p:spPr bwMode="auto">
              <a:xfrm rot="2700000">
                <a:off x="2201" y="2520"/>
                <a:ext cx="185" cy="156"/>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grpSp>
          <p:nvGrpSpPr>
            <p:cNvPr id="12382" name="Group 39"/>
            <p:cNvGrpSpPr>
              <a:grpSpLocks/>
            </p:cNvGrpSpPr>
            <p:nvPr/>
          </p:nvGrpSpPr>
          <p:grpSpPr bwMode="auto">
            <a:xfrm rot="5400000">
              <a:off x="2810" y="2312"/>
              <a:ext cx="156" cy="253"/>
              <a:chOff x="2216" y="2436"/>
              <a:chExt cx="156" cy="254"/>
            </a:xfrm>
          </p:grpSpPr>
          <p:sp>
            <p:nvSpPr>
              <p:cNvPr id="12402" name="Line 40"/>
              <p:cNvSpPr>
                <a:spLocks noChangeShapeType="1"/>
              </p:cNvSpPr>
              <p:nvPr/>
            </p:nvSpPr>
            <p:spPr bwMode="auto">
              <a:xfrm rot="2700000">
                <a:off x="2245" y="2536"/>
                <a:ext cx="1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403" name="AutoShape 41"/>
              <p:cNvSpPr>
                <a:spLocks noChangeArrowheads="1"/>
              </p:cNvSpPr>
              <p:nvPr/>
            </p:nvSpPr>
            <p:spPr bwMode="auto">
              <a:xfrm rot="2700000">
                <a:off x="2201" y="2520"/>
                <a:ext cx="185" cy="156"/>
              </a:xfrm>
              <a:prstGeom prst="triangle">
                <a:avLst>
                  <a:gd name="adj" fmla="val 50000"/>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sp>
          <p:nvSpPr>
            <p:cNvPr id="12383" name="Line 42"/>
            <p:cNvSpPr>
              <a:spLocks noChangeShapeType="1"/>
            </p:cNvSpPr>
            <p:nvPr/>
          </p:nvSpPr>
          <p:spPr bwMode="auto">
            <a:xfrm flipH="1">
              <a:off x="2403" y="2210"/>
              <a:ext cx="21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84" name="Line 43"/>
            <p:cNvSpPr>
              <a:spLocks noChangeShapeType="1"/>
            </p:cNvSpPr>
            <p:nvPr/>
          </p:nvSpPr>
          <p:spPr bwMode="auto">
            <a:xfrm>
              <a:off x="2403" y="2210"/>
              <a:ext cx="0" cy="90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85" name="Line 44"/>
            <p:cNvSpPr>
              <a:spLocks noChangeShapeType="1"/>
            </p:cNvSpPr>
            <p:nvPr/>
          </p:nvSpPr>
          <p:spPr bwMode="auto">
            <a:xfrm>
              <a:off x="4462" y="2456"/>
              <a:ext cx="0" cy="65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86" name="Line 45"/>
            <p:cNvSpPr>
              <a:spLocks noChangeShapeType="1"/>
            </p:cNvSpPr>
            <p:nvPr/>
          </p:nvSpPr>
          <p:spPr bwMode="auto">
            <a:xfrm flipV="1">
              <a:off x="4462" y="1539"/>
              <a:ext cx="0" cy="5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87" name="Line 46"/>
            <p:cNvSpPr>
              <a:spLocks noChangeShapeType="1"/>
            </p:cNvSpPr>
            <p:nvPr/>
          </p:nvSpPr>
          <p:spPr bwMode="auto">
            <a:xfrm>
              <a:off x="3725" y="1539"/>
              <a:ext cx="0" cy="67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88" name="Line 47"/>
            <p:cNvSpPr>
              <a:spLocks noChangeShapeType="1"/>
            </p:cNvSpPr>
            <p:nvPr/>
          </p:nvSpPr>
          <p:spPr bwMode="auto">
            <a:xfrm>
              <a:off x="3599" y="2200"/>
              <a:ext cx="12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89" name="Text Box 50"/>
            <p:cNvSpPr txBox="1">
              <a:spLocks noChangeArrowheads="1"/>
            </p:cNvSpPr>
            <p:nvPr/>
          </p:nvSpPr>
          <p:spPr bwMode="auto">
            <a:xfrm>
              <a:off x="1803" y="1546"/>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a</a:t>
              </a:r>
            </a:p>
          </p:txBody>
        </p:sp>
        <p:sp>
          <p:nvSpPr>
            <p:cNvPr id="12390" name="Text Box 51"/>
            <p:cNvSpPr txBox="1">
              <a:spLocks noChangeArrowheads="1"/>
            </p:cNvSpPr>
            <p:nvPr/>
          </p:nvSpPr>
          <p:spPr bwMode="auto">
            <a:xfrm>
              <a:off x="1491" y="1313"/>
              <a:ext cx="2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Tr</a:t>
              </a:r>
            </a:p>
          </p:txBody>
        </p:sp>
        <p:sp>
          <p:nvSpPr>
            <p:cNvPr id="12391" name="Text Box 52"/>
            <p:cNvSpPr txBox="1">
              <a:spLocks noChangeArrowheads="1"/>
            </p:cNvSpPr>
            <p:nvPr/>
          </p:nvSpPr>
          <p:spPr bwMode="auto">
            <a:xfrm>
              <a:off x="1803" y="2581"/>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b</a:t>
              </a:r>
            </a:p>
          </p:txBody>
        </p:sp>
        <p:sp>
          <p:nvSpPr>
            <p:cNvPr id="12392" name="Text Box 53"/>
            <p:cNvSpPr txBox="1">
              <a:spLocks noChangeArrowheads="1"/>
            </p:cNvSpPr>
            <p:nvPr/>
          </p:nvSpPr>
          <p:spPr bwMode="auto">
            <a:xfrm>
              <a:off x="2529" y="1718"/>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4</a:t>
              </a:r>
              <a:endParaRPr kumimoji="1" lang="en-US" altLang="zh-CN" b="1">
                <a:solidFill>
                  <a:schemeClr val="tx2"/>
                </a:solidFill>
                <a:latin typeface="Times New Roman" pitchFamily="18" charset="0"/>
                <a:cs typeface="Times New Roman" pitchFamily="18" charset="0"/>
              </a:endParaRPr>
            </a:p>
          </p:txBody>
        </p:sp>
        <p:sp>
          <p:nvSpPr>
            <p:cNvPr id="12393" name="Text Box 54"/>
            <p:cNvSpPr txBox="1">
              <a:spLocks noChangeArrowheads="1"/>
            </p:cNvSpPr>
            <p:nvPr/>
          </p:nvSpPr>
          <p:spPr bwMode="auto">
            <a:xfrm>
              <a:off x="3478" y="2389"/>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2</a:t>
              </a:r>
              <a:endParaRPr kumimoji="1" lang="en-US" altLang="zh-CN" b="1">
                <a:solidFill>
                  <a:schemeClr val="tx2"/>
                </a:solidFill>
                <a:latin typeface="Times New Roman" pitchFamily="18" charset="0"/>
                <a:cs typeface="Times New Roman" pitchFamily="18" charset="0"/>
              </a:endParaRPr>
            </a:p>
          </p:txBody>
        </p:sp>
        <p:sp>
          <p:nvSpPr>
            <p:cNvPr id="12394" name="Text Box 55"/>
            <p:cNvSpPr txBox="1">
              <a:spLocks noChangeArrowheads="1"/>
            </p:cNvSpPr>
            <p:nvPr/>
          </p:nvSpPr>
          <p:spPr bwMode="auto">
            <a:xfrm>
              <a:off x="3086" y="1917"/>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1</a:t>
              </a:r>
              <a:endParaRPr kumimoji="1" lang="en-US" altLang="zh-CN" b="1">
                <a:solidFill>
                  <a:schemeClr val="tx2"/>
                </a:solidFill>
                <a:latin typeface="Times New Roman" pitchFamily="18" charset="0"/>
                <a:cs typeface="Times New Roman" pitchFamily="18" charset="0"/>
              </a:endParaRPr>
            </a:p>
          </p:txBody>
        </p:sp>
        <p:sp>
          <p:nvSpPr>
            <p:cNvPr id="12395" name="Text Box 56"/>
            <p:cNvSpPr txBox="1">
              <a:spLocks noChangeArrowheads="1"/>
            </p:cNvSpPr>
            <p:nvPr/>
          </p:nvSpPr>
          <p:spPr bwMode="auto">
            <a:xfrm>
              <a:off x="2857" y="2163"/>
              <a:ext cx="3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3</a:t>
              </a:r>
              <a:endParaRPr kumimoji="1" lang="en-US" altLang="zh-CN" b="1">
                <a:solidFill>
                  <a:schemeClr val="tx2"/>
                </a:solidFill>
                <a:latin typeface="Times New Roman" pitchFamily="18" charset="0"/>
                <a:cs typeface="Times New Roman" pitchFamily="18" charset="0"/>
              </a:endParaRPr>
            </a:p>
          </p:txBody>
        </p:sp>
        <p:sp>
          <p:nvSpPr>
            <p:cNvPr id="12396" name="Text Box 57"/>
            <p:cNvSpPr txBox="1">
              <a:spLocks noChangeArrowheads="1"/>
            </p:cNvSpPr>
            <p:nvPr/>
          </p:nvSpPr>
          <p:spPr bwMode="auto">
            <a:xfrm>
              <a:off x="4094" y="2113"/>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R</a:t>
              </a:r>
              <a:r>
                <a:rPr kumimoji="1" lang="en-US" altLang="zh-CN" b="1" baseline="-25000">
                  <a:solidFill>
                    <a:schemeClr val="tx2"/>
                  </a:solidFill>
                  <a:latin typeface="Times New Roman" pitchFamily="18" charset="0"/>
                  <a:cs typeface="Times New Roman" pitchFamily="18" charset="0"/>
                </a:rPr>
                <a:t>L</a:t>
              </a:r>
              <a:endParaRPr kumimoji="1" lang="en-US" altLang="zh-CN" b="1">
                <a:solidFill>
                  <a:schemeClr val="tx2"/>
                </a:solidFill>
                <a:latin typeface="Times New Roman" pitchFamily="18" charset="0"/>
                <a:cs typeface="Times New Roman" pitchFamily="18" charset="0"/>
              </a:endParaRPr>
            </a:p>
          </p:txBody>
        </p:sp>
        <p:sp>
          <p:nvSpPr>
            <p:cNvPr id="12397" name="Text Box 58"/>
            <p:cNvSpPr txBox="1">
              <a:spLocks noChangeArrowheads="1"/>
            </p:cNvSpPr>
            <p:nvPr/>
          </p:nvSpPr>
          <p:spPr bwMode="auto">
            <a:xfrm>
              <a:off x="4688" y="2141"/>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endParaRPr kumimoji="1" lang="en-US" altLang="zh-CN" b="1">
                <a:solidFill>
                  <a:schemeClr val="tx2"/>
                </a:solidFill>
                <a:latin typeface="Times New Roman" pitchFamily="18" charset="0"/>
                <a:cs typeface="Times New Roman" pitchFamily="18" charset="0"/>
              </a:endParaRPr>
            </a:p>
          </p:txBody>
        </p:sp>
        <p:sp>
          <p:nvSpPr>
            <p:cNvPr id="12398" name="Line 59"/>
            <p:cNvSpPr>
              <a:spLocks noChangeShapeType="1"/>
            </p:cNvSpPr>
            <p:nvPr/>
          </p:nvSpPr>
          <p:spPr bwMode="auto">
            <a:xfrm>
              <a:off x="4672" y="2105"/>
              <a:ext cx="0" cy="36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99" name="Text Box 60"/>
            <p:cNvSpPr txBox="1">
              <a:spLocks noChangeArrowheads="1"/>
            </p:cNvSpPr>
            <p:nvPr/>
          </p:nvSpPr>
          <p:spPr bwMode="auto">
            <a:xfrm>
              <a:off x="442" y="2193"/>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a:t>
              </a:r>
            </a:p>
          </p:txBody>
        </p:sp>
        <p:sp>
          <p:nvSpPr>
            <p:cNvPr id="12400" name="Text Box 61"/>
            <p:cNvSpPr txBox="1">
              <a:spLocks noChangeArrowheads="1"/>
            </p:cNvSpPr>
            <p:nvPr/>
          </p:nvSpPr>
          <p:spPr bwMode="auto">
            <a:xfrm>
              <a:off x="1098" y="2242"/>
              <a:ext cx="2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sym typeface="Symbol" pitchFamily="18" charset="2"/>
                </a:rPr>
                <a:t>t</a:t>
              </a:r>
              <a:endParaRPr kumimoji="1" lang="en-US" altLang="zh-CN" b="1" i="1">
                <a:solidFill>
                  <a:schemeClr val="tx2"/>
                </a:solidFill>
                <a:latin typeface="Times New Roman" pitchFamily="18" charset="0"/>
                <a:cs typeface="Times New Roman" pitchFamily="18" charset="0"/>
              </a:endParaRPr>
            </a:p>
          </p:txBody>
        </p:sp>
        <p:sp>
          <p:nvSpPr>
            <p:cNvPr id="12401" name="Text Box 62"/>
            <p:cNvSpPr txBox="1">
              <a:spLocks noChangeArrowheads="1"/>
            </p:cNvSpPr>
            <p:nvPr/>
          </p:nvSpPr>
          <p:spPr bwMode="auto">
            <a:xfrm>
              <a:off x="1263" y="1650"/>
              <a:ext cx="354"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a:t>
              </a:r>
            </a:p>
            <a:p>
              <a:pPr eaLnBrk="1" hangingPunct="1"/>
              <a:endParaRPr kumimoji="1" lang="en-US" altLang="zh-CN" b="1" i="1">
                <a:solidFill>
                  <a:schemeClr val="tx2"/>
                </a:solidFill>
                <a:latin typeface="Times New Roman" pitchFamily="18" charset="0"/>
                <a:cs typeface="Times New Roman" pitchFamily="18" charset="0"/>
              </a:endParaRPr>
            </a:p>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1</a:t>
              </a:r>
            </a:p>
            <a:p>
              <a:pPr eaLnBrk="1" hangingPunct="1"/>
              <a:endParaRPr kumimoji="1" lang="en-US" altLang="zh-CN" b="1">
                <a:solidFill>
                  <a:schemeClr val="tx2"/>
                </a:solidFill>
                <a:latin typeface="Times New Roman" pitchFamily="18" charset="0"/>
                <a:cs typeface="Times New Roman" pitchFamily="18" charset="0"/>
              </a:endParaRPr>
            </a:p>
            <a:p>
              <a:pPr eaLnBrk="1" hangingPunct="1"/>
              <a:r>
                <a:rPr kumimoji="1" lang="en-US" altLang="zh-CN" b="1">
                  <a:solidFill>
                    <a:schemeClr val="tx2"/>
                  </a:solidFill>
                  <a:latin typeface="Times New Roman" pitchFamily="18" charset="0"/>
                  <a:cs typeface="Times New Roman" pitchFamily="18" charset="0"/>
                </a:rPr>
                <a:t>_</a:t>
              </a:r>
            </a:p>
          </p:txBody>
        </p:sp>
      </p:grpSp>
      <p:sp>
        <p:nvSpPr>
          <p:cNvPr id="48191" name="Text Box 63"/>
          <p:cNvSpPr txBox="1">
            <a:spLocks noChangeArrowheads="1"/>
          </p:cNvSpPr>
          <p:nvPr/>
        </p:nvSpPr>
        <p:spPr bwMode="auto">
          <a:xfrm>
            <a:off x="5416550" y="4767263"/>
            <a:ext cx="34385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000" b="1">
                <a:solidFill>
                  <a:schemeClr val="tx2"/>
                </a:solidFill>
                <a:latin typeface="Times New Roman" pitchFamily="18" charset="0"/>
                <a:cs typeface="Times New Roman" pitchFamily="18" charset="0"/>
              </a:rPr>
              <a:t>输入电压为正半周时，</a:t>
            </a:r>
            <a:r>
              <a:rPr kumimoji="1" lang="en-US" altLang="zh-CN" sz="2000" b="1" i="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1</a:t>
            </a:r>
            <a:r>
              <a:rPr kumimoji="1" lang="en-US" altLang="zh-CN" sz="2000" b="1" i="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3</a:t>
            </a:r>
            <a:r>
              <a:rPr kumimoji="1" lang="zh-CN" altLang="en-US" sz="2000" b="1">
                <a:solidFill>
                  <a:schemeClr val="tx2"/>
                </a:solidFill>
                <a:latin typeface="Times New Roman" pitchFamily="18" charset="0"/>
                <a:cs typeface="Times New Roman" pitchFamily="18" charset="0"/>
              </a:rPr>
              <a:t>导通， </a:t>
            </a:r>
            <a:r>
              <a:rPr kumimoji="1" lang="en-US" altLang="zh-CN" sz="2000" b="1" i="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2</a:t>
            </a:r>
            <a:r>
              <a:rPr kumimoji="1" lang="en-US" altLang="zh-CN" sz="2000" b="1" i="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4</a:t>
            </a:r>
            <a:r>
              <a:rPr kumimoji="1" lang="zh-CN" altLang="en-US" sz="2000" b="1">
                <a:solidFill>
                  <a:schemeClr val="tx2"/>
                </a:solidFill>
                <a:latin typeface="Times New Roman" pitchFamily="18" charset="0"/>
                <a:cs typeface="Times New Roman" pitchFamily="18" charset="0"/>
              </a:rPr>
              <a:t>截止。</a:t>
            </a:r>
          </a:p>
        </p:txBody>
      </p:sp>
      <p:grpSp>
        <p:nvGrpSpPr>
          <p:cNvPr id="8" name="Group 64"/>
          <p:cNvGrpSpPr>
            <a:grpSpLocks/>
          </p:cNvGrpSpPr>
          <p:nvPr/>
        </p:nvGrpSpPr>
        <p:grpSpPr bwMode="auto">
          <a:xfrm>
            <a:off x="4376738" y="1430338"/>
            <a:ext cx="4224337" cy="2916237"/>
            <a:chOff x="1938" y="1376"/>
            <a:chExt cx="2661" cy="1837"/>
          </a:xfrm>
        </p:grpSpPr>
        <p:sp>
          <p:nvSpPr>
            <p:cNvPr id="12354" name="Freeform 65"/>
            <p:cNvSpPr>
              <a:spLocks/>
            </p:cNvSpPr>
            <p:nvPr/>
          </p:nvSpPr>
          <p:spPr bwMode="auto">
            <a:xfrm>
              <a:off x="1938" y="1376"/>
              <a:ext cx="2661" cy="1837"/>
            </a:xfrm>
            <a:custGeom>
              <a:avLst/>
              <a:gdLst>
                <a:gd name="T0" fmla="*/ 0 w 2661"/>
                <a:gd name="T1" fmla="*/ 22 h 1837"/>
                <a:gd name="T2" fmla="*/ 390 w 2661"/>
                <a:gd name="T3" fmla="*/ 22 h 1837"/>
                <a:gd name="T4" fmla="*/ 720 w 2661"/>
                <a:gd name="T5" fmla="*/ 22 h 1837"/>
                <a:gd name="T6" fmla="*/ 960 w 2661"/>
                <a:gd name="T7" fmla="*/ 28 h 1837"/>
                <a:gd name="T8" fmla="*/ 1200 w 2661"/>
                <a:gd name="T9" fmla="*/ 52 h 1837"/>
                <a:gd name="T10" fmla="*/ 1320 w 2661"/>
                <a:gd name="T11" fmla="*/ 172 h 1837"/>
                <a:gd name="T12" fmla="*/ 1608 w 2661"/>
                <a:gd name="T13" fmla="*/ 526 h 1837"/>
                <a:gd name="T14" fmla="*/ 1710 w 2661"/>
                <a:gd name="T15" fmla="*/ 526 h 1837"/>
                <a:gd name="T16" fmla="*/ 1716 w 2661"/>
                <a:gd name="T17" fmla="*/ 370 h 1837"/>
                <a:gd name="T18" fmla="*/ 1716 w 2661"/>
                <a:gd name="T19" fmla="*/ 148 h 1837"/>
                <a:gd name="T20" fmla="*/ 1734 w 2661"/>
                <a:gd name="T21" fmla="*/ 40 h 1837"/>
                <a:gd name="T22" fmla="*/ 1920 w 2661"/>
                <a:gd name="T23" fmla="*/ 16 h 1837"/>
                <a:gd name="T24" fmla="*/ 2370 w 2661"/>
                <a:gd name="T25" fmla="*/ 4 h 1837"/>
                <a:gd name="T26" fmla="*/ 2592 w 2661"/>
                <a:gd name="T27" fmla="*/ 40 h 1837"/>
                <a:gd name="T28" fmla="*/ 2640 w 2661"/>
                <a:gd name="T29" fmla="*/ 178 h 1837"/>
                <a:gd name="T30" fmla="*/ 2646 w 2661"/>
                <a:gd name="T31" fmla="*/ 562 h 1837"/>
                <a:gd name="T32" fmla="*/ 2646 w 2661"/>
                <a:gd name="T33" fmla="*/ 1546 h 1837"/>
                <a:gd name="T34" fmla="*/ 2628 w 2661"/>
                <a:gd name="T35" fmla="*/ 1750 h 1837"/>
                <a:gd name="T36" fmla="*/ 2496 w 2661"/>
                <a:gd name="T37" fmla="*/ 1816 h 1837"/>
                <a:gd name="T38" fmla="*/ 1638 w 2661"/>
                <a:gd name="T39" fmla="*/ 1822 h 1837"/>
                <a:gd name="T40" fmla="*/ 564 w 2661"/>
                <a:gd name="T41" fmla="*/ 1828 h 1837"/>
                <a:gd name="T42" fmla="*/ 432 w 2661"/>
                <a:gd name="T43" fmla="*/ 1804 h 1837"/>
                <a:gd name="T44" fmla="*/ 396 w 2661"/>
                <a:gd name="T45" fmla="*/ 1714 h 1837"/>
                <a:gd name="T46" fmla="*/ 402 w 2661"/>
                <a:gd name="T47" fmla="*/ 1066 h 1837"/>
                <a:gd name="T48" fmla="*/ 438 w 2661"/>
                <a:gd name="T49" fmla="*/ 976 h 1837"/>
                <a:gd name="T50" fmla="*/ 528 w 2661"/>
                <a:gd name="T51" fmla="*/ 922 h 1837"/>
                <a:gd name="T52" fmla="*/ 660 w 2661"/>
                <a:gd name="T53" fmla="*/ 922 h 1837"/>
                <a:gd name="T54" fmla="*/ 966 w 2661"/>
                <a:gd name="T55" fmla="*/ 1288 h 1837"/>
                <a:gd name="T56" fmla="*/ 1038 w 2661"/>
                <a:gd name="T57" fmla="*/ 1366 h 1837"/>
                <a:gd name="T58" fmla="*/ 1050 w 2661"/>
                <a:gd name="T59" fmla="*/ 1444 h 1837"/>
                <a:gd name="T60" fmla="*/ 1002 w 2661"/>
                <a:gd name="T61" fmla="*/ 1522 h 1837"/>
                <a:gd name="T62" fmla="*/ 804 w 2661"/>
                <a:gd name="T63" fmla="*/ 1546 h 1837"/>
                <a:gd name="T64" fmla="*/ 618 w 2661"/>
                <a:gd name="T65" fmla="*/ 1540 h 1837"/>
                <a:gd name="T66" fmla="*/ 84 w 2661"/>
                <a:gd name="T67" fmla="*/ 1540 h 18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61"/>
                <a:gd name="T103" fmla="*/ 0 h 1837"/>
                <a:gd name="T104" fmla="*/ 2661 w 2661"/>
                <a:gd name="T105" fmla="*/ 1837 h 18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61" h="1837">
                  <a:moveTo>
                    <a:pt x="0" y="22"/>
                  </a:moveTo>
                  <a:cubicBezTo>
                    <a:pt x="135" y="22"/>
                    <a:pt x="270" y="22"/>
                    <a:pt x="390" y="22"/>
                  </a:cubicBezTo>
                  <a:cubicBezTo>
                    <a:pt x="510" y="22"/>
                    <a:pt x="625" y="21"/>
                    <a:pt x="720" y="22"/>
                  </a:cubicBezTo>
                  <a:cubicBezTo>
                    <a:pt x="815" y="23"/>
                    <a:pt x="880" y="23"/>
                    <a:pt x="960" y="28"/>
                  </a:cubicBezTo>
                  <a:cubicBezTo>
                    <a:pt x="1040" y="33"/>
                    <a:pt x="1140" y="28"/>
                    <a:pt x="1200" y="52"/>
                  </a:cubicBezTo>
                  <a:cubicBezTo>
                    <a:pt x="1260" y="76"/>
                    <a:pt x="1252" y="93"/>
                    <a:pt x="1320" y="172"/>
                  </a:cubicBezTo>
                  <a:cubicBezTo>
                    <a:pt x="1388" y="251"/>
                    <a:pt x="1543" y="467"/>
                    <a:pt x="1608" y="526"/>
                  </a:cubicBezTo>
                  <a:cubicBezTo>
                    <a:pt x="1673" y="585"/>
                    <a:pt x="1692" y="552"/>
                    <a:pt x="1710" y="526"/>
                  </a:cubicBezTo>
                  <a:cubicBezTo>
                    <a:pt x="1728" y="500"/>
                    <a:pt x="1715" y="433"/>
                    <a:pt x="1716" y="370"/>
                  </a:cubicBezTo>
                  <a:cubicBezTo>
                    <a:pt x="1717" y="307"/>
                    <a:pt x="1713" y="203"/>
                    <a:pt x="1716" y="148"/>
                  </a:cubicBezTo>
                  <a:cubicBezTo>
                    <a:pt x="1719" y="93"/>
                    <a:pt x="1700" y="62"/>
                    <a:pt x="1734" y="40"/>
                  </a:cubicBezTo>
                  <a:cubicBezTo>
                    <a:pt x="1768" y="18"/>
                    <a:pt x="1814" y="22"/>
                    <a:pt x="1920" y="16"/>
                  </a:cubicBezTo>
                  <a:cubicBezTo>
                    <a:pt x="2026" y="10"/>
                    <a:pt x="2258" y="0"/>
                    <a:pt x="2370" y="4"/>
                  </a:cubicBezTo>
                  <a:cubicBezTo>
                    <a:pt x="2482" y="8"/>
                    <a:pt x="2547" y="11"/>
                    <a:pt x="2592" y="40"/>
                  </a:cubicBezTo>
                  <a:cubicBezTo>
                    <a:pt x="2637" y="69"/>
                    <a:pt x="2631" y="91"/>
                    <a:pt x="2640" y="178"/>
                  </a:cubicBezTo>
                  <a:cubicBezTo>
                    <a:pt x="2649" y="265"/>
                    <a:pt x="2645" y="334"/>
                    <a:pt x="2646" y="562"/>
                  </a:cubicBezTo>
                  <a:cubicBezTo>
                    <a:pt x="2647" y="790"/>
                    <a:pt x="2649" y="1348"/>
                    <a:pt x="2646" y="1546"/>
                  </a:cubicBezTo>
                  <a:cubicBezTo>
                    <a:pt x="2643" y="1744"/>
                    <a:pt x="2653" y="1705"/>
                    <a:pt x="2628" y="1750"/>
                  </a:cubicBezTo>
                  <a:cubicBezTo>
                    <a:pt x="2603" y="1795"/>
                    <a:pt x="2661" y="1804"/>
                    <a:pt x="2496" y="1816"/>
                  </a:cubicBezTo>
                  <a:cubicBezTo>
                    <a:pt x="2331" y="1828"/>
                    <a:pt x="1960" y="1820"/>
                    <a:pt x="1638" y="1822"/>
                  </a:cubicBezTo>
                  <a:cubicBezTo>
                    <a:pt x="1316" y="1824"/>
                    <a:pt x="765" y="1831"/>
                    <a:pt x="564" y="1828"/>
                  </a:cubicBezTo>
                  <a:cubicBezTo>
                    <a:pt x="363" y="1825"/>
                    <a:pt x="460" y="1823"/>
                    <a:pt x="432" y="1804"/>
                  </a:cubicBezTo>
                  <a:cubicBezTo>
                    <a:pt x="404" y="1785"/>
                    <a:pt x="401" y="1837"/>
                    <a:pt x="396" y="1714"/>
                  </a:cubicBezTo>
                  <a:cubicBezTo>
                    <a:pt x="391" y="1591"/>
                    <a:pt x="395" y="1189"/>
                    <a:pt x="402" y="1066"/>
                  </a:cubicBezTo>
                  <a:cubicBezTo>
                    <a:pt x="409" y="943"/>
                    <a:pt x="417" y="1000"/>
                    <a:pt x="438" y="976"/>
                  </a:cubicBezTo>
                  <a:cubicBezTo>
                    <a:pt x="459" y="952"/>
                    <a:pt x="491" y="931"/>
                    <a:pt x="528" y="922"/>
                  </a:cubicBezTo>
                  <a:cubicBezTo>
                    <a:pt x="565" y="913"/>
                    <a:pt x="587" y="861"/>
                    <a:pt x="660" y="922"/>
                  </a:cubicBezTo>
                  <a:cubicBezTo>
                    <a:pt x="733" y="983"/>
                    <a:pt x="903" y="1214"/>
                    <a:pt x="966" y="1288"/>
                  </a:cubicBezTo>
                  <a:cubicBezTo>
                    <a:pt x="1029" y="1362"/>
                    <a:pt x="1024" y="1340"/>
                    <a:pt x="1038" y="1366"/>
                  </a:cubicBezTo>
                  <a:cubicBezTo>
                    <a:pt x="1052" y="1392"/>
                    <a:pt x="1056" y="1418"/>
                    <a:pt x="1050" y="1444"/>
                  </a:cubicBezTo>
                  <a:cubicBezTo>
                    <a:pt x="1044" y="1470"/>
                    <a:pt x="1043" y="1505"/>
                    <a:pt x="1002" y="1522"/>
                  </a:cubicBezTo>
                  <a:cubicBezTo>
                    <a:pt x="961" y="1539"/>
                    <a:pt x="868" y="1543"/>
                    <a:pt x="804" y="1546"/>
                  </a:cubicBezTo>
                  <a:cubicBezTo>
                    <a:pt x="740" y="1549"/>
                    <a:pt x="738" y="1541"/>
                    <a:pt x="618" y="1540"/>
                  </a:cubicBezTo>
                  <a:cubicBezTo>
                    <a:pt x="498" y="1539"/>
                    <a:pt x="177" y="1541"/>
                    <a:pt x="84" y="1540"/>
                  </a:cubicBezTo>
                </a:path>
              </a:pathLst>
            </a:custGeom>
            <a:noFill/>
            <a:ln w="38100">
              <a:solidFill>
                <a:schemeClr val="tx2"/>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55" name="Line 66"/>
            <p:cNvSpPr>
              <a:spLocks noChangeShapeType="1"/>
            </p:cNvSpPr>
            <p:nvPr/>
          </p:nvSpPr>
          <p:spPr bwMode="auto">
            <a:xfrm flipH="1">
              <a:off x="4584" y="2028"/>
              <a:ext cx="0" cy="492"/>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8195" name="Text Box 67"/>
          <p:cNvSpPr txBox="1">
            <a:spLocks noChangeArrowheads="1"/>
          </p:cNvSpPr>
          <p:nvPr/>
        </p:nvSpPr>
        <p:spPr bwMode="auto">
          <a:xfrm>
            <a:off x="5360988" y="4794250"/>
            <a:ext cx="3413125" cy="892175"/>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000" b="1">
                <a:solidFill>
                  <a:schemeClr val="tx2"/>
                </a:solidFill>
                <a:latin typeface="Times New Roman" pitchFamily="18" charset="0"/>
                <a:cs typeface="Times New Roman" pitchFamily="18" charset="0"/>
              </a:rPr>
              <a:t>输入电压为负半周时，</a:t>
            </a:r>
            <a:r>
              <a:rPr kumimoji="1" lang="en-US" altLang="zh-CN" sz="2000" b="1" i="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2</a:t>
            </a:r>
            <a:r>
              <a:rPr kumimoji="1" lang="en-US" altLang="zh-CN" sz="2000" b="1" i="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4</a:t>
            </a:r>
            <a:r>
              <a:rPr kumimoji="1" lang="zh-CN" altLang="en-US" sz="2000" b="1">
                <a:solidFill>
                  <a:schemeClr val="tx2"/>
                </a:solidFill>
                <a:latin typeface="Times New Roman" pitchFamily="18" charset="0"/>
                <a:cs typeface="Times New Roman" pitchFamily="18" charset="0"/>
              </a:rPr>
              <a:t>导通， </a:t>
            </a:r>
            <a:r>
              <a:rPr kumimoji="1" lang="en-US" altLang="zh-CN" sz="2000" b="1" i="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1</a:t>
            </a:r>
            <a:r>
              <a:rPr kumimoji="1" lang="en-US" altLang="zh-CN" sz="2000" b="1" i="1">
                <a:solidFill>
                  <a:schemeClr val="tx2"/>
                </a:solidFill>
                <a:latin typeface="Times New Roman" pitchFamily="18" charset="0"/>
                <a:cs typeface="Times New Roman" pitchFamily="18" charset="0"/>
              </a:rPr>
              <a:t>D</a:t>
            </a:r>
            <a:r>
              <a:rPr kumimoji="1" lang="en-US" altLang="zh-CN" sz="2000" b="1" baseline="-25000">
                <a:solidFill>
                  <a:schemeClr val="tx2"/>
                </a:solidFill>
                <a:latin typeface="Times New Roman" pitchFamily="18" charset="0"/>
                <a:cs typeface="Times New Roman" pitchFamily="18" charset="0"/>
              </a:rPr>
              <a:t>3</a:t>
            </a:r>
            <a:r>
              <a:rPr kumimoji="1" lang="zh-CN" altLang="en-US" sz="2000" b="1">
                <a:solidFill>
                  <a:schemeClr val="tx2"/>
                </a:solidFill>
                <a:latin typeface="Times New Roman" pitchFamily="18" charset="0"/>
                <a:cs typeface="Times New Roman" pitchFamily="18" charset="0"/>
              </a:rPr>
              <a:t>截止。</a:t>
            </a:r>
          </a:p>
        </p:txBody>
      </p:sp>
      <p:grpSp>
        <p:nvGrpSpPr>
          <p:cNvPr id="9" name="Group 68"/>
          <p:cNvGrpSpPr>
            <a:grpSpLocks/>
          </p:cNvGrpSpPr>
          <p:nvPr/>
        </p:nvGrpSpPr>
        <p:grpSpPr bwMode="auto">
          <a:xfrm>
            <a:off x="4452938" y="1765300"/>
            <a:ext cx="3744912" cy="2722563"/>
            <a:chOff x="1998" y="1587"/>
            <a:chExt cx="2359" cy="1715"/>
          </a:xfrm>
        </p:grpSpPr>
        <p:sp>
          <p:nvSpPr>
            <p:cNvPr id="12352" name="Freeform 69"/>
            <p:cNvSpPr>
              <a:spLocks/>
            </p:cNvSpPr>
            <p:nvPr/>
          </p:nvSpPr>
          <p:spPr bwMode="auto">
            <a:xfrm>
              <a:off x="1998" y="1587"/>
              <a:ext cx="2359" cy="1715"/>
            </a:xfrm>
            <a:custGeom>
              <a:avLst/>
              <a:gdLst>
                <a:gd name="T0" fmla="*/ 30 w 2359"/>
                <a:gd name="T1" fmla="*/ 1437 h 1715"/>
                <a:gd name="T2" fmla="*/ 834 w 2359"/>
                <a:gd name="T3" fmla="*/ 1437 h 1715"/>
                <a:gd name="T4" fmla="*/ 1014 w 2359"/>
                <a:gd name="T5" fmla="*/ 1425 h 1715"/>
                <a:gd name="T6" fmla="*/ 1122 w 2359"/>
                <a:gd name="T7" fmla="*/ 1383 h 1715"/>
                <a:gd name="T8" fmla="*/ 1242 w 2359"/>
                <a:gd name="T9" fmla="*/ 1251 h 1715"/>
                <a:gd name="T10" fmla="*/ 1344 w 2359"/>
                <a:gd name="T11" fmla="*/ 1155 h 1715"/>
                <a:gd name="T12" fmla="*/ 1554 w 2359"/>
                <a:gd name="T13" fmla="*/ 915 h 1715"/>
                <a:gd name="T14" fmla="*/ 1686 w 2359"/>
                <a:gd name="T15" fmla="*/ 735 h 1715"/>
                <a:gd name="T16" fmla="*/ 1800 w 2359"/>
                <a:gd name="T17" fmla="*/ 597 h 1715"/>
                <a:gd name="T18" fmla="*/ 1818 w 2359"/>
                <a:gd name="T19" fmla="*/ 447 h 1715"/>
                <a:gd name="T20" fmla="*/ 1818 w 2359"/>
                <a:gd name="T21" fmla="*/ 297 h 1715"/>
                <a:gd name="T22" fmla="*/ 1830 w 2359"/>
                <a:gd name="T23" fmla="*/ 117 h 1715"/>
                <a:gd name="T24" fmla="*/ 1848 w 2359"/>
                <a:gd name="T25" fmla="*/ 51 h 1715"/>
                <a:gd name="T26" fmla="*/ 1896 w 2359"/>
                <a:gd name="T27" fmla="*/ 15 h 1715"/>
                <a:gd name="T28" fmla="*/ 2058 w 2359"/>
                <a:gd name="T29" fmla="*/ 9 h 1715"/>
                <a:gd name="T30" fmla="*/ 2250 w 2359"/>
                <a:gd name="T31" fmla="*/ 3 h 1715"/>
                <a:gd name="T32" fmla="*/ 2316 w 2359"/>
                <a:gd name="T33" fmla="*/ 27 h 1715"/>
                <a:gd name="T34" fmla="*/ 2346 w 2359"/>
                <a:gd name="T35" fmla="*/ 87 h 1715"/>
                <a:gd name="T36" fmla="*/ 2340 w 2359"/>
                <a:gd name="T37" fmla="*/ 177 h 1715"/>
                <a:gd name="T38" fmla="*/ 2328 w 2359"/>
                <a:gd name="T39" fmla="*/ 591 h 1715"/>
                <a:gd name="T40" fmla="*/ 2322 w 2359"/>
                <a:gd name="T41" fmla="*/ 723 h 1715"/>
                <a:gd name="T42" fmla="*/ 2334 w 2359"/>
                <a:gd name="T43" fmla="*/ 933 h 1715"/>
                <a:gd name="T44" fmla="*/ 2340 w 2359"/>
                <a:gd name="T45" fmla="*/ 1089 h 1715"/>
                <a:gd name="T46" fmla="*/ 2334 w 2359"/>
                <a:gd name="T47" fmla="*/ 1149 h 1715"/>
                <a:gd name="T48" fmla="*/ 2340 w 2359"/>
                <a:gd name="T49" fmla="*/ 1245 h 1715"/>
                <a:gd name="T50" fmla="*/ 2340 w 2359"/>
                <a:gd name="T51" fmla="*/ 1299 h 1715"/>
                <a:gd name="T52" fmla="*/ 2352 w 2359"/>
                <a:gd name="T53" fmla="*/ 1581 h 1715"/>
                <a:gd name="T54" fmla="*/ 2298 w 2359"/>
                <a:gd name="T55" fmla="*/ 1683 h 1715"/>
                <a:gd name="T56" fmla="*/ 2076 w 2359"/>
                <a:gd name="T57" fmla="*/ 1701 h 1715"/>
                <a:gd name="T58" fmla="*/ 1602 w 2359"/>
                <a:gd name="T59" fmla="*/ 1713 h 1715"/>
                <a:gd name="T60" fmla="*/ 1128 w 2359"/>
                <a:gd name="T61" fmla="*/ 1713 h 1715"/>
                <a:gd name="T62" fmla="*/ 672 w 2359"/>
                <a:gd name="T63" fmla="*/ 1707 h 1715"/>
                <a:gd name="T64" fmla="*/ 522 w 2359"/>
                <a:gd name="T65" fmla="*/ 1701 h 1715"/>
                <a:gd name="T66" fmla="*/ 504 w 2359"/>
                <a:gd name="T67" fmla="*/ 1671 h 1715"/>
                <a:gd name="T68" fmla="*/ 480 w 2359"/>
                <a:gd name="T69" fmla="*/ 1593 h 1715"/>
                <a:gd name="T70" fmla="*/ 468 w 2359"/>
                <a:gd name="T71" fmla="*/ 1377 h 1715"/>
                <a:gd name="T72" fmla="*/ 468 w 2359"/>
                <a:gd name="T73" fmla="*/ 1293 h 1715"/>
                <a:gd name="T74" fmla="*/ 462 w 2359"/>
                <a:gd name="T75" fmla="*/ 999 h 1715"/>
                <a:gd name="T76" fmla="*/ 516 w 2359"/>
                <a:gd name="T77" fmla="*/ 849 h 1715"/>
                <a:gd name="T78" fmla="*/ 612 w 2359"/>
                <a:gd name="T79" fmla="*/ 765 h 1715"/>
                <a:gd name="T80" fmla="*/ 894 w 2359"/>
                <a:gd name="T81" fmla="*/ 537 h 1715"/>
                <a:gd name="T82" fmla="*/ 1074 w 2359"/>
                <a:gd name="T83" fmla="*/ 333 h 1715"/>
                <a:gd name="T84" fmla="*/ 1056 w 2359"/>
                <a:gd name="T85" fmla="*/ 141 h 1715"/>
                <a:gd name="T86" fmla="*/ 1056 w 2359"/>
                <a:gd name="T87" fmla="*/ 129 h 1715"/>
                <a:gd name="T88" fmla="*/ 954 w 2359"/>
                <a:gd name="T89" fmla="*/ 105 h 1715"/>
                <a:gd name="T90" fmla="*/ 492 w 2359"/>
                <a:gd name="T91" fmla="*/ 105 h 1715"/>
                <a:gd name="T92" fmla="*/ 150 w 2359"/>
                <a:gd name="T93" fmla="*/ 105 h 1715"/>
                <a:gd name="T94" fmla="*/ 0 w 2359"/>
                <a:gd name="T95" fmla="*/ 99 h 17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59"/>
                <a:gd name="T145" fmla="*/ 0 h 1715"/>
                <a:gd name="T146" fmla="*/ 2359 w 2359"/>
                <a:gd name="T147" fmla="*/ 1715 h 17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59" h="1715">
                  <a:moveTo>
                    <a:pt x="30" y="1437"/>
                  </a:moveTo>
                  <a:cubicBezTo>
                    <a:pt x="350" y="1438"/>
                    <a:pt x="670" y="1439"/>
                    <a:pt x="834" y="1437"/>
                  </a:cubicBezTo>
                  <a:cubicBezTo>
                    <a:pt x="998" y="1435"/>
                    <a:pt x="966" y="1434"/>
                    <a:pt x="1014" y="1425"/>
                  </a:cubicBezTo>
                  <a:cubicBezTo>
                    <a:pt x="1062" y="1416"/>
                    <a:pt x="1084" y="1412"/>
                    <a:pt x="1122" y="1383"/>
                  </a:cubicBezTo>
                  <a:cubicBezTo>
                    <a:pt x="1160" y="1354"/>
                    <a:pt x="1205" y="1289"/>
                    <a:pt x="1242" y="1251"/>
                  </a:cubicBezTo>
                  <a:cubicBezTo>
                    <a:pt x="1279" y="1213"/>
                    <a:pt x="1292" y="1211"/>
                    <a:pt x="1344" y="1155"/>
                  </a:cubicBezTo>
                  <a:cubicBezTo>
                    <a:pt x="1396" y="1099"/>
                    <a:pt x="1497" y="985"/>
                    <a:pt x="1554" y="915"/>
                  </a:cubicBezTo>
                  <a:cubicBezTo>
                    <a:pt x="1611" y="845"/>
                    <a:pt x="1645" y="788"/>
                    <a:pt x="1686" y="735"/>
                  </a:cubicBezTo>
                  <a:cubicBezTo>
                    <a:pt x="1727" y="682"/>
                    <a:pt x="1778" y="645"/>
                    <a:pt x="1800" y="597"/>
                  </a:cubicBezTo>
                  <a:cubicBezTo>
                    <a:pt x="1822" y="549"/>
                    <a:pt x="1815" y="497"/>
                    <a:pt x="1818" y="447"/>
                  </a:cubicBezTo>
                  <a:cubicBezTo>
                    <a:pt x="1821" y="397"/>
                    <a:pt x="1816" y="352"/>
                    <a:pt x="1818" y="297"/>
                  </a:cubicBezTo>
                  <a:cubicBezTo>
                    <a:pt x="1820" y="242"/>
                    <a:pt x="1825" y="158"/>
                    <a:pt x="1830" y="117"/>
                  </a:cubicBezTo>
                  <a:cubicBezTo>
                    <a:pt x="1835" y="76"/>
                    <a:pt x="1837" y="68"/>
                    <a:pt x="1848" y="51"/>
                  </a:cubicBezTo>
                  <a:cubicBezTo>
                    <a:pt x="1859" y="34"/>
                    <a:pt x="1861" y="22"/>
                    <a:pt x="1896" y="15"/>
                  </a:cubicBezTo>
                  <a:cubicBezTo>
                    <a:pt x="1931" y="8"/>
                    <a:pt x="1999" y="11"/>
                    <a:pt x="2058" y="9"/>
                  </a:cubicBezTo>
                  <a:cubicBezTo>
                    <a:pt x="2117" y="7"/>
                    <a:pt x="2207" y="0"/>
                    <a:pt x="2250" y="3"/>
                  </a:cubicBezTo>
                  <a:cubicBezTo>
                    <a:pt x="2293" y="6"/>
                    <a:pt x="2300" y="13"/>
                    <a:pt x="2316" y="27"/>
                  </a:cubicBezTo>
                  <a:cubicBezTo>
                    <a:pt x="2332" y="41"/>
                    <a:pt x="2342" y="62"/>
                    <a:pt x="2346" y="87"/>
                  </a:cubicBezTo>
                  <a:cubicBezTo>
                    <a:pt x="2350" y="112"/>
                    <a:pt x="2343" y="93"/>
                    <a:pt x="2340" y="177"/>
                  </a:cubicBezTo>
                  <a:cubicBezTo>
                    <a:pt x="2337" y="261"/>
                    <a:pt x="2331" y="500"/>
                    <a:pt x="2328" y="591"/>
                  </a:cubicBezTo>
                  <a:cubicBezTo>
                    <a:pt x="2325" y="682"/>
                    <a:pt x="2321" y="666"/>
                    <a:pt x="2322" y="723"/>
                  </a:cubicBezTo>
                  <a:cubicBezTo>
                    <a:pt x="2323" y="780"/>
                    <a:pt x="2331" y="872"/>
                    <a:pt x="2334" y="933"/>
                  </a:cubicBezTo>
                  <a:cubicBezTo>
                    <a:pt x="2337" y="994"/>
                    <a:pt x="2340" y="1053"/>
                    <a:pt x="2340" y="1089"/>
                  </a:cubicBezTo>
                  <a:cubicBezTo>
                    <a:pt x="2340" y="1125"/>
                    <a:pt x="2334" y="1123"/>
                    <a:pt x="2334" y="1149"/>
                  </a:cubicBezTo>
                  <a:cubicBezTo>
                    <a:pt x="2334" y="1175"/>
                    <a:pt x="2339" y="1220"/>
                    <a:pt x="2340" y="1245"/>
                  </a:cubicBezTo>
                  <a:cubicBezTo>
                    <a:pt x="2341" y="1270"/>
                    <a:pt x="2338" y="1243"/>
                    <a:pt x="2340" y="1299"/>
                  </a:cubicBezTo>
                  <a:cubicBezTo>
                    <a:pt x="2342" y="1355"/>
                    <a:pt x="2359" y="1517"/>
                    <a:pt x="2352" y="1581"/>
                  </a:cubicBezTo>
                  <a:cubicBezTo>
                    <a:pt x="2345" y="1645"/>
                    <a:pt x="2344" y="1663"/>
                    <a:pt x="2298" y="1683"/>
                  </a:cubicBezTo>
                  <a:cubicBezTo>
                    <a:pt x="2252" y="1703"/>
                    <a:pt x="2192" y="1696"/>
                    <a:pt x="2076" y="1701"/>
                  </a:cubicBezTo>
                  <a:cubicBezTo>
                    <a:pt x="1960" y="1706"/>
                    <a:pt x="1760" y="1711"/>
                    <a:pt x="1602" y="1713"/>
                  </a:cubicBezTo>
                  <a:cubicBezTo>
                    <a:pt x="1444" y="1715"/>
                    <a:pt x="1283" y="1714"/>
                    <a:pt x="1128" y="1713"/>
                  </a:cubicBezTo>
                  <a:cubicBezTo>
                    <a:pt x="973" y="1712"/>
                    <a:pt x="773" y="1709"/>
                    <a:pt x="672" y="1707"/>
                  </a:cubicBezTo>
                  <a:cubicBezTo>
                    <a:pt x="571" y="1705"/>
                    <a:pt x="550" y="1707"/>
                    <a:pt x="522" y="1701"/>
                  </a:cubicBezTo>
                  <a:cubicBezTo>
                    <a:pt x="494" y="1695"/>
                    <a:pt x="511" y="1689"/>
                    <a:pt x="504" y="1671"/>
                  </a:cubicBezTo>
                  <a:cubicBezTo>
                    <a:pt x="497" y="1653"/>
                    <a:pt x="486" y="1642"/>
                    <a:pt x="480" y="1593"/>
                  </a:cubicBezTo>
                  <a:cubicBezTo>
                    <a:pt x="474" y="1544"/>
                    <a:pt x="470" y="1427"/>
                    <a:pt x="468" y="1377"/>
                  </a:cubicBezTo>
                  <a:cubicBezTo>
                    <a:pt x="466" y="1327"/>
                    <a:pt x="469" y="1356"/>
                    <a:pt x="468" y="1293"/>
                  </a:cubicBezTo>
                  <a:cubicBezTo>
                    <a:pt x="467" y="1230"/>
                    <a:pt x="454" y="1073"/>
                    <a:pt x="462" y="999"/>
                  </a:cubicBezTo>
                  <a:cubicBezTo>
                    <a:pt x="470" y="925"/>
                    <a:pt x="491" y="888"/>
                    <a:pt x="516" y="849"/>
                  </a:cubicBezTo>
                  <a:cubicBezTo>
                    <a:pt x="541" y="810"/>
                    <a:pt x="549" y="817"/>
                    <a:pt x="612" y="765"/>
                  </a:cubicBezTo>
                  <a:cubicBezTo>
                    <a:pt x="675" y="713"/>
                    <a:pt x="817" y="609"/>
                    <a:pt x="894" y="537"/>
                  </a:cubicBezTo>
                  <a:cubicBezTo>
                    <a:pt x="971" y="465"/>
                    <a:pt x="1047" y="399"/>
                    <a:pt x="1074" y="333"/>
                  </a:cubicBezTo>
                  <a:cubicBezTo>
                    <a:pt x="1101" y="267"/>
                    <a:pt x="1059" y="175"/>
                    <a:pt x="1056" y="141"/>
                  </a:cubicBezTo>
                  <a:cubicBezTo>
                    <a:pt x="1053" y="107"/>
                    <a:pt x="1073" y="135"/>
                    <a:pt x="1056" y="129"/>
                  </a:cubicBezTo>
                  <a:cubicBezTo>
                    <a:pt x="1039" y="123"/>
                    <a:pt x="1048" y="109"/>
                    <a:pt x="954" y="105"/>
                  </a:cubicBezTo>
                  <a:cubicBezTo>
                    <a:pt x="860" y="101"/>
                    <a:pt x="626" y="105"/>
                    <a:pt x="492" y="105"/>
                  </a:cubicBezTo>
                  <a:cubicBezTo>
                    <a:pt x="358" y="105"/>
                    <a:pt x="232" y="106"/>
                    <a:pt x="150" y="105"/>
                  </a:cubicBezTo>
                  <a:cubicBezTo>
                    <a:pt x="68" y="104"/>
                    <a:pt x="25" y="100"/>
                    <a:pt x="0" y="99"/>
                  </a:cubicBezTo>
                </a:path>
              </a:pathLst>
            </a:custGeom>
            <a:noFill/>
            <a:ln w="38100">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53" name="Line 70"/>
            <p:cNvSpPr>
              <a:spLocks noChangeShapeType="1"/>
            </p:cNvSpPr>
            <p:nvPr/>
          </p:nvSpPr>
          <p:spPr bwMode="auto">
            <a:xfrm>
              <a:off x="4332" y="1980"/>
              <a:ext cx="0" cy="55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8199" name="Text Box 71"/>
          <p:cNvSpPr txBox="1">
            <a:spLocks noChangeArrowheads="1"/>
          </p:cNvSpPr>
          <p:nvPr/>
        </p:nvSpPr>
        <p:spPr bwMode="auto">
          <a:xfrm>
            <a:off x="5353050" y="4675188"/>
            <a:ext cx="3560763" cy="1292225"/>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000" b="1">
                <a:solidFill>
                  <a:schemeClr val="tx2"/>
                </a:solidFill>
                <a:latin typeface="Times New Roman" pitchFamily="18" charset="0"/>
                <a:cs typeface="Times New Roman" pitchFamily="18" charset="0"/>
              </a:rPr>
              <a:t>输入电压的正负半周都有电流流过负载而且电流方向一致（单向脉动）。</a:t>
            </a:r>
            <a:endParaRPr kumimoji="1" lang="zh-CN" altLang="en-US" sz="2000" b="1" i="1">
              <a:solidFill>
                <a:schemeClr val="tx2"/>
              </a:solidFill>
              <a:latin typeface="Times New Roman" pitchFamily="18" charset="0"/>
              <a:cs typeface="Times New Roman" pitchFamily="18" charset="0"/>
            </a:endParaRPr>
          </a:p>
        </p:txBody>
      </p:sp>
      <p:grpSp>
        <p:nvGrpSpPr>
          <p:cNvPr id="10" name="Group 72"/>
          <p:cNvGrpSpPr>
            <a:grpSpLocks/>
          </p:cNvGrpSpPr>
          <p:nvPr/>
        </p:nvGrpSpPr>
        <p:grpSpPr bwMode="auto">
          <a:xfrm>
            <a:off x="4144963" y="1052513"/>
            <a:ext cx="473075" cy="3128962"/>
            <a:chOff x="1740" y="985"/>
            <a:chExt cx="298" cy="2421"/>
          </a:xfrm>
        </p:grpSpPr>
        <p:sp>
          <p:nvSpPr>
            <p:cNvPr id="12350" name="Text Box 73"/>
            <p:cNvSpPr txBox="1">
              <a:spLocks noChangeArrowheads="1"/>
            </p:cNvSpPr>
            <p:nvPr/>
          </p:nvSpPr>
          <p:spPr bwMode="auto">
            <a:xfrm>
              <a:off x="1740" y="985"/>
              <a:ext cx="298"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a:solidFill>
                    <a:schemeClr val="tx2"/>
                  </a:solidFill>
                </a:rPr>
                <a:t>+</a:t>
              </a:r>
            </a:p>
          </p:txBody>
        </p:sp>
        <p:sp>
          <p:nvSpPr>
            <p:cNvPr id="12351" name="Text Box 74"/>
            <p:cNvSpPr txBox="1">
              <a:spLocks noChangeArrowheads="1"/>
            </p:cNvSpPr>
            <p:nvPr/>
          </p:nvSpPr>
          <p:spPr bwMode="auto">
            <a:xfrm>
              <a:off x="1744" y="2863"/>
              <a:ext cx="223"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a:solidFill>
                    <a:schemeClr val="tx2"/>
                  </a:solidFill>
                </a:rPr>
                <a:t>-</a:t>
              </a:r>
            </a:p>
          </p:txBody>
        </p:sp>
      </p:grpSp>
      <p:grpSp>
        <p:nvGrpSpPr>
          <p:cNvPr id="11" name="Group 75"/>
          <p:cNvGrpSpPr>
            <a:grpSpLocks/>
          </p:cNvGrpSpPr>
          <p:nvPr/>
        </p:nvGrpSpPr>
        <p:grpSpPr bwMode="auto">
          <a:xfrm>
            <a:off x="4168775" y="985838"/>
            <a:ext cx="473075" cy="3249612"/>
            <a:chOff x="1717" y="1035"/>
            <a:chExt cx="298" cy="2451"/>
          </a:xfrm>
        </p:grpSpPr>
        <p:sp>
          <p:nvSpPr>
            <p:cNvPr id="12348" name="Text Box 76"/>
            <p:cNvSpPr txBox="1">
              <a:spLocks noChangeArrowheads="1"/>
            </p:cNvSpPr>
            <p:nvPr/>
          </p:nvSpPr>
          <p:spPr bwMode="auto">
            <a:xfrm>
              <a:off x="1732" y="1035"/>
              <a:ext cx="223"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a:solidFill>
                    <a:srgbClr val="FF0000"/>
                  </a:solidFill>
                </a:rPr>
                <a:t>-</a:t>
              </a:r>
            </a:p>
          </p:txBody>
        </p:sp>
        <p:sp>
          <p:nvSpPr>
            <p:cNvPr id="12349" name="Text Box 77"/>
            <p:cNvSpPr txBox="1">
              <a:spLocks noChangeArrowheads="1"/>
            </p:cNvSpPr>
            <p:nvPr/>
          </p:nvSpPr>
          <p:spPr bwMode="auto">
            <a:xfrm>
              <a:off x="1717" y="2957"/>
              <a:ext cx="298"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4000">
                  <a:solidFill>
                    <a:srgbClr val="FF0000"/>
                  </a:solidFill>
                </a:rPr>
                <a:t>+</a:t>
              </a:r>
            </a:p>
          </p:txBody>
        </p:sp>
      </p:grpSp>
      <p:sp>
        <p:nvSpPr>
          <p:cNvPr id="48206" name="Freeform 78"/>
          <p:cNvSpPr>
            <a:spLocks/>
          </p:cNvSpPr>
          <p:nvPr/>
        </p:nvSpPr>
        <p:spPr bwMode="auto">
          <a:xfrm>
            <a:off x="849313" y="4154488"/>
            <a:ext cx="3908425" cy="582612"/>
          </a:xfrm>
          <a:custGeom>
            <a:avLst/>
            <a:gdLst>
              <a:gd name="T0" fmla="*/ 0 w 4320"/>
              <a:gd name="T1" fmla="*/ 2147483647 h 960"/>
              <a:gd name="T2" fmla="*/ 2147483647 w 4320"/>
              <a:gd name="T3" fmla="*/ 0 h 960"/>
              <a:gd name="T4" fmla="*/ 2147483647 w 4320"/>
              <a:gd name="T5" fmla="*/ 2147483647 h 960"/>
              <a:gd name="T6" fmla="*/ 2147483647 w 4320"/>
              <a:gd name="T7" fmla="*/ 2147483647 h 960"/>
              <a:gd name="T8" fmla="*/ 2147483647 w 4320"/>
              <a:gd name="T9" fmla="*/ 2147483647 h 960"/>
              <a:gd name="T10" fmla="*/ 2147483647 w 4320"/>
              <a:gd name="T11" fmla="*/ 0 h 960"/>
              <a:gd name="T12" fmla="*/ 2147483647 w 4320"/>
              <a:gd name="T13" fmla="*/ 2147483647 h 960"/>
              <a:gd name="T14" fmla="*/ 2147483647 w 4320"/>
              <a:gd name="T15" fmla="*/ 2147483647 h 960"/>
              <a:gd name="T16" fmla="*/ 2147483647 w 4320"/>
              <a:gd name="T17" fmla="*/ 2147483647 h 960"/>
              <a:gd name="T18" fmla="*/ 2147483647 w 4320"/>
              <a:gd name="T19" fmla="*/ 0 h 960"/>
              <a:gd name="T20" fmla="*/ 2147483647 w 4320"/>
              <a:gd name="T21" fmla="*/ 2147483647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2" name="Group 79"/>
          <p:cNvGrpSpPr>
            <a:grpSpLocks/>
          </p:cNvGrpSpPr>
          <p:nvPr/>
        </p:nvGrpSpPr>
        <p:grpSpPr bwMode="auto">
          <a:xfrm>
            <a:off x="849313" y="5807075"/>
            <a:ext cx="3908425" cy="290513"/>
            <a:chOff x="304" y="3790"/>
            <a:chExt cx="2462" cy="183"/>
          </a:xfrm>
        </p:grpSpPr>
        <p:sp>
          <p:nvSpPr>
            <p:cNvPr id="12345" name="Freeform 80"/>
            <p:cNvSpPr>
              <a:spLocks/>
            </p:cNvSpPr>
            <p:nvPr/>
          </p:nvSpPr>
          <p:spPr bwMode="auto">
            <a:xfrm flipV="1">
              <a:off x="304" y="3790"/>
              <a:ext cx="492" cy="183"/>
            </a:xfrm>
            <a:custGeom>
              <a:avLst/>
              <a:gdLst>
                <a:gd name="T0" fmla="*/ 0 w 864"/>
                <a:gd name="T1" fmla="*/ 0 h 480"/>
                <a:gd name="T2" fmla="*/ 80 w 864"/>
                <a:gd name="T3" fmla="*/ 27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46" name="Freeform 81"/>
            <p:cNvSpPr>
              <a:spLocks/>
            </p:cNvSpPr>
            <p:nvPr/>
          </p:nvSpPr>
          <p:spPr bwMode="auto">
            <a:xfrm flipV="1">
              <a:off x="1289" y="3790"/>
              <a:ext cx="492" cy="183"/>
            </a:xfrm>
            <a:custGeom>
              <a:avLst/>
              <a:gdLst>
                <a:gd name="T0" fmla="*/ 0 w 864"/>
                <a:gd name="T1" fmla="*/ 0 h 480"/>
                <a:gd name="T2" fmla="*/ 80 w 864"/>
                <a:gd name="T3" fmla="*/ 27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47" name="Freeform 82"/>
            <p:cNvSpPr>
              <a:spLocks/>
            </p:cNvSpPr>
            <p:nvPr/>
          </p:nvSpPr>
          <p:spPr bwMode="auto">
            <a:xfrm flipV="1">
              <a:off x="2274" y="3790"/>
              <a:ext cx="492" cy="183"/>
            </a:xfrm>
            <a:custGeom>
              <a:avLst/>
              <a:gdLst>
                <a:gd name="T0" fmla="*/ 0 w 864"/>
                <a:gd name="T1" fmla="*/ 0 h 480"/>
                <a:gd name="T2" fmla="*/ 80 w 864"/>
                <a:gd name="T3" fmla="*/ 27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3" name="Group 83"/>
          <p:cNvGrpSpPr>
            <a:grpSpLocks/>
          </p:cNvGrpSpPr>
          <p:nvPr/>
        </p:nvGrpSpPr>
        <p:grpSpPr bwMode="auto">
          <a:xfrm>
            <a:off x="1630363" y="5807075"/>
            <a:ext cx="2346325" cy="290513"/>
            <a:chOff x="796" y="3790"/>
            <a:chExt cx="1478" cy="183"/>
          </a:xfrm>
        </p:grpSpPr>
        <p:sp>
          <p:nvSpPr>
            <p:cNvPr id="12343" name="Freeform 84"/>
            <p:cNvSpPr>
              <a:spLocks/>
            </p:cNvSpPr>
            <p:nvPr/>
          </p:nvSpPr>
          <p:spPr bwMode="auto">
            <a:xfrm flipV="1">
              <a:off x="796" y="3790"/>
              <a:ext cx="493" cy="183"/>
            </a:xfrm>
            <a:custGeom>
              <a:avLst/>
              <a:gdLst>
                <a:gd name="T0" fmla="*/ 0 w 864"/>
                <a:gd name="T1" fmla="*/ 0 h 480"/>
                <a:gd name="T2" fmla="*/ 80 w 864"/>
                <a:gd name="T3" fmla="*/ 27 h 480"/>
                <a:gd name="T4" fmla="*/ 16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44" name="Freeform 85"/>
            <p:cNvSpPr>
              <a:spLocks/>
            </p:cNvSpPr>
            <p:nvPr/>
          </p:nvSpPr>
          <p:spPr bwMode="auto">
            <a:xfrm flipV="1">
              <a:off x="1781" y="3790"/>
              <a:ext cx="493" cy="183"/>
            </a:xfrm>
            <a:custGeom>
              <a:avLst/>
              <a:gdLst>
                <a:gd name="T0" fmla="*/ 0 w 864"/>
                <a:gd name="T1" fmla="*/ 0 h 480"/>
                <a:gd name="T2" fmla="*/ 80 w 864"/>
                <a:gd name="T3" fmla="*/ 27 h 480"/>
                <a:gd name="T4" fmla="*/ 16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4" name="Group 86"/>
          <p:cNvGrpSpPr>
            <a:grpSpLocks/>
          </p:cNvGrpSpPr>
          <p:nvPr/>
        </p:nvGrpSpPr>
        <p:grpSpPr bwMode="auto">
          <a:xfrm>
            <a:off x="827088" y="4475163"/>
            <a:ext cx="3925887" cy="947737"/>
            <a:chOff x="2798" y="3011"/>
            <a:chExt cx="2473" cy="597"/>
          </a:xfrm>
        </p:grpSpPr>
        <p:grpSp>
          <p:nvGrpSpPr>
            <p:cNvPr id="12338" name="Group 87"/>
            <p:cNvGrpSpPr>
              <a:grpSpLocks/>
            </p:cNvGrpSpPr>
            <p:nvPr/>
          </p:nvGrpSpPr>
          <p:grpSpPr bwMode="auto">
            <a:xfrm>
              <a:off x="2810" y="3425"/>
              <a:ext cx="2461" cy="183"/>
              <a:chOff x="48" y="3120"/>
              <a:chExt cx="4320" cy="480"/>
            </a:xfrm>
          </p:grpSpPr>
          <p:sp>
            <p:nvSpPr>
              <p:cNvPr id="12340" name="Freeform 88"/>
              <p:cNvSpPr>
                <a:spLocks/>
              </p:cNvSpPr>
              <p:nvPr/>
            </p:nvSpPr>
            <p:spPr bwMode="auto">
              <a:xfrm>
                <a:off x="48" y="3120"/>
                <a:ext cx="864" cy="480"/>
              </a:xfrm>
              <a:custGeom>
                <a:avLst/>
                <a:gdLst>
                  <a:gd name="T0" fmla="*/ 0 w 864"/>
                  <a:gd name="T1" fmla="*/ 0 h 480"/>
                  <a:gd name="T2" fmla="*/ 432 w 864"/>
                  <a:gd name="T3" fmla="*/ 480 h 480"/>
                  <a:gd name="T4" fmla="*/ 864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41" name="Freeform 89"/>
              <p:cNvSpPr>
                <a:spLocks/>
              </p:cNvSpPr>
              <p:nvPr/>
            </p:nvSpPr>
            <p:spPr bwMode="auto">
              <a:xfrm>
                <a:off x="1776" y="3120"/>
                <a:ext cx="864" cy="480"/>
              </a:xfrm>
              <a:custGeom>
                <a:avLst/>
                <a:gdLst>
                  <a:gd name="T0" fmla="*/ 0 w 864"/>
                  <a:gd name="T1" fmla="*/ 0 h 480"/>
                  <a:gd name="T2" fmla="*/ 432 w 864"/>
                  <a:gd name="T3" fmla="*/ 480 h 480"/>
                  <a:gd name="T4" fmla="*/ 864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42" name="Freeform 90"/>
              <p:cNvSpPr>
                <a:spLocks/>
              </p:cNvSpPr>
              <p:nvPr/>
            </p:nvSpPr>
            <p:spPr bwMode="auto">
              <a:xfrm>
                <a:off x="3504" y="3120"/>
                <a:ext cx="864" cy="480"/>
              </a:xfrm>
              <a:custGeom>
                <a:avLst/>
                <a:gdLst>
                  <a:gd name="T0" fmla="*/ 0 w 864"/>
                  <a:gd name="T1" fmla="*/ 0 h 480"/>
                  <a:gd name="T2" fmla="*/ 432 w 864"/>
                  <a:gd name="T3" fmla="*/ 480 h 480"/>
                  <a:gd name="T4" fmla="*/ 864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sp>
          <p:nvSpPr>
            <p:cNvPr id="12339" name="Text Box 91"/>
            <p:cNvSpPr txBox="1">
              <a:spLocks noChangeArrowheads="1"/>
            </p:cNvSpPr>
            <p:nvPr/>
          </p:nvSpPr>
          <p:spPr bwMode="auto">
            <a:xfrm>
              <a:off x="2798" y="3011"/>
              <a:ext cx="55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D4</a:t>
              </a:r>
              <a:r>
                <a:rPr kumimoji="1" lang="en-US" altLang="zh-CN" b="1">
                  <a:solidFill>
                    <a:schemeClr val="tx2"/>
                  </a:solidFill>
                  <a:latin typeface="Times New Roman" pitchFamily="18" charset="0"/>
                  <a:cs typeface="Times New Roman" pitchFamily="18" charset="0"/>
                </a:rPr>
                <a:t>,</a:t>
              </a: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D2</a:t>
              </a:r>
              <a:endParaRPr kumimoji="1" lang="en-US" altLang="zh-CN" b="1">
                <a:solidFill>
                  <a:schemeClr val="tx2"/>
                </a:solidFill>
                <a:latin typeface="Times New Roman" pitchFamily="18" charset="0"/>
                <a:cs typeface="Times New Roman" pitchFamily="18" charset="0"/>
              </a:endParaRPr>
            </a:p>
          </p:txBody>
        </p:sp>
      </p:grpSp>
      <p:grpSp>
        <p:nvGrpSpPr>
          <p:cNvPr id="16" name="Group 92"/>
          <p:cNvGrpSpPr>
            <a:grpSpLocks/>
          </p:cNvGrpSpPr>
          <p:nvPr/>
        </p:nvGrpSpPr>
        <p:grpSpPr bwMode="auto">
          <a:xfrm>
            <a:off x="1606550" y="4532313"/>
            <a:ext cx="2346325" cy="909637"/>
            <a:chOff x="782" y="2987"/>
            <a:chExt cx="1477" cy="573"/>
          </a:xfrm>
        </p:grpSpPr>
        <p:grpSp>
          <p:nvGrpSpPr>
            <p:cNvPr id="12334" name="Group 93"/>
            <p:cNvGrpSpPr>
              <a:grpSpLocks/>
            </p:cNvGrpSpPr>
            <p:nvPr/>
          </p:nvGrpSpPr>
          <p:grpSpPr bwMode="auto">
            <a:xfrm>
              <a:off x="782" y="3377"/>
              <a:ext cx="1477" cy="183"/>
              <a:chOff x="782" y="3377"/>
              <a:chExt cx="1477" cy="183"/>
            </a:xfrm>
          </p:grpSpPr>
          <p:sp>
            <p:nvSpPr>
              <p:cNvPr id="12336" name="Freeform 94"/>
              <p:cNvSpPr>
                <a:spLocks/>
              </p:cNvSpPr>
              <p:nvPr/>
            </p:nvSpPr>
            <p:spPr bwMode="auto">
              <a:xfrm>
                <a:off x="782" y="3377"/>
                <a:ext cx="492" cy="183"/>
              </a:xfrm>
              <a:custGeom>
                <a:avLst/>
                <a:gdLst>
                  <a:gd name="T0" fmla="*/ 0 w 864"/>
                  <a:gd name="T1" fmla="*/ 0 h 480"/>
                  <a:gd name="T2" fmla="*/ 80 w 864"/>
                  <a:gd name="T3" fmla="*/ 27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37" name="Freeform 95"/>
              <p:cNvSpPr>
                <a:spLocks/>
              </p:cNvSpPr>
              <p:nvPr/>
            </p:nvSpPr>
            <p:spPr bwMode="auto">
              <a:xfrm>
                <a:off x="1766" y="3377"/>
                <a:ext cx="493" cy="183"/>
              </a:xfrm>
              <a:custGeom>
                <a:avLst/>
                <a:gdLst>
                  <a:gd name="T0" fmla="*/ 0 w 864"/>
                  <a:gd name="T1" fmla="*/ 0 h 480"/>
                  <a:gd name="T2" fmla="*/ 80 w 864"/>
                  <a:gd name="T3" fmla="*/ 27 h 480"/>
                  <a:gd name="T4" fmla="*/ 16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sp>
          <p:nvSpPr>
            <p:cNvPr id="12335" name="Text Box 96"/>
            <p:cNvSpPr txBox="1">
              <a:spLocks noChangeArrowheads="1"/>
            </p:cNvSpPr>
            <p:nvPr/>
          </p:nvSpPr>
          <p:spPr bwMode="auto">
            <a:xfrm>
              <a:off x="1227" y="2987"/>
              <a:ext cx="55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D3</a:t>
              </a:r>
              <a:r>
                <a:rPr kumimoji="1" lang="en-US" altLang="zh-CN" b="1">
                  <a:solidFill>
                    <a:schemeClr val="tx2"/>
                  </a:solidFill>
                  <a:latin typeface="Times New Roman" pitchFamily="18" charset="0"/>
                  <a:cs typeface="Times New Roman" pitchFamily="18" charset="0"/>
                </a:rPr>
                <a:t>,</a:t>
              </a: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D1</a:t>
              </a:r>
              <a:endParaRPr kumimoji="1" lang="en-US" altLang="zh-CN" b="1">
                <a:solidFill>
                  <a:schemeClr val="tx2"/>
                </a:solidFill>
                <a:latin typeface="Times New Roman" pitchFamily="18" charset="0"/>
                <a:cs typeface="Times New Roman" pitchFamily="18" charset="0"/>
              </a:endParaRPr>
            </a:p>
          </p:txBody>
        </p:sp>
      </p:grpSp>
      <p:grpSp>
        <p:nvGrpSpPr>
          <p:cNvPr id="18" name="Group 97"/>
          <p:cNvGrpSpPr>
            <a:grpSpLocks/>
          </p:cNvGrpSpPr>
          <p:nvPr/>
        </p:nvGrpSpPr>
        <p:grpSpPr bwMode="auto">
          <a:xfrm>
            <a:off x="366713" y="3686175"/>
            <a:ext cx="4995862" cy="2652713"/>
            <a:chOff x="2508" y="2526"/>
            <a:chExt cx="3147" cy="1671"/>
          </a:xfrm>
        </p:grpSpPr>
        <p:sp>
          <p:nvSpPr>
            <p:cNvPr id="12310" name="Line 98"/>
            <p:cNvSpPr>
              <a:spLocks noChangeShapeType="1"/>
            </p:cNvSpPr>
            <p:nvPr/>
          </p:nvSpPr>
          <p:spPr bwMode="auto">
            <a:xfrm>
              <a:off x="3304" y="3004"/>
              <a:ext cx="0" cy="9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1" name="Line 99"/>
            <p:cNvSpPr>
              <a:spLocks noChangeShapeType="1"/>
            </p:cNvSpPr>
            <p:nvPr/>
          </p:nvSpPr>
          <p:spPr bwMode="auto">
            <a:xfrm>
              <a:off x="3798" y="3028"/>
              <a:ext cx="0" cy="9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2" name="Line 100"/>
            <p:cNvSpPr>
              <a:spLocks noChangeShapeType="1"/>
            </p:cNvSpPr>
            <p:nvPr/>
          </p:nvSpPr>
          <p:spPr bwMode="auto">
            <a:xfrm>
              <a:off x="4280" y="3028"/>
              <a:ext cx="0" cy="9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3" name="Line 101"/>
            <p:cNvSpPr>
              <a:spLocks noChangeShapeType="1"/>
            </p:cNvSpPr>
            <p:nvPr/>
          </p:nvSpPr>
          <p:spPr bwMode="auto">
            <a:xfrm>
              <a:off x="4784" y="3028"/>
              <a:ext cx="0" cy="9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4" name="Line 102"/>
            <p:cNvSpPr>
              <a:spLocks noChangeShapeType="1"/>
            </p:cNvSpPr>
            <p:nvPr/>
          </p:nvSpPr>
          <p:spPr bwMode="auto">
            <a:xfrm>
              <a:off x="5274" y="3004"/>
              <a:ext cx="0" cy="9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315" name="Group 103"/>
            <p:cNvGrpSpPr>
              <a:grpSpLocks/>
            </p:cNvGrpSpPr>
            <p:nvPr/>
          </p:nvGrpSpPr>
          <p:grpSpPr bwMode="auto">
            <a:xfrm>
              <a:off x="2508" y="2526"/>
              <a:ext cx="3147" cy="615"/>
              <a:chOff x="2508" y="2526"/>
              <a:chExt cx="3147" cy="615"/>
            </a:xfrm>
          </p:grpSpPr>
          <p:grpSp>
            <p:nvGrpSpPr>
              <p:cNvPr id="12328" name="Group 104"/>
              <p:cNvGrpSpPr>
                <a:grpSpLocks/>
              </p:cNvGrpSpPr>
              <p:nvPr/>
            </p:nvGrpSpPr>
            <p:grpSpPr bwMode="auto">
              <a:xfrm>
                <a:off x="2508" y="2526"/>
                <a:ext cx="3147" cy="570"/>
                <a:chOff x="2508" y="2526"/>
                <a:chExt cx="3147" cy="570"/>
              </a:xfrm>
            </p:grpSpPr>
            <p:grpSp>
              <p:nvGrpSpPr>
                <p:cNvPr id="12330" name="Group 105"/>
                <p:cNvGrpSpPr>
                  <a:grpSpLocks/>
                </p:cNvGrpSpPr>
                <p:nvPr/>
              </p:nvGrpSpPr>
              <p:grpSpPr bwMode="auto">
                <a:xfrm>
                  <a:off x="2812" y="2705"/>
                  <a:ext cx="2577" cy="311"/>
                  <a:chOff x="304" y="2441"/>
                  <a:chExt cx="2577" cy="311"/>
                </a:xfrm>
              </p:grpSpPr>
              <p:sp>
                <p:nvSpPr>
                  <p:cNvPr id="12332" name="Line 106"/>
                  <p:cNvSpPr>
                    <a:spLocks noChangeShapeType="1"/>
                  </p:cNvSpPr>
                  <p:nvPr/>
                </p:nvSpPr>
                <p:spPr bwMode="auto">
                  <a:xfrm flipV="1">
                    <a:off x="304" y="2441"/>
                    <a:ext cx="0" cy="31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3" name="Line 107"/>
                  <p:cNvSpPr>
                    <a:spLocks noChangeShapeType="1"/>
                  </p:cNvSpPr>
                  <p:nvPr/>
                </p:nvSpPr>
                <p:spPr bwMode="auto">
                  <a:xfrm>
                    <a:off x="304" y="2740"/>
                    <a:ext cx="2577" cy="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331" name="Text Box 108"/>
                <p:cNvSpPr txBox="1">
                  <a:spLocks noChangeArrowheads="1"/>
                </p:cNvSpPr>
                <p:nvPr/>
              </p:nvSpPr>
              <p:spPr bwMode="auto">
                <a:xfrm>
                  <a:off x="2508" y="2526"/>
                  <a:ext cx="3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2</a:t>
                  </a:r>
                  <a:endParaRPr kumimoji="1" lang="en-US" altLang="zh-CN" b="1">
                    <a:solidFill>
                      <a:schemeClr val="tx2"/>
                    </a:solidFill>
                    <a:latin typeface="Times New Roman" pitchFamily="18" charset="0"/>
                    <a:cs typeface="Times New Roman" pitchFamily="18" charset="0"/>
                  </a:endParaRPr>
                </a:p>
              </p:txBody>
            </p:sp>
            <p:graphicFrame>
              <p:nvGraphicFramePr>
                <p:cNvPr id="12292" name="Object 4"/>
                <p:cNvGraphicFramePr>
                  <a:graphicFrameLocks noChangeAspect="1"/>
                </p:cNvGraphicFramePr>
                <p:nvPr/>
              </p:nvGraphicFramePr>
              <p:xfrm>
                <a:off x="5452" y="2966"/>
                <a:ext cx="203" cy="130"/>
              </p:xfrm>
              <a:graphic>
                <a:graphicData uri="http://schemas.openxmlformats.org/presentationml/2006/ole">
                  <mc:AlternateContent xmlns:mc="http://schemas.openxmlformats.org/markup-compatibility/2006">
                    <mc:Choice xmlns:v="urn:schemas-microsoft-com:vml" Requires="v">
                      <p:oleObj spid="_x0000_s12478" name="公式" r:id="rId3" imgW="190440" imgH="152280" progId="Equation.3">
                        <p:embed/>
                      </p:oleObj>
                    </mc:Choice>
                    <mc:Fallback>
                      <p:oleObj name="公式" r:id="rId3" imgW="190440" imgH="1522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2" y="2966"/>
                              <a:ext cx="203"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sp>
            <p:nvSpPr>
              <p:cNvPr id="12329" name="Text Box 110"/>
              <p:cNvSpPr txBox="1">
                <a:spLocks noChangeArrowheads="1"/>
              </p:cNvSpPr>
              <p:nvPr/>
            </p:nvSpPr>
            <p:spPr bwMode="auto">
              <a:xfrm>
                <a:off x="2626" y="2889"/>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a:t>
                </a:r>
              </a:p>
            </p:txBody>
          </p:sp>
        </p:grpSp>
        <p:grpSp>
          <p:nvGrpSpPr>
            <p:cNvPr id="12316" name="Group 111"/>
            <p:cNvGrpSpPr>
              <a:grpSpLocks/>
            </p:cNvGrpSpPr>
            <p:nvPr/>
          </p:nvGrpSpPr>
          <p:grpSpPr bwMode="auto">
            <a:xfrm>
              <a:off x="2626" y="3091"/>
              <a:ext cx="3005" cy="548"/>
              <a:chOff x="2626" y="3079"/>
              <a:chExt cx="3005" cy="548"/>
            </a:xfrm>
          </p:grpSpPr>
          <p:grpSp>
            <p:nvGrpSpPr>
              <p:cNvPr id="12323" name="Group 112"/>
              <p:cNvGrpSpPr>
                <a:grpSpLocks/>
              </p:cNvGrpSpPr>
              <p:nvPr/>
            </p:nvGrpSpPr>
            <p:grpSpPr bwMode="auto">
              <a:xfrm>
                <a:off x="2807" y="3079"/>
                <a:ext cx="2824" cy="548"/>
                <a:chOff x="2807" y="3079"/>
                <a:chExt cx="2824" cy="548"/>
              </a:xfrm>
            </p:grpSpPr>
            <p:grpSp>
              <p:nvGrpSpPr>
                <p:cNvPr id="12325" name="Group 113"/>
                <p:cNvGrpSpPr>
                  <a:grpSpLocks/>
                </p:cNvGrpSpPr>
                <p:nvPr/>
              </p:nvGrpSpPr>
              <p:grpSpPr bwMode="auto">
                <a:xfrm>
                  <a:off x="2807" y="3079"/>
                  <a:ext cx="2577" cy="548"/>
                  <a:chOff x="3013" y="1728"/>
                  <a:chExt cx="2577" cy="548"/>
                </a:xfrm>
              </p:grpSpPr>
              <p:sp>
                <p:nvSpPr>
                  <p:cNvPr id="12326" name="Line 114"/>
                  <p:cNvSpPr>
                    <a:spLocks noChangeShapeType="1"/>
                  </p:cNvSpPr>
                  <p:nvPr/>
                </p:nvSpPr>
                <p:spPr bwMode="auto">
                  <a:xfrm flipV="1">
                    <a:off x="3013" y="1728"/>
                    <a:ext cx="0" cy="54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7" name="Line 115"/>
                  <p:cNvSpPr>
                    <a:spLocks noChangeShapeType="1"/>
                  </p:cNvSpPr>
                  <p:nvPr/>
                </p:nvSpPr>
                <p:spPr bwMode="auto">
                  <a:xfrm>
                    <a:off x="3013" y="2064"/>
                    <a:ext cx="257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2291" name="Object 3"/>
                <p:cNvGraphicFramePr>
                  <a:graphicFrameLocks noChangeAspect="1"/>
                </p:cNvGraphicFramePr>
                <p:nvPr/>
              </p:nvGraphicFramePr>
              <p:xfrm>
                <a:off x="5428" y="3366"/>
                <a:ext cx="203" cy="131"/>
              </p:xfrm>
              <a:graphic>
                <a:graphicData uri="http://schemas.openxmlformats.org/presentationml/2006/ole">
                  <mc:AlternateContent xmlns:mc="http://schemas.openxmlformats.org/markup-compatibility/2006">
                    <mc:Choice xmlns:v="urn:schemas-microsoft-com:vml" Requires="v">
                      <p:oleObj spid="_x0000_s12479" name="公式" r:id="rId5" imgW="190440" imgH="152280" progId="Equation.3">
                        <p:embed/>
                      </p:oleObj>
                    </mc:Choice>
                    <mc:Fallback>
                      <p:oleObj name="公式" r:id="rId5" imgW="190440" imgH="1522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8" y="3366"/>
                              <a:ext cx="203"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sp>
            <p:nvSpPr>
              <p:cNvPr id="12324" name="Text Box 117"/>
              <p:cNvSpPr txBox="1">
                <a:spLocks noChangeArrowheads="1"/>
              </p:cNvSpPr>
              <p:nvPr/>
            </p:nvSpPr>
            <p:spPr bwMode="auto">
              <a:xfrm>
                <a:off x="2626" y="3309"/>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a:t>
                </a:r>
              </a:p>
            </p:txBody>
          </p:sp>
        </p:grpSp>
        <p:grpSp>
          <p:nvGrpSpPr>
            <p:cNvPr id="12317" name="Group 118"/>
            <p:cNvGrpSpPr>
              <a:grpSpLocks/>
            </p:cNvGrpSpPr>
            <p:nvPr/>
          </p:nvGrpSpPr>
          <p:grpSpPr bwMode="auto">
            <a:xfrm>
              <a:off x="2511" y="3581"/>
              <a:ext cx="3108" cy="616"/>
              <a:chOff x="2511" y="3581"/>
              <a:chExt cx="3108" cy="616"/>
            </a:xfrm>
          </p:grpSpPr>
          <p:grpSp>
            <p:nvGrpSpPr>
              <p:cNvPr id="12318" name="Group 119"/>
              <p:cNvGrpSpPr>
                <a:grpSpLocks/>
              </p:cNvGrpSpPr>
              <p:nvPr/>
            </p:nvGrpSpPr>
            <p:grpSpPr bwMode="auto">
              <a:xfrm>
                <a:off x="2788" y="3769"/>
                <a:ext cx="2577" cy="386"/>
                <a:chOff x="304" y="3433"/>
                <a:chExt cx="2577" cy="386"/>
              </a:xfrm>
            </p:grpSpPr>
            <p:sp>
              <p:nvSpPr>
                <p:cNvPr id="12321" name="Line 120"/>
                <p:cNvSpPr>
                  <a:spLocks noChangeShapeType="1"/>
                </p:cNvSpPr>
                <p:nvPr/>
              </p:nvSpPr>
              <p:spPr bwMode="auto">
                <a:xfrm flipV="1">
                  <a:off x="304" y="3433"/>
                  <a:ext cx="0" cy="38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2" name="Line 121"/>
                <p:cNvSpPr>
                  <a:spLocks noChangeShapeType="1"/>
                </p:cNvSpPr>
                <p:nvPr/>
              </p:nvSpPr>
              <p:spPr bwMode="auto">
                <a:xfrm>
                  <a:off x="304" y="3708"/>
                  <a:ext cx="2577" cy="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2290" name="Object 2"/>
              <p:cNvGraphicFramePr>
                <a:graphicFrameLocks noChangeAspect="1"/>
              </p:cNvGraphicFramePr>
              <p:nvPr/>
            </p:nvGraphicFramePr>
            <p:xfrm>
              <a:off x="5416" y="3990"/>
              <a:ext cx="203" cy="129"/>
            </p:xfrm>
            <a:graphic>
              <a:graphicData uri="http://schemas.openxmlformats.org/presentationml/2006/ole">
                <mc:AlternateContent xmlns:mc="http://schemas.openxmlformats.org/markup-compatibility/2006">
                  <mc:Choice xmlns:v="urn:schemas-microsoft-com:vml" Requires="v">
                    <p:oleObj spid="_x0000_s12480" name="公式" r:id="rId7" imgW="190440" imgH="152280" progId="Equation.3">
                      <p:embed/>
                    </p:oleObj>
                  </mc:Choice>
                  <mc:Fallback>
                    <p:oleObj name="公式" r:id="rId7" imgW="190440" imgH="15228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6" y="3990"/>
                            <a:ext cx="20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319" name="Text Box 123"/>
              <p:cNvSpPr txBox="1">
                <a:spLocks noChangeArrowheads="1"/>
              </p:cNvSpPr>
              <p:nvPr/>
            </p:nvSpPr>
            <p:spPr bwMode="auto">
              <a:xfrm>
                <a:off x="2511" y="3581"/>
                <a:ext cx="2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endParaRPr kumimoji="1" lang="en-US" altLang="zh-CN" b="1">
                  <a:solidFill>
                    <a:schemeClr val="tx2"/>
                  </a:solidFill>
                  <a:latin typeface="Times New Roman" pitchFamily="18" charset="0"/>
                  <a:cs typeface="Times New Roman" pitchFamily="18" charset="0"/>
                </a:endParaRPr>
              </a:p>
            </p:txBody>
          </p:sp>
          <p:sp>
            <p:nvSpPr>
              <p:cNvPr id="12320" name="Text Box 124"/>
              <p:cNvSpPr txBox="1">
                <a:spLocks noChangeArrowheads="1"/>
              </p:cNvSpPr>
              <p:nvPr/>
            </p:nvSpPr>
            <p:spPr bwMode="auto">
              <a:xfrm>
                <a:off x="2602" y="3945"/>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a:t>
                </a:r>
              </a:p>
            </p:txBody>
          </p:sp>
        </p:grpSp>
      </p:grpSp>
      <p:sp>
        <p:nvSpPr>
          <p:cNvPr id="48253" name="Oval 125"/>
          <p:cNvSpPr>
            <a:spLocks noChangeArrowheads="1"/>
          </p:cNvSpPr>
          <p:nvPr/>
        </p:nvSpPr>
        <p:spPr bwMode="auto">
          <a:xfrm>
            <a:off x="4264025" y="1593850"/>
            <a:ext cx="139700" cy="139700"/>
          </a:xfrm>
          <a:prstGeom prst="ellipse">
            <a:avLst/>
          </a:prstGeom>
          <a:solidFill>
            <a:srgbClr val="FF0000"/>
          </a:solidFill>
          <a:ln w="9525">
            <a:solidFill>
              <a:schemeClr val="tx2"/>
            </a:solidFill>
            <a:round/>
            <a:headEnd/>
            <a:tailEnd/>
          </a:ln>
        </p:spPr>
        <p:txBody>
          <a:bodyPr wrap="none" anchor="ctr"/>
          <a:lstStyle/>
          <a:p>
            <a:endParaRPr lang="zh-CN" altLang="en-US"/>
          </a:p>
        </p:txBody>
      </p:sp>
      <p:sp>
        <p:nvSpPr>
          <p:cNvPr id="3" name="灯片编号占位符 2"/>
          <p:cNvSpPr>
            <a:spLocks noGrp="1"/>
          </p:cNvSpPr>
          <p:nvPr>
            <p:ph type="sldNum" sz="quarter" idx="10"/>
          </p:nvPr>
        </p:nvSpPr>
        <p:spPr/>
        <p:txBody>
          <a:bodyPr/>
          <a:lstStyle/>
          <a:p>
            <a:pPr>
              <a:defRPr/>
            </a:pPr>
            <a:fld id="{D6763493-88BC-4F6A-91CB-961B18CAE9A5}" type="slidenum">
              <a:rPr lang="zh-CN" altLang="en-US" smtClean="0"/>
              <a:pPr>
                <a:defRPr/>
              </a:pPr>
              <a:t>41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heckerboard(across)">
                                      <p:cBhvr>
                                        <p:cTn id="12" dur="500"/>
                                        <p:tgtEl>
                                          <p:spTgt spid="18"/>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8206"/>
                                        </p:tgtEl>
                                        <p:attrNameLst>
                                          <p:attrName>style.visibility</p:attrName>
                                        </p:attrNameLst>
                                      </p:cBhvr>
                                      <p:to>
                                        <p:strVal val="visible"/>
                                      </p:to>
                                    </p:set>
                                    <p:animEffect transition="in" filter="wipe(left)">
                                      <p:cBhvr>
                                        <p:cTn id="16" dur="500"/>
                                        <p:tgtEl>
                                          <p:spTgt spid="482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48191"/>
                                        </p:tgtEl>
                                        <p:attrNameLst>
                                          <p:attrName>style.visibility</p:attrName>
                                        </p:attrNameLst>
                                      </p:cBhvr>
                                      <p:to>
                                        <p:strVal val="visible"/>
                                      </p:to>
                                    </p:set>
                                    <p:animEffect transition="in" filter="wipe(left)">
                                      <p:cBhvr>
                                        <p:cTn id="21" dur="75"/>
                                        <p:tgtEl>
                                          <p:spTgt spid="48191"/>
                                        </p:tgtEl>
                                      </p:cBhvr>
                                    </p:animEffect>
                                  </p:childTnLst>
                                </p:cTn>
                              </p:par>
                            </p:childTnLst>
                          </p:cTn>
                        </p:par>
                        <p:par>
                          <p:cTn id="22" fill="hold" nodeType="afterGroup">
                            <p:stCondLst>
                              <p:cond delay="18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par>
                          <p:cTn id="26" fill="hold" nodeType="afterGroup">
                            <p:stCondLst>
                              <p:cond delay="2300"/>
                            </p:stCondLst>
                            <p:childTnLst>
                              <p:par>
                                <p:cTn id="27" presetID="9" presetClass="entr" presetSubtype="0" fill="hold" nodeType="afterEffect">
                                  <p:stCondLst>
                                    <p:cond delay="50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iterate type="lt">
                                    <p:tmPct val="100000"/>
                                  </p:iterate>
                                  <p:childTnLst>
                                    <p:set>
                                      <p:cBhvr>
                                        <p:cTn id="42" dur="1" fill="hold">
                                          <p:stCondLst>
                                            <p:cond delay="0"/>
                                          </p:stCondLst>
                                        </p:cTn>
                                        <p:tgtEl>
                                          <p:spTgt spid="48195"/>
                                        </p:tgtEl>
                                        <p:attrNameLst>
                                          <p:attrName>style.visibility</p:attrName>
                                        </p:attrNameLst>
                                      </p:cBhvr>
                                      <p:to>
                                        <p:strVal val="visible"/>
                                      </p:to>
                                    </p:set>
                                    <p:animEffect transition="in" filter="wipe(left)">
                                      <p:cBhvr>
                                        <p:cTn id="43" dur="75"/>
                                        <p:tgtEl>
                                          <p:spTgt spid="48195"/>
                                        </p:tgtEl>
                                      </p:cBhvr>
                                    </p:animEffect>
                                  </p:childTnLst>
                                </p:cTn>
                              </p:par>
                            </p:childTnLst>
                          </p:cTn>
                        </p:par>
                        <p:par>
                          <p:cTn id="44" fill="hold" nodeType="afterGroup">
                            <p:stCondLst>
                              <p:cond delay="1800"/>
                            </p:stCondLst>
                            <p:childTnLst>
                              <p:par>
                                <p:cTn id="45" presetID="22" presetClass="entr" presetSubtype="8"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par>
                          <p:cTn id="48" fill="hold" nodeType="afterGroup">
                            <p:stCondLst>
                              <p:cond delay="2300"/>
                            </p:stCondLst>
                            <p:childTnLst>
                              <p:par>
                                <p:cTn id="49" presetID="9" presetClass="entr" presetSubtype="0" fill="hold" nodeType="afterEffect">
                                  <p:stCondLst>
                                    <p:cond delay="500"/>
                                  </p:stCondLst>
                                  <p:childTnLst>
                                    <p:set>
                                      <p:cBhvr>
                                        <p:cTn id="50" dur="1" fill="hold">
                                          <p:stCondLst>
                                            <p:cond delay="0"/>
                                          </p:stCondLst>
                                        </p:cTn>
                                        <p:tgtEl>
                                          <p:spTgt spid="9"/>
                                        </p:tgtEl>
                                        <p:attrNameLst>
                                          <p:attrName>style.visibility</p:attrName>
                                        </p:attrNameLst>
                                      </p:cBhvr>
                                      <p:to>
                                        <p:strVal val="visible"/>
                                      </p:to>
                                    </p:set>
                                    <p:animEffect transition="in" filter="dissolve">
                                      <p:cBhvr>
                                        <p:cTn id="51"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par>
                          <p:cTn id="61" fill="hold" nodeType="afterGroup">
                            <p:stCondLst>
                              <p:cond delay="1000"/>
                            </p:stCondLst>
                            <p:childTnLst>
                              <p:par>
                                <p:cTn id="62" presetID="22" presetClass="entr" presetSubtype="8" fill="hold" grpId="0" nodeType="afterEffect">
                                  <p:stCondLst>
                                    <p:cond delay="0"/>
                                  </p:stCondLst>
                                  <p:iterate type="lt">
                                    <p:tmPct val="100000"/>
                                  </p:iterate>
                                  <p:childTnLst>
                                    <p:set>
                                      <p:cBhvr>
                                        <p:cTn id="63" dur="1" fill="hold">
                                          <p:stCondLst>
                                            <p:cond delay="0"/>
                                          </p:stCondLst>
                                        </p:cTn>
                                        <p:tgtEl>
                                          <p:spTgt spid="48199"/>
                                        </p:tgtEl>
                                        <p:attrNameLst>
                                          <p:attrName>style.visibility</p:attrName>
                                        </p:attrNameLst>
                                      </p:cBhvr>
                                      <p:to>
                                        <p:strVal val="visible"/>
                                      </p:to>
                                    </p:set>
                                    <p:animEffect transition="in" filter="wipe(left)">
                                      <p:cBhvr>
                                        <p:cTn id="64" dur="75"/>
                                        <p:tgtEl>
                                          <p:spTgt spid="48199"/>
                                        </p:tgtEl>
                                      </p:cBhvr>
                                    </p:animEffect>
                                  </p:childTnLst>
                                </p:cTn>
                              </p:par>
                            </p:childTnLst>
                          </p:cTn>
                        </p:par>
                        <p:par>
                          <p:cTn id="65" fill="hold" nodeType="afterGroup">
                            <p:stCondLst>
                              <p:cond delay="3400"/>
                            </p:stCondLst>
                            <p:childTnLst>
                              <p:par>
                                <p:cTn id="66" presetID="1" presetClass="entr" presetSubtype="0" fill="hold" grpId="0" nodeType="afterEffect">
                                  <p:stCondLst>
                                    <p:cond delay="0"/>
                                  </p:stCondLst>
                                  <p:childTnLst>
                                    <p:set>
                                      <p:cBhvr>
                                        <p:cTn id="67" dur="1" fill="hold">
                                          <p:stCondLst>
                                            <p:cond delay="0"/>
                                          </p:stCondLst>
                                        </p:cTn>
                                        <p:tgtEl>
                                          <p:spTgt spid="48253"/>
                                        </p:tgtEl>
                                        <p:attrNameLst>
                                          <p:attrName>style.visibility</p:attrName>
                                        </p:attrNameLst>
                                      </p:cBhvr>
                                      <p:to>
                                        <p:strVal val="visible"/>
                                      </p:to>
                                    </p:set>
                                  </p:childTnLst>
                                </p:cTn>
                              </p:par>
                            </p:childTnLst>
                          </p:cTn>
                        </p:par>
                        <p:par>
                          <p:cTn id="68" fill="hold" nodeType="afterGroup">
                            <p:stCondLst>
                              <p:cond delay="3400"/>
                            </p:stCondLst>
                            <p:childTnLst>
                              <p:par>
                                <p:cTn id="69" presetID="0" presetClass="path" presetSubtype="0" repeatCount="indefinite" accel="50000" decel="50000" fill="hold" grpId="1" nodeType="afterEffect">
                                  <p:stCondLst>
                                    <p:cond delay="0"/>
                                  </p:stCondLst>
                                  <p:childTnLst>
                                    <p:animMotion origin="layout" path="M -2.77778E-7 9.96524E-7 L 0.2033 0.00208 L 0.2033 0.03499 L 0.28854 0.15086 L 0.3066 0.15318 L 0.30972 -0.00673 L 0.43594 -0.00441 L 0.43924 0.36106 L 0.07865 0.35874 L 0.08195 0.15086 L 0.11962 0.15086 L 0.2033 0.26697 L 0.2033 0.29316 L -0.02795 0.29084 L 0.20156 0.29316 L 0.20486 0.26025 L 0.28681 0.15318 L 0.31302 0.15086 L 0.31302 9.96524E-7 L 0.44097 9.96524E-7 L 0.43767 0.35874 L 0.08021 0.35434 L 0.08021 0.15318 L 0.12118 0.14878 L 0.2033 0.03707 L 0.2033 -0.00232 L -2.77778E-7 9.96524E-7 Z " pathEditMode="relative" ptsTypes="AAAAAAAAAAAAAAAAAAAAAAAAAAA">
                                      <p:cBhvr>
                                        <p:cTn id="70" dur="30000" fill="hold"/>
                                        <p:tgtEl>
                                          <p:spTgt spid="4825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91" grpId="0" autoUpdateAnimBg="0"/>
      <p:bldP spid="48195" grpId="0" animBg="1" autoUpdateAnimBg="0"/>
      <p:bldP spid="48199" grpId="0" animBg="1" autoUpdateAnimBg="0"/>
      <p:bldP spid="48206" grpId="0" animBg="1"/>
      <p:bldP spid="48253" grpId="0" animBg="1"/>
      <p:bldP spid="4825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1"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r>
              <a:rPr lang="zh-CN" altLang="en-US" sz="3600" smtClean="0">
                <a:ea typeface="楷体_GB2312" pitchFamily="49" charset="-122"/>
              </a:rPr>
              <a:t>（续</a:t>
            </a:r>
            <a:r>
              <a:rPr lang="en-US" altLang="zh-CN" sz="3600" smtClean="0">
                <a:ea typeface="楷体_GB2312" pitchFamily="49" charset="-122"/>
              </a:rPr>
              <a:t>4</a:t>
            </a:r>
            <a:r>
              <a:rPr lang="zh-CN" altLang="en-US" sz="3600" smtClean="0">
                <a:ea typeface="楷体_GB2312" pitchFamily="49" charset="-122"/>
              </a:rPr>
              <a:t>）</a:t>
            </a:r>
          </a:p>
        </p:txBody>
      </p:sp>
      <p:sp>
        <p:nvSpPr>
          <p:cNvPr id="49156" name="Text Box 4"/>
          <p:cNvSpPr txBox="1">
            <a:spLocks noChangeArrowheads="1"/>
          </p:cNvSpPr>
          <p:nvPr/>
        </p:nvSpPr>
        <p:spPr bwMode="auto">
          <a:xfrm>
            <a:off x="4376738" y="1090613"/>
            <a:ext cx="4767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输出电压</a:t>
            </a:r>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O</a:t>
            </a:r>
            <a:r>
              <a:rPr kumimoji="1" lang="zh-CN" altLang="en-US" sz="2400" b="1">
                <a:solidFill>
                  <a:schemeClr val="tx2"/>
                </a:solidFill>
                <a:latin typeface="Times New Roman" pitchFamily="18" charset="0"/>
                <a:cs typeface="Times New Roman" pitchFamily="18" charset="0"/>
              </a:rPr>
              <a:t>平均值（直流分量）：</a:t>
            </a:r>
          </a:p>
        </p:txBody>
      </p:sp>
      <p:graphicFrame>
        <p:nvGraphicFramePr>
          <p:cNvPr id="49157" name="Object 2"/>
          <p:cNvGraphicFramePr>
            <a:graphicFrameLocks noChangeAspect="1"/>
          </p:cNvGraphicFramePr>
          <p:nvPr/>
        </p:nvGraphicFramePr>
        <p:xfrm>
          <a:off x="5054600" y="1693863"/>
          <a:ext cx="3859213" cy="1816100"/>
        </p:xfrm>
        <a:graphic>
          <a:graphicData uri="http://schemas.openxmlformats.org/presentationml/2006/ole">
            <mc:AlternateContent xmlns:mc="http://schemas.openxmlformats.org/markup-compatibility/2006">
              <mc:Choice xmlns:v="urn:schemas-microsoft-com:vml" Requires="v">
                <p:oleObj spid="_x0000_s13516" name="Equation" r:id="rId3" imgW="1777680" imgH="838080" progId="Equation.DSMT4">
                  <p:embed/>
                </p:oleObj>
              </mc:Choice>
              <mc:Fallback>
                <p:oleObj name="Equation" r:id="rId3" imgW="1777680" imgH="8380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600" y="1693863"/>
                        <a:ext cx="3859213" cy="181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285750" y="952500"/>
            <a:ext cx="4995863" cy="2182813"/>
            <a:chOff x="0" y="488"/>
            <a:chExt cx="3147" cy="1375"/>
          </a:xfrm>
        </p:grpSpPr>
        <p:grpSp>
          <p:nvGrpSpPr>
            <p:cNvPr id="13327" name="Group 7"/>
            <p:cNvGrpSpPr>
              <a:grpSpLocks/>
            </p:cNvGrpSpPr>
            <p:nvPr/>
          </p:nvGrpSpPr>
          <p:grpSpPr bwMode="auto">
            <a:xfrm>
              <a:off x="0" y="546"/>
              <a:ext cx="3147" cy="1317"/>
              <a:chOff x="2508" y="2526"/>
              <a:chExt cx="3147" cy="1317"/>
            </a:xfrm>
          </p:grpSpPr>
          <p:sp>
            <p:nvSpPr>
              <p:cNvPr id="13329" name="Freeform 8"/>
              <p:cNvSpPr>
                <a:spLocks/>
              </p:cNvSpPr>
              <p:nvPr/>
            </p:nvSpPr>
            <p:spPr bwMode="auto">
              <a:xfrm>
                <a:off x="2812" y="2821"/>
                <a:ext cx="2462" cy="367"/>
              </a:xfrm>
              <a:custGeom>
                <a:avLst/>
                <a:gdLst>
                  <a:gd name="T0" fmla="*/ 0 w 4320"/>
                  <a:gd name="T1" fmla="*/ 27 h 960"/>
                  <a:gd name="T2" fmla="*/ 80 w 4320"/>
                  <a:gd name="T3" fmla="*/ 0 h 960"/>
                  <a:gd name="T4" fmla="*/ 160 w 4320"/>
                  <a:gd name="T5" fmla="*/ 27 h 960"/>
                  <a:gd name="T6" fmla="*/ 240 w 4320"/>
                  <a:gd name="T7" fmla="*/ 54 h 960"/>
                  <a:gd name="T8" fmla="*/ 320 w 4320"/>
                  <a:gd name="T9" fmla="*/ 27 h 960"/>
                  <a:gd name="T10" fmla="*/ 400 w 4320"/>
                  <a:gd name="T11" fmla="*/ 0 h 960"/>
                  <a:gd name="T12" fmla="*/ 480 w 4320"/>
                  <a:gd name="T13" fmla="*/ 27 h 960"/>
                  <a:gd name="T14" fmla="*/ 560 w 4320"/>
                  <a:gd name="T15" fmla="*/ 54 h 960"/>
                  <a:gd name="T16" fmla="*/ 640 w 4320"/>
                  <a:gd name="T17" fmla="*/ 27 h 960"/>
                  <a:gd name="T18" fmla="*/ 720 w 4320"/>
                  <a:gd name="T19" fmla="*/ 0 h 960"/>
                  <a:gd name="T20" fmla="*/ 800 w 4320"/>
                  <a:gd name="T21" fmla="*/ 27 h 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
                  <a:gd name="T34" fmla="*/ 0 h 960"/>
                  <a:gd name="T35" fmla="*/ 4320 w 4320"/>
                  <a:gd name="T36" fmla="*/ 960 h 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 h="960">
                    <a:moveTo>
                      <a:pt x="0" y="480"/>
                    </a:moveTo>
                    <a:cubicBezTo>
                      <a:pt x="144" y="240"/>
                      <a:pt x="288" y="0"/>
                      <a:pt x="432" y="0"/>
                    </a:cubicBezTo>
                    <a:cubicBezTo>
                      <a:pt x="576" y="0"/>
                      <a:pt x="720" y="320"/>
                      <a:pt x="864" y="480"/>
                    </a:cubicBezTo>
                    <a:cubicBezTo>
                      <a:pt x="1008" y="640"/>
                      <a:pt x="1152" y="960"/>
                      <a:pt x="1296" y="960"/>
                    </a:cubicBezTo>
                    <a:cubicBezTo>
                      <a:pt x="1440" y="960"/>
                      <a:pt x="1584" y="640"/>
                      <a:pt x="1728" y="480"/>
                    </a:cubicBezTo>
                    <a:cubicBezTo>
                      <a:pt x="1872" y="320"/>
                      <a:pt x="2016" y="0"/>
                      <a:pt x="2160" y="0"/>
                    </a:cubicBezTo>
                    <a:cubicBezTo>
                      <a:pt x="2304" y="0"/>
                      <a:pt x="2448" y="320"/>
                      <a:pt x="2592" y="480"/>
                    </a:cubicBezTo>
                    <a:cubicBezTo>
                      <a:pt x="2736" y="640"/>
                      <a:pt x="2880" y="960"/>
                      <a:pt x="3024" y="960"/>
                    </a:cubicBezTo>
                    <a:cubicBezTo>
                      <a:pt x="3168" y="960"/>
                      <a:pt x="3312" y="640"/>
                      <a:pt x="3456" y="480"/>
                    </a:cubicBezTo>
                    <a:cubicBezTo>
                      <a:pt x="3600" y="320"/>
                      <a:pt x="3744" y="0"/>
                      <a:pt x="3888" y="0"/>
                    </a:cubicBezTo>
                    <a:cubicBezTo>
                      <a:pt x="4032" y="0"/>
                      <a:pt x="4176" y="240"/>
                      <a:pt x="4320" y="48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grpSp>
            <p:nvGrpSpPr>
              <p:cNvPr id="13330" name="Group 9"/>
              <p:cNvGrpSpPr>
                <a:grpSpLocks/>
              </p:cNvGrpSpPr>
              <p:nvPr/>
            </p:nvGrpSpPr>
            <p:grpSpPr bwMode="auto">
              <a:xfrm>
                <a:off x="2812" y="3430"/>
                <a:ext cx="2462" cy="183"/>
                <a:chOff x="304" y="3790"/>
                <a:chExt cx="2462" cy="183"/>
              </a:xfrm>
            </p:grpSpPr>
            <p:sp>
              <p:nvSpPr>
                <p:cNvPr id="13352" name="Freeform 10"/>
                <p:cNvSpPr>
                  <a:spLocks/>
                </p:cNvSpPr>
                <p:nvPr/>
              </p:nvSpPr>
              <p:spPr bwMode="auto">
                <a:xfrm flipV="1">
                  <a:off x="304" y="3790"/>
                  <a:ext cx="492" cy="183"/>
                </a:xfrm>
                <a:custGeom>
                  <a:avLst/>
                  <a:gdLst>
                    <a:gd name="T0" fmla="*/ 0 w 864"/>
                    <a:gd name="T1" fmla="*/ 0 h 480"/>
                    <a:gd name="T2" fmla="*/ 80 w 864"/>
                    <a:gd name="T3" fmla="*/ 27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3353" name="Freeform 11"/>
                <p:cNvSpPr>
                  <a:spLocks/>
                </p:cNvSpPr>
                <p:nvPr/>
              </p:nvSpPr>
              <p:spPr bwMode="auto">
                <a:xfrm flipV="1">
                  <a:off x="1289" y="3790"/>
                  <a:ext cx="492" cy="183"/>
                </a:xfrm>
                <a:custGeom>
                  <a:avLst/>
                  <a:gdLst>
                    <a:gd name="T0" fmla="*/ 0 w 864"/>
                    <a:gd name="T1" fmla="*/ 0 h 480"/>
                    <a:gd name="T2" fmla="*/ 80 w 864"/>
                    <a:gd name="T3" fmla="*/ 27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3354" name="Freeform 12"/>
                <p:cNvSpPr>
                  <a:spLocks/>
                </p:cNvSpPr>
                <p:nvPr/>
              </p:nvSpPr>
              <p:spPr bwMode="auto">
                <a:xfrm flipV="1">
                  <a:off x="2274" y="3790"/>
                  <a:ext cx="492" cy="183"/>
                </a:xfrm>
                <a:custGeom>
                  <a:avLst/>
                  <a:gdLst>
                    <a:gd name="T0" fmla="*/ 0 w 864"/>
                    <a:gd name="T1" fmla="*/ 0 h 480"/>
                    <a:gd name="T2" fmla="*/ 80 w 864"/>
                    <a:gd name="T3" fmla="*/ 27 h 480"/>
                    <a:gd name="T4" fmla="*/ 159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grpSp>
          <p:grpSp>
            <p:nvGrpSpPr>
              <p:cNvPr id="13331" name="Group 13"/>
              <p:cNvGrpSpPr>
                <a:grpSpLocks/>
              </p:cNvGrpSpPr>
              <p:nvPr/>
            </p:nvGrpSpPr>
            <p:grpSpPr bwMode="auto">
              <a:xfrm>
                <a:off x="3304" y="3430"/>
                <a:ext cx="1478" cy="183"/>
                <a:chOff x="796" y="3790"/>
                <a:chExt cx="1478" cy="183"/>
              </a:xfrm>
            </p:grpSpPr>
            <p:sp>
              <p:nvSpPr>
                <p:cNvPr id="13350" name="Freeform 14"/>
                <p:cNvSpPr>
                  <a:spLocks/>
                </p:cNvSpPr>
                <p:nvPr/>
              </p:nvSpPr>
              <p:spPr bwMode="auto">
                <a:xfrm flipV="1">
                  <a:off x="796" y="3790"/>
                  <a:ext cx="493" cy="183"/>
                </a:xfrm>
                <a:custGeom>
                  <a:avLst/>
                  <a:gdLst>
                    <a:gd name="T0" fmla="*/ 0 w 864"/>
                    <a:gd name="T1" fmla="*/ 0 h 480"/>
                    <a:gd name="T2" fmla="*/ 80 w 864"/>
                    <a:gd name="T3" fmla="*/ 27 h 480"/>
                    <a:gd name="T4" fmla="*/ 16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3351" name="Freeform 15"/>
                <p:cNvSpPr>
                  <a:spLocks/>
                </p:cNvSpPr>
                <p:nvPr/>
              </p:nvSpPr>
              <p:spPr bwMode="auto">
                <a:xfrm flipV="1">
                  <a:off x="1781" y="3790"/>
                  <a:ext cx="493" cy="183"/>
                </a:xfrm>
                <a:custGeom>
                  <a:avLst/>
                  <a:gdLst>
                    <a:gd name="T0" fmla="*/ 0 w 864"/>
                    <a:gd name="T1" fmla="*/ 0 h 480"/>
                    <a:gd name="T2" fmla="*/ 80 w 864"/>
                    <a:gd name="T3" fmla="*/ 27 h 480"/>
                    <a:gd name="T4" fmla="*/ 160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grpSp>
          <p:sp>
            <p:nvSpPr>
              <p:cNvPr id="13332" name="Line 16"/>
              <p:cNvSpPr>
                <a:spLocks noChangeShapeType="1"/>
              </p:cNvSpPr>
              <p:nvPr/>
            </p:nvSpPr>
            <p:spPr bwMode="auto">
              <a:xfrm>
                <a:off x="3292" y="2992"/>
                <a:ext cx="0" cy="8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3" name="Line 17"/>
              <p:cNvSpPr>
                <a:spLocks noChangeShapeType="1"/>
              </p:cNvSpPr>
              <p:nvPr/>
            </p:nvSpPr>
            <p:spPr bwMode="auto">
              <a:xfrm>
                <a:off x="3798" y="3028"/>
                <a:ext cx="0" cy="72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4" name="Line 18"/>
              <p:cNvSpPr>
                <a:spLocks noChangeShapeType="1"/>
              </p:cNvSpPr>
              <p:nvPr/>
            </p:nvSpPr>
            <p:spPr bwMode="auto">
              <a:xfrm>
                <a:off x="4280" y="3028"/>
                <a:ext cx="0" cy="74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5" name="Line 19"/>
              <p:cNvSpPr>
                <a:spLocks noChangeShapeType="1"/>
              </p:cNvSpPr>
              <p:nvPr/>
            </p:nvSpPr>
            <p:spPr bwMode="auto">
              <a:xfrm>
                <a:off x="4784" y="3028"/>
                <a:ext cx="12" cy="72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6" name="Line 20"/>
              <p:cNvSpPr>
                <a:spLocks noChangeShapeType="1"/>
              </p:cNvSpPr>
              <p:nvPr/>
            </p:nvSpPr>
            <p:spPr bwMode="auto">
              <a:xfrm>
                <a:off x="5274" y="3004"/>
                <a:ext cx="0" cy="79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37" name="Group 21"/>
              <p:cNvGrpSpPr>
                <a:grpSpLocks/>
              </p:cNvGrpSpPr>
              <p:nvPr/>
            </p:nvGrpSpPr>
            <p:grpSpPr bwMode="auto">
              <a:xfrm>
                <a:off x="2508" y="2526"/>
                <a:ext cx="3147" cy="693"/>
                <a:chOff x="2508" y="2526"/>
                <a:chExt cx="3147" cy="693"/>
              </a:xfrm>
            </p:grpSpPr>
            <p:grpSp>
              <p:nvGrpSpPr>
                <p:cNvPr id="13344" name="Group 22"/>
                <p:cNvGrpSpPr>
                  <a:grpSpLocks/>
                </p:cNvGrpSpPr>
                <p:nvPr/>
              </p:nvGrpSpPr>
              <p:grpSpPr bwMode="auto">
                <a:xfrm>
                  <a:off x="2508" y="2526"/>
                  <a:ext cx="3147" cy="570"/>
                  <a:chOff x="2508" y="2526"/>
                  <a:chExt cx="3147" cy="570"/>
                </a:xfrm>
              </p:grpSpPr>
              <p:grpSp>
                <p:nvGrpSpPr>
                  <p:cNvPr id="13346" name="Group 23"/>
                  <p:cNvGrpSpPr>
                    <a:grpSpLocks/>
                  </p:cNvGrpSpPr>
                  <p:nvPr/>
                </p:nvGrpSpPr>
                <p:grpSpPr bwMode="auto">
                  <a:xfrm>
                    <a:off x="2812" y="2705"/>
                    <a:ext cx="2577" cy="311"/>
                    <a:chOff x="304" y="2441"/>
                    <a:chExt cx="2577" cy="311"/>
                  </a:xfrm>
                </p:grpSpPr>
                <p:sp>
                  <p:nvSpPr>
                    <p:cNvPr id="13348" name="Line 24"/>
                    <p:cNvSpPr>
                      <a:spLocks noChangeShapeType="1"/>
                    </p:cNvSpPr>
                    <p:nvPr/>
                  </p:nvSpPr>
                  <p:spPr bwMode="auto">
                    <a:xfrm flipV="1">
                      <a:off x="304" y="2441"/>
                      <a:ext cx="0" cy="31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9" name="Line 25"/>
                    <p:cNvSpPr>
                      <a:spLocks noChangeShapeType="1"/>
                    </p:cNvSpPr>
                    <p:nvPr/>
                  </p:nvSpPr>
                  <p:spPr bwMode="auto">
                    <a:xfrm>
                      <a:off x="304" y="2740"/>
                      <a:ext cx="2577" cy="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347" name="Text Box 26"/>
                  <p:cNvSpPr txBox="1">
                    <a:spLocks noChangeArrowheads="1"/>
                  </p:cNvSpPr>
                  <p:nvPr/>
                </p:nvSpPr>
                <p:spPr bwMode="auto">
                  <a:xfrm>
                    <a:off x="2508" y="2526"/>
                    <a:ext cx="3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2</a:t>
                    </a:r>
                    <a:endParaRPr kumimoji="1" lang="en-US" altLang="zh-CN" sz="2400" b="1">
                      <a:solidFill>
                        <a:schemeClr val="tx2"/>
                      </a:solidFill>
                      <a:latin typeface="Times New Roman" pitchFamily="18" charset="0"/>
                      <a:cs typeface="Times New Roman" pitchFamily="18" charset="0"/>
                    </a:endParaRPr>
                  </a:p>
                </p:txBody>
              </p:sp>
              <p:graphicFrame>
                <p:nvGraphicFramePr>
                  <p:cNvPr id="13320" name="Object 8"/>
                  <p:cNvGraphicFramePr>
                    <a:graphicFrameLocks noChangeAspect="1"/>
                  </p:cNvGraphicFramePr>
                  <p:nvPr/>
                </p:nvGraphicFramePr>
                <p:xfrm>
                  <a:off x="5452" y="2966"/>
                  <a:ext cx="203" cy="130"/>
                </p:xfrm>
                <a:graphic>
                  <a:graphicData uri="http://schemas.openxmlformats.org/presentationml/2006/ole">
                    <mc:AlternateContent xmlns:mc="http://schemas.openxmlformats.org/markup-compatibility/2006">
                      <mc:Choice xmlns:v="urn:schemas-microsoft-com:vml" Requires="v">
                        <p:oleObj spid="_x0000_s13517" name="公式" r:id="rId5" imgW="190440" imgH="152280" progId="Equation.3">
                          <p:embed/>
                        </p:oleObj>
                      </mc:Choice>
                      <mc:Fallback>
                        <p:oleObj name="公式" r:id="rId5" imgW="190440" imgH="1522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2" y="2966"/>
                                <a:ext cx="203"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sp>
              <p:nvSpPr>
                <p:cNvPr id="13345" name="Text Box 28"/>
                <p:cNvSpPr txBox="1">
                  <a:spLocks noChangeArrowheads="1"/>
                </p:cNvSpPr>
                <p:nvPr/>
              </p:nvSpPr>
              <p:spPr bwMode="auto">
                <a:xfrm>
                  <a:off x="2626" y="2889"/>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a:solidFill>
                        <a:schemeClr val="tx2"/>
                      </a:solidFill>
                      <a:latin typeface="Times New Roman" pitchFamily="18" charset="0"/>
                      <a:cs typeface="Times New Roman" pitchFamily="18" charset="0"/>
                    </a:rPr>
                    <a:t>0</a:t>
                  </a:r>
                </a:p>
              </p:txBody>
            </p:sp>
          </p:grpSp>
          <p:grpSp>
            <p:nvGrpSpPr>
              <p:cNvPr id="13338" name="Group 29"/>
              <p:cNvGrpSpPr>
                <a:grpSpLocks/>
              </p:cNvGrpSpPr>
              <p:nvPr/>
            </p:nvGrpSpPr>
            <p:grpSpPr bwMode="auto">
              <a:xfrm>
                <a:off x="2511" y="3149"/>
                <a:ext cx="3108" cy="694"/>
                <a:chOff x="2511" y="3581"/>
                <a:chExt cx="3108" cy="694"/>
              </a:xfrm>
            </p:grpSpPr>
            <p:grpSp>
              <p:nvGrpSpPr>
                <p:cNvPr id="13339" name="Group 30"/>
                <p:cNvGrpSpPr>
                  <a:grpSpLocks/>
                </p:cNvGrpSpPr>
                <p:nvPr/>
              </p:nvGrpSpPr>
              <p:grpSpPr bwMode="auto">
                <a:xfrm>
                  <a:off x="2788" y="3769"/>
                  <a:ext cx="2577" cy="386"/>
                  <a:chOff x="304" y="3433"/>
                  <a:chExt cx="2577" cy="386"/>
                </a:xfrm>
              </p:grpSpPr>
              <p:sp>
                <p:nvSpPr>
                  <p:cNvPr id="13342" name="Line 31"/>
                  <p:cNvSpPr>
                    <a:spLocks noChangeShapeType="1"/>
                  </p:cNvSpPr>
                  <p:nvPr/>
                </p:nvSpPr>
                <p:spPr bwMode="auto">
                  <a:xfrm flipV="1">
                    <a:off x="304" y="3433"/>
                    <a:ext cx="0" cy="38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43" name="Line 32"/>
                  <p:cNvSpPr>
                    <a:spLocks noChangeShapeType="1"/>
                  </p:cNvSpPr>
                  <p:nvPr/>
                </p:nvSpPr>
                <p:spPr bwMode="auto">
                  <a:xfrm>
                    <a:off x="304" y="3708"/>
                    <a:ext cx="2577" cy="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3319" name="Object 7"/>
                <p:cNvGraphicFramePr>
                  <a:graphicFrameLocks noChangeAspect="1"/>
                </p:cNvGraphicFramePr>
                <p:nvPr/>
              </p:nvGraphicFramePr>
              <p:xfrm>
                <a:off x="5416" y="3990"/>
                <a:ext cx="203" cy="129"/>
              </p:xfrm>
              <a:graphic>
                <a:graphicData uri="http://schemas.openxmlformats.org/presentationml/2006/ole">
                  <mc:AlternateContent xmlns:mc="http://schemas.openxmlformats.org/markup-compatibility/2006">
                    <mc:Choice xmlns:v="urn:schemas-microsoft-com:vml" Requires="v">
                      <p:oleObj spid="_x0000_s13518" name="公式" r:id="rId7" imgW="190440" imgH="152280" progId="Equation.3">
                        <p:embed/>
                      </p:oleObj>
                    </mc:Choice>
                    <mc:Fallback>
                      <p:oleObj name="公式" r:id="rId7" imgW="190440" imgH="1522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6" y="3990"/>
                              <a:ext cx="20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340" name="Text Box 34"/>
                <p:cNvSpPr txBox="1">
                  <a:spLocks noChangeArrowheads="1"/>
                </p:cNvSpPr>
                <p:nvPr/>
              </p:nvSpPr>
              <p:spPr bwMode="auto">
                <a:xfrm>
                  <a:off x="2511" y="3581"/>
                  <a:ext cx="28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o</a:t>
                  </a:r>
                  <a:endParaRPr kumimoji="1" lang="en-US" altLang="zh-CN" sz="2400" b="1">
                    <a:solidFill>
                      <a:schemeClr val="tx2"/>
                    </a:solidFill>
                    <a:latin typeface="Times New Roman" pitchFamily="18" charset="0"/>
                    <a:cs typeface="Times New Roman" pitchFamily="18" charset="0"/>
                  </a:endParaRPr>
                </a:p>
              </p:txBody>
            </p:sp>
            <p:sp>
              <p:nvSpPr>
                <p:cNvPr id="13341" name="Text Box 35"/>
                <p:cNvSpPr txBox="1">
                  <a:spLocks noChangeArrowheads="1"/>
                </p:cNvSpPr>
                <p:nvPr/>
              </p:nvSpPr>
              <p:spPr bwMode="auto">
                <a:xfrm>
                  <a:off x="2602" y="3945"/>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a:solidFill>
                        <a:schemeClr val="tx2"/>
                      </a:solidFill>
                      <a:latin typeface="Times New Roman" pitchFamily="18" charset="0"/>
                      <a:cs typeface="Times New Roman" pitchFamily="18" charset="0"/>
                    </a:rPr>
                    <a:t>0</a:t>
                  </a:r>
                </a:p>
              </p:txBody>
            </p:sp>
          </p:grpSp>
        </p:grpSp>
        <p:graphicFrame>
          <p:nvGraphicFramePr>
            <p:cNvPr id="13318" name="Object 6"/>
            <p:cNvGraphicFramePr>
              <a:graphicFrameLocks noChangeAspect="1"/>
            </p:cNvGraphicFramePr>
            <p:nvPr/>
          </p:nvGraphicFramePr>
          <p:xfrm>
            <a:off x="797" y="488"/>
            <a:ext cx="1299" cy="288"/>
          </p:xfrm>
          <a:graphic>
            <a:graphicData uri="http://schemas.openxmlformats.org/presentationml/2006/ole">
              <mc:AlternateContent xmlns:mc="http://schemas.openxmlformats.org/markup-compatibility/2006">
                <mc:Choice xmlns:v="urn:schemas-microsoft-com:vml" Requires="v">
                  <p:oleObj spid="_x0000_s13519" name="Equation" r:id="rId9" imgW="1143000" imgH="253800" progId="Equation.DSMT4">
                    <p:embed/>
                  </p:oleObj>
                </mc:Choice>
                <mc:Fallback>
                  <p:oleObj name="Equation" r:id="rId9" imgW="1143000" imgH="2538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 y="488"/>
                          <a:ext cx="129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8" name="Line 37"/>
            <p:cNvSpPr>
              <a:spLocks noChangeShapeType="1"/>
            </p:cNvSpPr>
            <p:nvPr/>
          </p:nvSpPr>
          <p:spPr bwMode="auto">
            <a:xfrm flipH="1">
              <a:off x="816" y="756"/>
              <a:ext cx="156" cy="1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9190" name="Rectangle 38"/>
          <p:cNvSpPr>
            <a:spLocks noChangeArrowheads="1"/>
          </p:cNvSpPr>
          <p:nvPr/>
        </p:nvSpPr>
        <p:spPr bwMode="auto">
          <a:xfrm>
            <a:off x="434975" y="3340100"/>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solidFill>
                  <a:schemeClr val="tx2"/>
                </a:solidFill>
                <a:latin typeface="Times New Roman" pitchFamily="18" charset="0"/>
                <a:cs typeface="Times New Roman" pitchFamily="18" charset="0"/>
              </a:rPr>
              <a:t>负载平均电流为：</a:t>
            </a:r>
          </a:p>
        </p:txBody>
      </p:sp>
      <p:graphicFrame>
        <p:nvGraphicFramePr>
          <p:cNvPr id="49191" name="Object 3"/>
          <p:cNvGraphicFramePr>
            <a:graphicFrameLocks noChangeAspect="1"/>
          </p:cNvGraphicFramePr>
          <p:nvPr>
            <p:extLst>
              <p:ext uri="{D42A27DB-BD31-4B8C-83A1-F6EECF244321}">
                <p14:modId xmlns:p14="http://schemas.microsoft.com/office/powerpoint/2010/main" val="2756855169"/>
              </p:ext>
            </p:extLst>
          </p:nvPr>
        </p:nvGraphicFramePr>
        <p:xfrm>
          <a:off x="2987824" y="3068960"/>
          <a:ext cx="1006475" cy="776288"/>
        </p:xfrm>
        <a:graphic>
          <a:graphicData uri="http://schemas.openxmlformats.org/presentationml/2006/ole">
            <mc:AlternateContent xmlns:mc="http://schemas.openxmlformats.org/markup-compatibility/2006">
              <mc:Choice xmlns:v="urn:schemas-microsoft-com:vml" Requires="v">
                <p:oleObj spid="_x0000_s13520" name="Equation" r:id="rId11" imgW="558720" imgH="431640" progId="Equation.DSMT4">
                  <p:embed/>
                </p:oleObj>
              </mc:Choice>
              <mc:Fallback>
                <p:oleObj name="Equation" r:id="rId11" imgW="558720" imgH="43164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7824" y="3068960"/>
                        <a:ext cx="1006475"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92" name="Rectangle 40"/>
          <p:cNvSpPr>
            <a:spLocks noChangeArrowheads="1"/>
          </p:cNvSpPr>
          <p:nvPr/>
        </p:nvSpPr>
        <p:spPr bwMode="auto">
          <a:xfrm>
            <a:off x="358775" y="3779838"/>
            <a:ext cx="6362700"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zh-CN" altLang="en-US" sz="2400" b="1">
                <a:solidFill>
                  <a:schemeClr val="tx2"/>
                </a:solidFill>
                <a:latin typeface="Times New Roman" pitchFamily="18" charset="0"/>
                <a:cs typeface="Times New Roman" pitchFamily="18" charset="0"/>
              </a:rPr>
              <a:t>每个二极管中流过的电流是负载电流的一半。选择整流二极管要求最大整流电流满足：</a:t>
            </a:r>
          </a:p>
        </p:txBody>
      </p:sp>
      <p:graphicFrame>
        <p:nvGraphicFramePr>
          <p:cNvPr id="49193" name="Object 4"/>
          <p:cNvGraphicFramePr>
            <a:graphicFrameLocks noChangeAspect="1"/>
          </p:cNvGraphicFramePr>
          <p:nvPr/>
        </p:nvGraphicFramePr>
        <p:xfrm>
          <a:off x="6553200" y="3835400"/>
          <a:ext cx="2335213" cy="922338"/>
        </p:xfrm>
        <a:graphic>
          <a:graphicData uri="http://schemas.openxmlformats.org/presentationml/2006/ole">
            <mc:AlternateContent xmlns:mc="http://schemas.openxmlformats.org/markup-compatibility/2006">
              <mc:Choice xmlns:v="urn:schemas-microsoft-com:vml" Requires="v">
                <p:oleObj spid="_x0000_s13521" name="Equation" r:id="rId13" imgW="1091880" imgH="431640" progId="Equation.DSMT4">
                  <p:embed/>
                </p:oleObj>
              </mc:Choice>
              <mc:Fallback>
                <p:oleObj name="Equation" r:id="rId13" imgW="1091880" imgH="431640" progId="Equation.DSMT4">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3200" y="3835400"/>
                        <a:ext cx="2335213"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94" name="Text Box 42"/>
          <p:cNvSpPr txBox="1">
            <a:spLocks noChangeArrowheads="1"/>
          </p:cNvSpPr>
          <p:nvPr/>
        </p:nvSpPr>
        <p:spPr bwMode="auto">
          <a:xfrm>
            <a:off x="396875" y="4784725"/>
            <a:ext cx="86296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a:solidFill>
                  <a:schemeClr val="tx2"/>
                </a:solidFill>
                <a:latin typeface="Times New Roman" pitchFamily="18" charset="0"/>
                <a:cs typeface="Times New Roman" pitchFamily="18" charset="0"/>
              </a:rPr>
              <a:t>一对二极管在反向截止时，每个管子承受的电压都是变压器二次电压的峰值，选择整流二极管时要求反向工作峰值电压满足：</a:t>
            </a:r>
          </a:p>
        </p:txBody>
      </p:sp>
      <p:graphicFrame>
        <p:nvGraphicFramePr>
          <p:cNvPr id="49195" name="Object 5"/>
          <p:cNvGraphicFramePr>
            <a:graphicFrameLocks noChangeAspect="1"/>
          </p:cNvGraphicFramePr>
          <p:nvPr/>
        </p:nvGraphicFramePr>
        <p:xfrm>
          <a:off x="1252538" y="5808663"/>
          <a:ext cx="2757487" cy="522287"/>
        </p:xfrm>
        <a:graphic>
          <a:graphicData uri="http://schemas.openxmlformats.org/presentationml/2006/ole">
            <mc:AlternateContent xmlns:mc="http://schemas.openxmlformats.org/markup-compatibility/2006">
              <mc:Choice xmlns:v="urn:schemas-microsoft-com:vml" Requires="v">
                <p:oleObj spid="_x0000_s13522" name="Equation" r:id="rId15" imgW="1333440" imgH="253800" progId="Equation.DSMT4">
                  <p:embed/>
                </p:oleObj>
              </mc:Choice>
              <mc:Fallback>
                <p:oleObj name="Equation" r:id="rId15" imgW="1333440" imgH="253800" progId="Equation.DSMT4">
                  <p:embed/>
                  <p:pic>
                    <p:nvPicPr>
                      <p:cNvPr id="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52538" y="5808663"/>
                        <a:ext cx="2757487"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0"/>
          </p:nvPr>
        </p:nvSpPr>
        <p:spPr/>
        <p:txBody>
          <a:bodyPr/>
          <a:lstStyle/>
          <a:p>
            <a:pPr>
              <a:defRPr/>
            </a:pPr>
            <a:fld id="{D6763493-88BC-4F6A-91CB-961B18CAE9A5}" type="slidenum">
              <a:rPr lang="zh-CN" altLang="en-US" smtClean="0"/>
              <a:pPr>
                <a:defRPr/>
              </a:pPr>
              <a:t>42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9156"/>
                                        </p:tgtEl>
                                        <p:attrNameLst>
                                          <p:attrName>style.visibility</p:attrName>
                                        </p:attrNameLst>
                                      </p:cBhvr>
                                      <p:to>
                                        <p:strVal val="visible"/>
                                      </p:to>
                                    </p:set>
                                    <p:animEffect transition="in" filter="wipe(left)">
                                      <p:cBhvr>
                                        <p:cTn id="12" dur="75"/>
                                        <p:tgtEl>
                                          <p:spTgt spid="49156"/>
                                        </p:tgtEl>
                                      </p:cBhvr>
                                    </p:animEffect>
                                  </p:childTnLst>
                                </p:cTn>
                              </p:par>
                            </p:childTnLst>
                          </p:cTn>
                        </p:par>
                        <p:par>
                          <p:cTn id="13" fill="hold" nodeType="afterGroup">
                            <p:stCondLst>
                              <p:cond delay="1200"/>
                            </p:stCondLst>
                            <p:childTnLst>
                              <p:par>
                                <p:cTn id="14" presetID="22" presetClass="entr" presetSubtype="8" fill="hold" nodeType="afterEffect">
                                  <p:stCondLst>
                                    <p:cond delay="0"/>
                                  </p:stCondLst>
                                  <p:childTnLst>
                                    <p:set>
                                      <p:cBhvr>
                                        <p:cTn id="15" dur="1" fill="hold">
                                          <p:stCondLst>
                                            <p:cond delay="0"/>
                                          </p:stCondLst>
                                        </p:cTn>
                                        <p:tgtEl>
                                          <p:spTgt spid="49157"/>
                                        </p:tgtEl>
                                        <p:attrNameLst>
                                          <p:attrName>style.visibility</p:attrName>
                                        </p:attrNameLst>
                                      </p:cBhvr>
                                      <p:to>
                                        <p:strVal val="visible"/>
                                      </p:to>
                                    </p:set>
                                    <p:animEffect transition="in" filter="wipe(left)">
                                      <p:cBhvr>
                                        <p:cTn id="16" dur="500"/>
                                        <p:tgtEl>
                                          <p:spTgt spid="4915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49190"/>
                                        </p:tgtEl>
                                        <p:attrNameLst>
                                          <p:attrName>style.visibility</p:attrName>
                                        </p:attrNameLst>
                                      </p:cBhvr>
                                      <p:to>
                                        <p:strVal val="visible"/>
                                      </p:to>
                                    </p:set>
                                    <p:animEffect transition="in" filter="wipe(left)">
                                      <p:cBhvr>
                                        <p:cTn id="21" dur="75"/>
                                        <p:tgtEl>
                                          <p:spTgt spid="491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9191"/>
                                        </p:tgtEl>
                                        <p:attrNameLst>
                                          <p:attrName>style.visibility</p:attrName>
                                        </p:attrNameLst>
                                      </p:cBhvr>
                                      <p:to>
                                        <p:strVal val="visible"/>
                                      </p:to>
                                    </p:set>
                                    <p:animEffect transition="in" filter="wipe(left)">
                                      <p:cBhvr>
                                        <p:cTn id="26" dur="500"/>
                                        <p:tgtEl>
                                          <p:spTgt spid="4919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iterate type="lt">
                                    <p:tmPct val="100000"/>
                                  </p:iterate>
                                  <p:childTnLst>
                                    <p:set>
                                      <p:cBhvr>
                                        <p:cTn id="30" dur="1" fill="hold">
                                          <p:stCondLst>
                                            <p:cond delay="0"/>
                                          </p:stCondLst>
                                        </p:cTn>
                                        <p:tgtEl>
                                          <p:spTgt spid="49192"/>
                                        </p:tgtEl>
                                        <p:attrNameLst>
                                          <p:attrName>style.visibility</p:attrName>
                                        </p:attrNameLst>
                                      </p:cBhvr>
                                      <p:to>
                                        <p:strVal val="visible"/>
                                      </p:to>
                                    </p:set>
                                    <p:animEffect transition="in" filter="wipe(left)">
                                      <p:cBhvr>
                                        <p:cTn id="31" dur="75"/>
                                        <p:tgtEl>
                                          <p:spTgt spid="49192"/>
                                        </p:tgtEl>
                                      </p:cBhvr>
                                    </p:animEffect>
                                  </p:childTnLst>
                                </p:cTn>
                              </p:par>
                            </p:childTnLst>
                          </p:cTn>
                        </p:par>
                        <p:par>
                          <p:cTn id="32" fill="hold" nodeType="afterGroup">
                            <p:stCondLst>
                              <p:cond delay="2850"/>
                            </p:stCondLst>
                            <p:childTnLst>
                              <p:par>
                                <p:cTn id="33" presetID="22" presetClass="entr" presetSubtype="8" fill="hold" nodeType="afterEffect">
                                  <p:stCondLst>
                                    <p:cond delay="0"/>
                                  </p:stCondLst>
                                  <p:childTnLst>
                                    <p:set>
                                      <p:cBhvr>
                                        <p:cTn id="34" dur="1" fill="hold">
                                          <p:stCondLst>
                                            <p:cond delay="0"/>
                                          </p:stCondLst>
                                        </p:cTn>
                                        <p:tgtEl>
                                          <p:spTgt spid="49193"/>
                                        </p:tgtEl>
                                        <p:attrNameLst>
                                          <p:attrName>style.visibility</p:attrName>
                                        </p:attrNameLst>
                                      </p:cBhvr>
                                      <p:to>
                                        <p:strVal val="visible"/>
                                      </p:to>
                                    </p:set>
                                    <p:animEffect transition="in" filter="wipe(left)">
                                      <p:cBhvr>
                                        <p:cTn id="35" dur="500"/>
                                        <p:tgtEl>
                                          <p:spTgt spid="4919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iterate type="lt">
                                    <p:tmPct val="100000"/>
                                  </p:iterate>
                                  <p:childTnLst>
                                    <p:set>
                                      <p:cBhvr>
                                        <p:cTn id="39" dur="1" fill="hold">
                                          <p:stCondLst>
                                            <p:cond delay="0"/>
                                          </p:stCondLst>
                                        </p:cTn>
                                        <p:tgtEl>
                                          <p:spTgt spid="49194"/>
                                        </p:tgtEl>
                                        <p:attrNameLst>
                                          <p:attrName>style.visibility</p:attrName>
                                        </p:attrNameLst>
                                      </p:cBhvr>
                                      <p:to>
                                        <p:strVal val="visible"/>
                                      </p:to>
                                    </p:set>
                                    <p:animEffect transition="in" filter="wipe(left)">
                                      <p:cBhvr>
                                        <p:cTn id="40" dur="75"/>
                                        <p:tgtEl>
                                          <p:spTgt spid="49194"/>
                                        </p:tgtEl>
                                      </p:cBhvr>
                                    </p:animEffect>
                                  </p:childTnLst>
                                </p:cTn>
                              </p:par>
                            </p:childTnLst>
                          </p:cTn>
                        </p:par>
                        <p:par>
                          <p:cTn id="41" fill="hold" nodeType="afterGroup">
                            <p:stCondLst>
                              <p:cond delay="4125"/>
                            </p:stCondLst>
                            <p:childTnLst>
                              <p:par>
                                <p:cTn id="42" presetID="22" presetClass="entr" presetSubtype="8" fill="hold" nodeType="afterEffect">
                                  <p:stCondLst>
                                    <p:cond delay="0"/>
                                  </p:stCondLst>
                                  <p:childTnLst>
                                    <p:set>
                                      <p:cBhvr>
                                        <p:cTn id="43" dur="1" fill="hold">
                                          <p:stCondLst>
                                            <p:cond delay="0"/>
                                          </p:stCondLst>
                                        </p:cTn>
                                        <p:tgtEl>
                                          <p:spTgt spid="49195"/>
                                        </p:tgtEl>
                                        <p:attrNameLst>
                                          <p:attrName>style.visibility</p:attrName>
                                        </p:attrNameLst>
                                      </p:cBhvr>
                                      <p:to>
                                        <p:strVal val="visible"/>
                                      </p:to>
                                    </p:set>
                                    <p:animEffect transition="in" filter="wipe(left)">
                                      <p:cBhvr>
                                        <p:cTn id="44" dur="500"/>
                                        <p:tgtEl>
                                          <p:spTgt spid="49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utoUpdateAnimBg="0"/>
      <p:bldP spid="49190" grpId="0" autoUpdateAnimBg="0"/>
      <p:bldP spid="49192" grpId="0" autoUpdateAnimBg="0"/>
      <p:bldP spid="4919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r>
              <a:rPr lang="zh-CN" altLang="en-US" sz="3600" smtClean="0">
                <a:ea typeface="楷体_GB2312" pitchFamily="49" charset="-122"/>
              </a:rPr>
              <a:t>（续</a:t>
            </a:r>
            <a:r>
              <a:rPr lang="en-US" altLang="zh-CN" sz="3600" smtClean="0">
                <a:ea typeface="楷体_GB2312" pitchFamily="49" charset="-122"/>
              </a:rPr>
              <a:t>5</a:t>
            </a:r>
            <a:r>
              <a:rPr lang="zh-CN" altLang="en-US" sz="3600" smtClean="0">
                <a:ea typeface="楷体_GB2312" pitchFamily="49" charset="-122"/>
              </a:rPr>
              <a:t>）</a:t>
            </a:r>
          </a:p>
        </p:txBody>
      </p:sp>
      <p:pic>
        <p:nvPicPr>
          <p:cNvPr id="53251"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188" y="1285875"/>
            <a:ext cx="7026275"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53252" name="Rectangle 6"/>
          <p:cNvSpPr>
            <a:spLocks noChangeArrowheads="1"/>
          </p:cNvSpPr>
          <p:nvPr/>
        </p:nvSpPr>
        <p:spPr bwMode="auto">
          <a:xfrm>
            <a:off x="1203325" y="842963"/>
            <a:ext cx="7034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lang="zh-CN" altLang="en-US" sz="2400" b="1" dirty="0">
                <a:solidFill>
                  <a:schemeClr val="tx2"/>
                </a:solidFill>
              </a:rPr>
              <a:t>利用</a:t>
            </a:r>
            <a:r>
              <a:rPr lang="en-US" altLang="zh-CN" sz="2400" b="1" dirty="0">
                <a:solidFill>
                  <a:schemeClr val="tx2"/>
                </a:solidFill>
              </a:rPr>
              <a:t>Multisim</a:t>
            </a:r>
            <a:r>
              <a:rPr lang="zh-CN" altLang="en-US" sz="2400" b="1" dirty="0">
                <a:solidFill>
                  <a:schemeClr val="tx2"/>
                </a:solidFill>
              </a:rPr>
              <a:t>观察单相桥式全波整流电路工作波形</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43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r>
              <a:rPr lang="zh-CN" altLang="en-US" sz="3600" smtClean="0">
                <a:ea typeface="楷体_GB2312" pitchFamily="49" charset="-122"/>
              </a:rPr>
              <a:t>（续</a:t>
            </a:r>
            <a:r>
              <a:rPr lang="en-US" altLang="zh-CN" sz="3600" smtClean="0">
                <a:ea typeface="楷体_GB2312" pitchFamily="49" charset="-122"/>
              </a:rPr>
              <a:t>6</a:t>
            </a:r>
            <a:r>
              <a:rPr lang="zh-CN" altLang="en-US" sz="3600" smtClean="0">
                <a:ea typeface="楷体_GB2312" pitchFamily="49" charset="-122"/>
              </a:rPr>
              <a:t>）</a:t>
            </a:r>
          </a:p>
        </p:txBody>
      </p:sp>
      <p:sp>
        <p:nvSpPr>
          <p:cNvPr id="54275" name="Rectangle 3"/>
          <p:cNvSpPr>
            <a:spLocks noGrp="1" noChangeArrowheads="1"/>
          </p:cNvSpPr>
          <p:nvPr>
            <p:ph sz="quarter" idx="11"/>
          </p:nvPr>
        </p:nvSpPr>
        <p:spPr/>
        <p:txBody>
          <a:bodyPr/>
          <a:lstStyle/>
          <a:p>
            <a:pPr marL="0" indent="0" eaLnBrk="1" hangingPunct="1">
              <a:lnSpc>
                <a:spcPct val="120000"/>
              </a:lnSpc>
              <a:spcBef>
                <a:spcPct val="0"/>
              </a:spcBef>
            </a:pPr>
            <a:r>
              <a:rPr lang="en-US" altLang="zh-CN" dirty="0" smtClean="0">
                <a:latin typeface="宋体" charset="-122"/>
                <a:ea typeface="宋体" charset="-122"/>
              </a:rPr>
              <a:t> </a:t>
            </a:r>
            <a:r>
              <a:rPr lang="zh-CN" altLang="en-US" dirty="0" smtClean="0">
                <a:latin typeface="宋体" charset="-122"/>
                <a:ea typeface="宋体" charset="-122"/>
              </a:rPr>
              <a:t>三相桥式整流电路</a:t>
            </a:r>
          </a:p>
          <a:p>
            <a:pPr marL="179388" lvl="1" indent="277813" eaLnBrk="1" hangingPunct="1">
              <a:lnSpc>
                <a:spcPct val="120000"/>
              </a:lnSpc>
              <a:spcBef>
                <a:spcPct val="0"/>
              </a:spcBef>
              <a:buFont typeface="Wingdings" pitchFamily="2" charset="2"/>
              <a:buNone/>
            </a:pPr>
            <a:r>
              <a:rPr lang="zh-CN" altLang="en-US" sz="2400" dirty="0" smtClean="0">
                <a:latin typeface="宋体" charset="-122"/>
                <a:ea typeface="宋体" charset="-122"/>
              </a:rPr>
              <a:t>单相整流电路功率一般为几瓦到几百瓦，常用在电子仪器中。对于大功率整流（如上千瓦以上），如果仍采用单相整流电路，会造成三相电网负载不平衡，影响供电质量，因此常采用三相整流电路。在某些场合，虽然整流功率不大，但要求整流电压脉动成分更少，也采用三相整流电路。其中三相桥式整流电路较常用。</a:t>
            </a:r>
          </a:p>
          <a:p>
            <a:pPr marL="179388" lvl="1" indent="277813" eaLnBrk="1" hangingPunct="1">
              <a:lnSpc>
                <a:spcPct val="120000"/>
              </a:lnSpc>
              <a:spcBef>
                <a:spcPct val="0"/>
              </a:spcBef>
              <a:buFont typeface="Wingdings" pitchFamily="2" charset="2"/>
              <a:buNone/>
            </a:pPr>
            <a:r>
              <a:rPr lang="zh-CN" altLang="en-US" sz="2400" dirty="0" smtClean="0">
                <a:latin typeface="宋体" charset="-122"/>
                <a:ea typeface="宋体" charset="-122"/>
              </a:rPr>
              <a:t>三相交流电源经三相变压器，接到三相桥式整流电路，变压器副边采用星形联结，三相桥式整流电路由六只二极管分成两组构成，第一组采用共阴极接法，第二组采用共阳极接法，在同一时间内各组中仅有一个二极管导通。</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44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r>
              <a:rPr lang="zh-CN" altLang="en-US" sz="3600" smtClean="0">
                <a:ea typeface="楷体_GB2312" pitchFamily="49" charset="-122"/>
              </a:rPr>
              <a:t>（续</a:t>
            </a:r>
            <a:r>
              <a:rPr lang="en-US" altLang="zh-CN" sz="3600" smtClean="0">
                <a:ea typeface="楷体_GB2312" pitchFamily="49" charset="-122"/>
              </a:rPr>
              <a:t>7</a:t>
            </a:r>
            <a:r>
              <a:rPr lang="zh-CN" altLang="en-US" sz="3600" smtClean="0">
                <a:ea typeface="楷体_GB2312" pitchFamily="49" charset="-122"/>
              </a:rPr>
              <a:t>）</a:t>
            </a:r>
          </a:p>
        </p:txBody>
      </p:sp>
      <p:pic>
        <p:nvPicPr>
          <p:cNvPr id="552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791170"/>
            <a:ext cx="62674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52232" name="Rectangle 8"/>
          <p:cNvSpPr>
            <a:spLocks noChangeArrowheads="1"/>
          </p:cNvSpPr>
          <p:nvPr/>
        </p:nvSpPr>
        <p:spPr bwMode="auto">
          <a:xfrm>
            <a:off x="4684713" y="3435945"/>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zh-CN" altLang="en-US" sz="2400" b="1">
                <a:solidFill>
                  <a:srgbClr val="003399"/>
                </a:solidFill>
              </a:rPr>
              <a:t>共阳极组</a:t>
            </a:r>
          </a:p>
        </p:txBody>
      </p:sp>
      <p:sp>
        <p:nvSpPr>
          <p:cNvPr id="52233" name="Rectangle 9"/>
          <p:cNvSpPr>
            <a:spLocks noChangeArrowheads="1"/>
          </p:cNvSpPr>
          <p:nvPr/>
        </p:nvSpPr>
        <p:spPr bwMode="auto">
          <a:xfrm>
            <a:off x="4767263" y="91916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p>
            <a:r>
              <a:rPr kumimoji="1" lang="zh-CN" altLang="en-US" sz="2400" b="1">
                <a:solidFill>
                  <a:srgbClr val="FF3300"/>
                </a:solidFill>
              </a:rPr>
              <a:t>共阴极组</a:t>
            </a:r>
          </a:p>
        </p:txBody>
      </p:sp>
      <p:sp>
        <p:nvSpPr>
          <p:cNvPr id="52234" name="Rectangle 10"/>
          <p:cNvSpPr>
            <a:spLocks noChangeArrowheads="1"/>
          </p:cNvSpPr>
          <p:nvPr/>
        </p:nvSpPr>
        <p:spPr bwMode="auto">
          <a:xfrm>
            <a:off x="622300" y="4001095"/>
            <a:ext cx="80930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algn="just">
              <a:lnSpc>
                <a:spcPct val="150000"/>
              </a:lnSpc>
            </a:pPr>
            <a:r>
              <a:rPr kumimoji="1" lang="zh-CN" altLang="en-US" sz="2400" b="1" dirty="0">
                <a:solidFill>
                  <a:schemeClr val="tx2"/>
                </a:solidFill>
                <a:latin typeface="Times New Roman" pitchFamily="18" charset="0"/>
                <a:cs typeface="Times New Roman" pitchFamily="18" charset="0"/>
              </a:rPr>
              <a:t>变压器二次侧为三相对称电压</a:t>
            </a:r>
            <a:r>
              <a:rPr kumimoji="1" lang="en-US" altLang="zh-CN" sz="2400" b="1" i="1" dirty="0" err="1">
                <a:solidFill>
                  <a:schemeClr val="tx2"/>
                </a:solidFill>
                <a:latin typeface="Times New Roman" pitchFamily="18" charset="0"/>
                <a:cs typeface="Times New Roman" pitchFamily="18" charset="0"/>
              </a:rPr>
              <a:t>u</a:t>
            </a:r>
            <a:r>
              <a:rPr kumimoji="1" lang="en-US" altLang="zh-CN" sz="2400" b="1" baseline="-25000" dirty="0" err="1">
                <a:solidFill>
                  <a:schemeClr val="tx2"/>
                </a:solidFill>
                <a:latin typeface="Times New Roman" pitchFamily="18" charset="0"/>
                <a:cs typeface="Times New Roman" pitchFamily="18" charset="0"/>
              </a:rPr>
              <a:t>a</a:t>
            </a:r>
            <a:r>
              <a:rPr kumimoji="1" lang="zh-CN" altLang="en-US" sz="2400" b="1" i="1" dirty="0">
                <a:solidFill>
                  <a:schemeClr val="tx2"/>
                </a:solidFill>
                <a:latin typeface="Times New Roman" pitchFamily="18" charset="0"/>
                <a:cs typeface="Times New Roman" pitchFamily="18" charset="0"/>
              </a:rPr>
              <a:t>、</a:t>
            </a:r>
            <a:r>
              <a:rPr kumimoji="1" lang="en-US" altLang="zh-CN" sz="2400" b="1" i="1" dirty="0" err="1">
                <a:solidFill>
                  <a:schemeClr val="tx2"/>
                </a:solidFill>
                <a:latin typeface="Times New Roman" pitchFamily="18" charset="0"/>
                <a:cs typeface="Times New Roman" pitchFamily="18" charset="0"/>
              </a:rPr>
              <a:t>u</a:t>
            </a:r>
            <a:r>
              <a:rPr kumimoji="1" lang="en-US" altLang="zh-CN" sz="2400" b="1" baseline="-25000" dirty="0" err="1">
                <a:solidFill>
                  <a:schemeClr val="tx2"/>
                </a:solidFill>
                <a:latin typeface="Times New Roman" pitchFamily="18" charset="0"/>
                <a:cs typeface="Times New Roman" pitchFamily="18" charset="0"/>
              </a:rPr>
              <a:t>b</a:t>
            </a:r>
            <a:r>
              <a:rPr kumimoji="1" lang="zh-CN" altLang="en-US" sz="2400" b="1" i="1" dirty="0">
                <a:solidFill>
                  <a:schemeClr val="tx2"/>
                </a:solidFill>
                <a:latin typeface="Times New Roman" pitchFamily="18" charset="0"/>
                <a:cs typeface="Times New Roman" pitchFamily="18" charset="0"/>
              </a:rPr>
              <a:t>、</a:t>
            </a:r>
            <a:r>
              <a:rPr kumimoji="1" lang="en-US" altLang="zh-CN" sz="2400" b="1" i="1" dirty="0" err="1">
                <a:solidFill>
                  <a:schemeClr val="tx2"/>
                </a:solidFill>
                <a:latin typeface="Times New Roman" pitchFamily="18" charset="0"/>
                <a:cs typeface="Times New Roman" pitchFamily="18" charset="0"/>
              </a:rPr>
              <a:t>u</a:t>
            </a:r>
            <a:r>
              <a:rPr kumimoji="1" lang="en-US" altLang="zh-CN" sz="2400" b="1" baseline="-25000" dirty="0" err="1">
                <a:solidFill>
                  <a:schemeClr val="tx2"/>
                </a:solidFill>
                <a:latin typeface="Times New Roman" pitchFamily="18" charset="0"/>
                <a:cs typeface="Times New Roman" pitchFamily="18" charset="0"/>
              </a:rPr>
              <a:t>c</a:t>
            </a:r>
            <a:r>
              <a:rPr kumimoji="1" lang="zh-CN" altLang="en-US" sz="2400" b="1" dirty="0">
                <a:solidFill>
                  <a:schemeClr val="tx2"/>
                </a:solidFill>
                <a:latin typeface="Times New Roman" pitchFamily="18" charset="0"/>
                <a:cs typeface="Times New Roman" pitchFamily="18" charset="0"/>
              </a:rPr>
              <a:t>，分别接在共阴极组三个二极管的阳极和共阳极组三个二极管的阴极，在每一瞬间，共阴极组中阳极电位最高的二极管导通；共阳极组中阴极电位最低的二极管导通。</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45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52233"/>
                                        </p:tgtEl>
                                        <p:attrNameLst>
                                          <p:attrName>style.visibility</p:attrName>
                                        </p:attrNameLst>
                                      </p:cBhvr>
                                      <p:to>
                                        <p:strVal val="visible"/>
                                      </p:to>
                                    </p:set>
                                    <p:animEffect transition="in" filter="slide(fromRight)">
                                      <p:cBhvr>
                                        <p:cTn id="7" dur="500"/>
                                        <p:tgtEl>
                                          <p:spTgt spid="522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52232"/>
                                        </p:tgtEl>
                                        <p:attrNameLst>
                                          <p:attrName>style.visibility</p:attrName>
                                        </p:attrNameLst>
                                      </p:cBhvr>
                                      <p:to>
                                        <p:strVal val="visible"/>
                                      </p:to>
                                    </p:set>
                                    <p:animEffect transition="in" filter="slide(fromLeft)">
                                      <p:cBhvr>
                                        <p:cTn id="12" dur="500"/>
                                        <p:tgtEl>
                                          <p:spTgt spid="522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iterate type="lt">
                                    <p:tmAbs val="100"/>
                                  </p:iterate>
                                  <p:childTnLst>
                                    <p:set>
                                      <p:cBhvr>
                                        <p:cTn id="16" dur="1" fill="hold">
                                          <p:stCondLst>
                                            <p:cond delay="0"/>
                                          </p:stCondLst>
                                        </p:cTn>
                                        <p:tgtEl>
                                          <p:spTgt spid="52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p:bldP spid="52233" grpId="0"/>
      <p:bldP spid="522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r>
              <a:rPr lang="zh-CN" altLang="en-US" sz="3600" smtClean="0">
                <a:ea typeface="楷体_GB2312" pitchFamily="49" charset="-122"/>
              </a:rPr>
              <a:t>（续</a:t>
            </a:r>
            <a:r>
              <a:rPr lang="en-US" altLang="zh-CN" sz="3600" smtClean="0">
                <a:ea typeface="楷体_GB2312" pitchFamily="49" charset="-122"/>
              </a:rPr>
              <a:t>8</a:t>
            </a:r>
            <a:r>
              <a:rPr lang="zh-CN" altLang="en-US" sz="3600" smtClean="0">
                <a:ea typeface="楷体_GB2312" pitchFamily="49" charset="-122"/>
              </a:rPr>
              <a:t>）</a:t>
            </a:r>
          </a:p>
        </p:txBody>
      </p:sp>
      <p:pic>
        <p:nvPicPr>
          <p:cNvPr id="143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908050"/>
            <a:ext cx="38100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grpSp>
        <p:nvGrpSpPr>
          <p:cNvPr id="2" name="Group 21"/>
          <p:cNvGrpSpPr>
            <a:grpSpLocks/>
          </p:cNvGrpSpPr>
          <p:nvPr/>
        </p:nvGrpSpPr>
        <p:grpSpPr bwMode="auto">
          <a:xfrm>
            <a:off x="5264150" y="654050"/>
            <a:ext cx="3635375" cy="2836863"/>
            <a:chOff x="158" y="421"/>
            <a:chExt cx="2290" cy="1787"/>
          </a:xfrm>
        </p:grpSpPr>
        <p:sp>
          <p:nvSpPr>
            <p:cNvPr id="14401" name="Text Box 22"/>
            <p:cNvSpPr txBox="1">
              <a:spLocks noChangeArrowheads="1"/>
            </p:cNvSpPr>
            <p:nvPr/>
          </p:nvSpPr>
          <p:spPr bwMode="auto">
            <a:xfrm>
              <a:off x="158" y="421"/>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pPr>
              <a:r>
                <a:rPr lang="en-US" altLang="zh-CN" sz="2800" i="1">
                  <a:latin typeface="Times New Roman" pitchFamily="18" charset="0"/>
                  <a:cs typeface="Times New Roman" pitchFamily="18" charset="0"/>
                </a:rPr>
                <a:t>u</a:t>
              </a:r>
              <a:endParaRPr lang="en-US" altLang="zh-CN" sz="2800">
                <a:latin typeface="Times New Roman" pitchFamily="18" charset="0"/>
                <a:cs typeface="Times New Roman" pitchFamily="18" charset="0"/>
              </a:endParaRPr>
            </a:p>
          </p:txBody>
        </p:sp>
        <p:sp>
          <p:nvSpPr>
            <p:cNvPr id="14402" name="Line 23"/>
            <p:cNvSpPr>
              <a:spLocks noChangeShapeType="1"/>
            </p:cNvSpPr>
            <p:nvPr/>
          </p:nvSpPr>
          <p:spPr bwMode="auto">
            <a:xfrm flipH="1" flipV="1">
              <a:off x="377" y="610"/>
              <a:ext cx="0" cy="1598"/>
            </a:xfrm>
            <a:prstGeom prst="line">
              <a:avLst/>
            </a:prstGeom>
            <a:noFill/>
            <a:ln w="3810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03" name="Freeform 24"/>
            <p:cNvSpPr>
              <a:spLocks/>
            </p:cNvSpPr>
            <p:nvPr/>
          </p:nvSpPr>
          <p:spPr bwMode="auto">
            <a:xfrm flipV="1">
              <a:off x="377" y="877"/>
              <a:ext cx="583" cy="597"/>
            </a:xfrm>
            <a:custGeom>
              <a:avLst/>
              <a:gdLst>
                <a:gd name="T0" fmla="*/ 0 w 864"/>
                <a:gd name="T1" fmla="*/ 0 h 480"/>
                <a:gd name="T2" fmla="*/ 133 w 864"/>
                <a:gd name="T3" fmla="*/ 924 h 480"/>
                <a:gd name="T4" fmla="*/ 26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sp>
          <p:nvSpPr>
            <p:cNvPr id="14404" name="Freeform 25"/>
            <p:cNvSpPr>
              <a:spLocks/>
            </p:cNvSpPr>
            <p:nvPr/>
          </p:nvSpPr>
          <p:spPr bwMode="auto">
            <a:xfrm flipV="1">
              <a:off x="766" y="877"/>
              <a:ext cx="583" cy="597"/>
            </a:xfrm>
            <a:custGeom>
              <a:avLst/>
              <a:gdLst>
                <a:gd name="T0" fmla="*/ 0 w 864"/>
                <a:gd name="T1" fmla="*/ 0 h 480"/>
                <a:gd name="T2" fmla="*/ 133 w 864"/>
                <a:gd name="T3" fmla="*/ 924 h 480"/>
                <a:gd name="T4" fmla="*/ 26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sp>
          <p:nvSpPr>
            <p:cNvPr id="14405" name="Freeform 26"/>
            <p:cNvSpPr>
              <a:spLocks/>
            </p:cNvSpPr>
            <p:nvPr/>
          </p:nvSpPr>
          <p:spPr bwMode="auto">
            <a:xfrm>
              <a:off x="381" y="1474"/>
              <a:ext cx="385" cy="595"/>
            </a:xfrm>
            <a:custGeom>
              <a:avLst/>
              <a:gdLst>
                <a:gd name="T0" fmla="*/ 0 w 385"/>
                <a:gd name="T1" fmla="*/ 518 h 595"/>
                <a:gd name="T2" fmla="*/ 110 w 385"/>
                <a:gd name="T3" fmla="*/ 592 h 595"/>
                <a:gd name="T4" fmla="*/ 183 w 385"/>
                <a:gd name="T5" fmla="*/ 499 h 595"/>
                <a:gd name="T6" fmla="*/ 237 w 385"/>
                <a:gd name="T7" fmla="*/ 390 h 595"/>
                <a:gd name="T8" fmla="*/ 292 w 385"/>
                <a:gd name="T9" fmla="*/ 281 h 595"/>
                <a:gd name="T10" fmla="*/ 337 w 385"/>
                <a:gd name="T11" fmla="*/ 153 h 595"/>
                <a:gd name="T12" fmla="*/ 385 w 385"/>
                <a:gd name="T13" fmla="*/ 0 h 595"/>
                <a:gd name="T14" fmla="*/ 0 60000 65536"/>
                <a:gd name="T15" fmla="*/ 0 60000 65536"/>
                <a:gd name="T16" fmla="*/ 0 60000 65536"/>
                <a:gd name="T17" fmla="*/ 0 60000 65536"/>
                <a:gd name="T18" fmla="*/ 0 60000 65536"/>
                <a:gd name="T19" fmla="*/ 0 60000 65536"/>
                <a:gd name="T20" fmla="*/ 0 60000 65536"/>
                <a:gd name="T21" fmla="*/ 0 w 385"/>
                <a:gd name="T22" fmla="*/ 0 h 595"/>
                <a:gd name="T23" fmla="*/ 385 w 385"/>
                <a:gd name="T24" fmla="*/ 595 h 5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595">
                  <a:moveTo>
                    <a:pt x="0" y="518"/>
                  </a:moveTo>
                  <a:cubicBezTo>
                    <a:pt x="19" y="531"/>
                    <a:pt x="80" y="595"/>
                    <a:pt x="110" y="592"/>
                  </a:cubicBezTo>
                  <a:cubicBezTo>
                    <a:pt x="140" y="589"/>
                    <a:pt x="162" y="533"/>
                    <a:pt x="183" y="499"/>
                  </a:cubicBezTo>
                  <a:cubicBezTo>
                    <a:pt x="204" y="465"/>
                    <a:pt x="219" y="426"/>
                    <a:pt x="237" y="390"/>
                  </a:cubicBezTo>
                  <a:cubicBezTo>
                    <a:pt x="255" y="354"/>
                    <a:pt x="275" y="320"/>
                    <a:pt x="292" y="281"/>
                  </a:cubicBezTo>
                  <a:cubicBezTo>
                    <a:pt x="309" y="242"/>
                    <a:pt x="322" y="200"/>
                    <a:pt x="337" y="153"/>
                  </a:cubicBezTo>
                  <a:cubicBezTo>
                    <a:pt x="352" y="106"/>
                    <a:pt x="375" y="32"/>
                    <a:pt x="385" y="0"/>
                  </a:cubicBezTo>
                </a:path>
              </a:pathLst>
            </a:cu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sp>
          <p:nvSpPr>
            <p:cNvPr id="14406" name="Line 27"/>
            <p:cNvSpPr>
              <a:spLocks noChangeShapeType="1"/>
            </p:cNvSpPr>
            <p:nvPr/>
          </p:nvSpPr>
          <p:spPr bwMode="auto">
            <a:xfrm>
              <a:off x="377" y="1474"/>
              <a:ext cx="1944" cy="0"/>
            </a:xfrm>
            <a:prstGeom prst="line">
              <a:avLst/>
            </a:prstGeom>
            <a:noFill/>
            <a:ln w="28575">
              <a:solidFill>
                <a:srgbClr val="00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07" name="Text Box 28"/>
            <p:cNvSpPr txBox="1">
              <a:spLocks noChangeArrowheads="1"/>
            </p:cNvSpPr>
            <p:nvPr/>
          </p:nvSpPr>
          <p:spPr bwMode="auto">
            <a:xfrm>
              <a:off x="183" y="1378"/>
              <a:ext cx="2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a:latin typeface="Times New Roman" pitchFamily="18" charset="0"/>
                  <a:cs typeface="Times New Roman" pitchFamily="18" charset="0"/>
                </a:rPr>
                <a:t>0</a:t>
              </a:r>
            </a:p>
          </p:txBody>
        </p:sp>
        <p:sp>
          <p:nvSpPr>
            <p:cNvPr id="14408" name="Rectangle 29"/>
            <p:cNvSpPr>
              <a:spLocks noChangeArrowheads="1"/>
            </p:cNvSpPr>
            <p:nvPr/>
          </p:nvSpPr>
          <p:spPr bwMode="auto">
            <a:xfrm>
              <a:off x="508" y="576"/>
              <a:ext cx="3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i="1">
                  <a:latin typeface="Times New Roman" pitchFamily="18" charset="0"/>
                  <a:cs typeface="Times New Roman" pitchFamily="18" charset="0"/>
                </a:rPr>
                <a:t>u</a:t>
              </a:r>
              <a:r>
                <a:rPr lang="en-US" altLang="zh-CN" sz="2800" baseline="-25000">
                  <a:latin typeface="Times New Roman" pitchFamily="18" charset="0"/>
                  <a:cs typeface="Times New Roman" pitchFamily="18" charset="0"/>
                </a:rPr>
                <a:t>a</a:t>
              </a:r>
              <a:endParaRPr lang="en-US" altLang="zh-CN" sz="2800" i="1">
                <a:latin typeface="Times New Roman" pitchFamily="18" charset="0"/>
                <a:cs typeface="Times New Roman" pitchFamily="18" charset="0"/>
              </a:endParaRPr>
            </a:p>
          </p:txBody>
        </p:sp>
        <p:sp>
          <p:nvSpPr>
            <p:cNvPr id="14409" name="Rectangle 30"/>
            <p:cNvSpPr>
              <a:spLocks noChangeArrowheads="1"/>
            </p:cNvSpPr>
            <p:nvPr/>
          </p:nvSpPr>
          <p:spPr bwMode="auto">
            <a:xfrm>
              <a:off x="905" y="576"/>
              <a:ext cx="3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i="1">
                  <a:solidFill>
                    <a:srgbClr val="339933"/>
                  </a:solidFill>
                  <a:latin typeface="Times New Roman" pitchFamily="18" charset="0"/>
                  <a:cs typeface="Times New Roman" pitchFamily="18" charset="0"/>
                </a:rPr>
                <a:t>u</a:t>
              </a:r>
              <a:r>
                <a:rPr lang="en-US" altLang="zh-CN" sz="2800" baseline="-25000">
                  <a:solidFill>
                    <a:srgbClr val="339933"/>
                  </a:solidFill>
                  <a:latin typeface="Times New Roman" pitchFamily="18" charset="0"/>
                  <a:cs typeface="Times New Roman" pitchFamily="18" charset="0"/>
                </a:rPr>
                <a:t>b</a:t>
              </a:r>
              <a:endParaRPr lang="en-US" altLang="zh-CN" sz="2800" i="1" baseline="-25000">
                <a:solidFill>
                  <a:srgbClr val="339933"/>
                </a:solidFill>
                <a:latin typeface="Times New Roman" pitchFamily="18" charset="0"/>
                <a:cs typeface="Times New Roman" pitchFamily="18" charset="0"/>
              </a:endParaRPr>
            </a:p>
          </p:txBody>
        </p:sp>
        <p:sp>
          <p:nvSpPr>
            <p:cNvPr id="14410" name="Rectangle 31"/>
            <p:cNvSpPr>
              <a:spLocks noChangeArrowheads="1"/>
            </p:cNvSpPr>
            <p:nvPr/>
          </p:nvSpPr>
          <p:spPr bwMode="auto">
            <a:xfrm>
              <a:off x="1319" y="576"/>
              <a:ext cx="29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2800" i="1">
                  <a:solidFill>
                    <a:srgbClr val="FF0000"/>
                  </a:solidFill>
                  <a:latin typeface="Times New Roman" pitchFamily="18" charset="0"/>
                  <a:cs typeface="Times New Roman" pitchFamily="18" charset="0"/>
                </a:rPr>
                <a:t>u</a:t>
              </a:r>
              <a:r>
                <a:rPr lang="en-US" altLang="zh-CN" sz="2800" baseline="-25000">
                  <a:solidFill>
                    <a:srgbClr val="FF0000"/>
                  </a:solidFill>
                  <a:latin typeface="Times New Roman" pitchFamily="18" charset="0"/>
                  <a:cs typeface="Times New Roman" pitchFamily="18" charset="0"/>
                </a:rPr>
                <a:t>c</a:t>
              </a:r>
              <a:endParaRPr lang="en-US" altLang="zh-CN" sz="2800" i="1" baseline="-25000">
                <a:solidFill>
                  <a:srgbClr val="FFFF00"/>
                </a:solidFill>
                <a:latin typeface="Times New Roman" pitchFamily="18" charset="0"/>
                <a:cs typeface="Times New Roman" pitchFamily="18" charset="0"/>
              </a:endParaRPr>
            </a:p>
          </p:txBody>
        </p:sp>
        <p:sp>
          <p:nvSpPr>
            <p:cNvPr id="14411" name="Freeform 32"/>
            <p:cNvSpPr>
              <a:spLocks/>
            </p:cNvSpPr>
            <p:nvPr/>
          </p:nvSpPr>
          <p:spPr bwMode="auto">
            <a:xfrm flipV="1">
              <a:off x="1155" y="869"/>
              <a:ext cx="583" cy="605"/>
            </a:xfrm>
            <a:custGeom>
              <a:avLst/>
              <a:gdLst>
                <a:gd name="T0" fmla="*/ 0 w 864"/>
                <a:gd name="T1" fmla="*/ 0 h 480"/>
                <a:gd name="T2" fmla="*/ 133 w 864"/>
                <a:gd name="T3" fmla="*/ 962 h 480"/>
                <a:gd name="T4" fmla="*/ 26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sp>
          <p:nvSpPr>
            <p:cNvPr id="14412" name="Freeform 33"/>
            <p:cNvSpPr>
              <a:spLocks/>
            </p:cNvSpPr>
            <p:nvPr/>
          </p:nvSpPr>
          <p:spPr bwMode="auto">
            <a:xfrm flipV="1">
              <a:off x="1543" y="877"/>
              <a:ext cx="583" cy="597"/>
            </a:xfrm>
            <a:custGeom>
              <a:avLst/>
              <a:gdLst>
                <a:gd name="T0" fmla="*/ 0 w 864"/>
                <a:gd name="T1" fmla="*/ 0 h 480"/>
                <a:gd name="T2" fmla="*/ 133 w 864"/>
                <a:gd name="T3" fmla="*/ 924 h 480"/>
                <a:gd name="T4" fmla="*/ 26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sp>
          <p:nvSpPr>
            <p:cNvPr id="14413" name="Freeform 34"/>
            <p:cNvSpPr>
              <a:spLocks/>
            </p:cNvSpPr>
            <p:nvPr/>
          </p:nvSpPr>
          <p:spPr bwMode="auto">
            <a:xfrm>
              <a:off x="960" y="1474"/>
              <a:ext cx="583" cy="604"/>
            </a:xfrm>
            <a:custGeom>
              <a:avLst/>
              <a:gdLst>
                <a:gd name="T0" fmla="*/ 0 w 864"/>
                <a:gd name="T1" fmla="*/ 0 h 480"/>
                <a:gd name="T2" fmla="*/ 133 w 864"/>
                <a:gd name="T3" fmla="*/ 956 h 480"/>
                <a:gd name="T4" fmla="*/ 26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sp>
          <p:nvSpPr>
            <p:cNvPr id="14414" name="Freeform 35"/>
            <p:cNvSpPr>
              <a:spLocks/>
            </p:cNvSpPr>
            <p:nvPr/>
          </p:nvSpPr>
          <p:spPr bwMode="auto">
            <a:xfrm>
              <a:off x="1349" y="1474"/>
              <a:ext cx="583" cy="604"/>
            </a:xfrm>
            <a:custGeom>
              <a:avLst/>
              <a:gdLst>
                <a:gd name="T0" fmla="*/ 0 w 864"/>
                <a:gd name="T1" fmla="*/ 0 h 480"/>
                <a:gd name="T2" fmla="*/ 133 w 864"/>
                <a:gd name="T3" fmla="*/ 956 h 480"/>
                <a:gd name="T4" fmla="*/ 26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sp>
          <p:nvSpPr>
            <p:cNvPr id="14415" name="Freeform 36"/>
            <p:cNvSpPr>
              <a:spLocks/>
            </p:cNvSpPr>
            <p:nvPr/>
          </p:nvSpPr>
          <p:spPr bwMode="auto">
            <a:xfrm>
              <a:off x="572" y="1474"/>
              <a:ext cx="583" cy="596"/>
            </a:xfrm>
            <a:custGeom>
              <a:avLst/>
              <a:gdLst>
                <a:gd name="T0" fmla="*/ 0 w 864"/>
                <a:gd name="T1" fmla="*/ 0 h 480"/>
                <a:gd name="T2" fmla="*/ 133 w 864"/>
                <a:gd name="T3" fmla="*/ 919 h 480"/>
                <a:gd name="T4" fmla="*/ 265 w 864"/>
                <a:gd name="T5" fmla="*/ 0 h 480"/>
                <a:gd name="T6" fmla="*/ 0 60000 65536"/>
                <a:gd name="T7" fmla="*/ 0 60000 65536"/>
                <a:gd name="T8" fmla="*/ 0 60000 65536"/>
                <a:gd name="T9" fmla="*/ 0 w 864"/>
                <a:gd name="T10" fmla="*/ 0 h 480"/>
                <a:gd name="T11" fmla="*/ 864 w 864"/>
                <a:gd name="T12" fmla="*/ 480 h 480"/>
              </a:gdLst>
              <a:ahLst/>
              <a:cxnLst>
                <a:cxn ang="T6">
                  <a:pos x="T0" y="T1"/>
                </a:cxn>
                <a:cxn ang="T7">
                  <a:pos x="T2" y="T3"/>
                </a:cxn>
                <a:cxn ang="T8">
                  <a:pos x="T4" y="T5"/>
                </a:cxn>
              </a:cxnLst>
              <a:rect l="T9" t="T10" r="T11" b="T12"/>
              <a:pathLst>
                <a:path w="864" h="480">
                  <a:moveTo>
                    <a:pt x="0" y="0"/>
                  </a:moveTo>
                  <a:cubicBezTo>
                    <a:pt x="144" y="240"/>
                    <a:pt x="288" y="480"/>
                    <a:pt x="432" y="480"/>
                  </a:cubicBezTo>
                  <a:cubicBezTo>
                    <a:pt x="576" y="480"/>
                    <a:pt x="720" y="240"/>
                    <a:pt x="864" y="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sp>
          <p:nvSpPr>
            <p:cNvPr id="14416" name="Text Box 37"/>
            <p:cNvSpPr txBox="1">
              <a:spLocks noChangeArrowheads="1"/>
            </p:cNvSpPr>
            <p:nvPr/>
          </p:nvSpPr>
          <p:spPr bwMode="auto">
            <a:xfrm>
              <a:off x="1431" y="1421"/>
              <a:ext cx="4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a:latin typeface="Times New Roman" pitchFamily="18" charset="0"/>
                  <a:cs typeface="Times New Roman" pitchFamily="18" charset="0"/>
                </a:rPr>
                <a:t>2</a:t>
              </a:r>
              <a:r>
                <a:rPr kumimoji="1" lang="en-US" altLang="zh-CN">
                  <a:latin typeface="Times New Roman" pitchFamily="18" charset="0"/>
                  <a:cs typeface="Times New Roman" pitchFamily="18" charset="0"/>
                  <a:sym typeface="Symbol" pitchFamily="18" charset="2"/>
                </a:rPr>
                <a:t></a:t>
              </a:r>
              <a:endParaRPr kumimoji="1" lang="en-US" altLang="zh-CN">
                <a:latin typeface="Times New Roman" pitchFamily="18" charset="0"/>
                <a:cs typeface="Times New Roman" pitchFamily="18" charset="0"/>
              </a:endParaRPr>
            </a:p>
          </p:txBody>
        </p:sp>
        <p:sp>
          <p:nvSpPr>
            <p:cNvPr id="14417" name="Rectangle 38"/>
            <p:cNvSpPr>
              <a:spLocks noChangeArrowheads="1"/>
            </p:cNvSpPr>
            <p:nvPr/>
          </p:nvSpPr>
          <p:spPr bwMode="auto">
            <a:xfrm>
              <a:off x="931" y="1392"/>
              <a:ext cx="1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a:latin typeface="Times New Roman" pitchFamily="18" charset="0"/>
                  <a:cs typeface="Times New Roman" pitchFamily="18" charset="0"/>
                  <a:sym typeface="Symbol" pitchFamily="18" charset="2"/>
                </a:rPr>
                <a:t></a:t>
              </a:r>
            </a:p>
          </p:txBody>
        </p:sp>
        <p:sp>
          <p:nvSpPr>
            <p:cNvPr id="14418" name="Rectangle 39"/>
            <p:cNvSpPr>
              <a:spLocks noChangeArrowheads="1"/>
            </p:cNvSpPr>
            <p:nvPr/>
          </p:nvSpPr>
          <p:spPr bwMode="auto">
            <a:xfrm>
              <a:off x="887" y="1189"/>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kumimoji="1" lang="zh-CN" altLang="zh-CN" sz="2800">
                <a:solidFill>
                  <a:srgbClr val="FF0000"/>
                </a:solidFill>
                <a:latin typeface="Times New Roman" pitchFamily="18" charset="0"/>
                <a:cs typeface="Times New Roman" pitchFamily="18" charset="0"/>
                <a:sym typeface="Symbol" pitchFamily="18" charset="2"/>
              </a:endParaRPr>
            </a:p>
          </p:txBody>
        </p:sp>
        <p:sp>
          <p:nvSpPr>
            <p:cNvPr id="14419" name="Rectangle 40"/>
            <p:cNvSpPr>
              <a:spLocks noChangeArrowheads="1"/>
            </p:cNvSpPr>
            <p:nvPr/>
          </p:nvSpPr>
          <p:spPr bwMode="auto">
            <a:xfrm>
              <a:off x="1275" y="1189"/>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endParaRPr kumimoji="1" lang="zh-CN" altLang="zh-CN" sz="2800">
                <a:solidFill>
                  <a:srgbClr val="FF0000"/>
                </a:solidFill>
                <a:latin typeface="Times New Roman" pitchFamily="18" charset="0"/>
                <a:cs typeface="Times New Roman" pitchFamily="18" charset="0"/>
                <a:sym typeface="Symbol" pitchFamily="18" charset="2"/>
              </a:endParaRPr>
            </a:p>
          </p:txBody>
        </p:sp>
        <p:graphicFrame>
          <p:nvGraphicFramePr>
            <p:cNvPr id="14339" name="Object 3"/>
            <p:cNvGraphicFramePr>
              <a:graphicFrameLocks noChangeAspect="1"/>
            </p:cNvGraphicFramePr>
            <p:nvPr/>
          </p:nvGraphicFramePr>
          <p:xfrm>
            <a:off x="2186" y="1474"/>
            <a:ext cx="262" cy="216"/>
          </p:xfrm>
          <a:graphic>
            <a:graphicData uri="http://schemas.openxmlformats.org/presentationml/2006/ole">
              <mc:AlternateContent xmlns:mc="http://schemas.openxmlformats.org/markup-compatibility/2006">
                <mc:Choice xmlns:v="urn:schemas-microsoft-com:vml" Requires="v">
                  <p:oleObj spid="_x0000_s14467" name="公式" r:id="rId4" imgW="203040" imgH="164880" progId="Equation.3">
                    <p:embed/>
                  </p:oleObj>
                </mc:Choice>
                <mc:Fallback>
                  <p:oleObj name="公式" r:id="rId4" imgW="203040" imgH="16488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 y="1474"/>
                          <a:ext cx="26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4420" name="Freeform 42"/>
            <p:cNvSpPr>
              <a:spLocks/>
            </p:cNvSpPr>
            <p:nvPr/>
          </p:nvSpPr>
          <p:spPr bwMode="auto">
            <a:xfrm>
              <a:off x="1932" y="869"/>
              <a:ext cx="272" cy="605"/>
            </a:xfrm>
            <a:custGeom>
              <a:avLst/>
              <a:gdLst>
                <a:gd name="T0" fmla="*/ 0 w 336"/>
                <a:gd name="T1" fmla="*/ 491 h 672"/>
                <a:gd name="T2" fmla="*/ 51 w 336"/>
                <a:gd name="T3" fmla="*/ 315 h 672"/>
                <a:gd name="T4" fmla="*/ 77 w 336"/>
                <a:gd name="T5" fmla="*/ 210 h 672"/>
                <a:gd name="T6" fmla="*/ 101 w 336"/>
                <a:gd name="T7" fmla="*/ 140 h 672"/>
                <a:gd name="T8" fmla="*/ 127 w 336"/>
                <a:gd name="T9" fmla="*/ 69 h 672"/>
                <a:gd name="T10" fmla="*/ 153 w 336"/>
                <a:gd name="T11" fmla="*/ 35 h 672"/>
                <a:gd name="T12" fmla="*/ 178 w 336"/>
                <a:gd name="T13" fmla="*/ 0 h 672"/>
                <a:gd name="T14" fmla="*/ 0 60000 65536"/>
                <a:gd name="T15" fmla="*/ 0 60000 65536"/>
                <a:gd name="T16" fmla="*/ 0 60000 65536"/>
                <a:gd name="T17" fmla="*/ 0 60000 65536"/>
                <a:gd name="T18" fmla="*/ 0 60000 65536"/>
                <a:gd name="T19" fmla="*/ 0 60000 65536"/>
                <a:gd name="T20" fmla="*/ 0 60000 65536"/>
                <a:gd name="T21" fmla="*/ 0 w 336"/>
                <a:gd name="T22" fmla="*/ 0 h 672"/>
                <a:gd name="T23" fmla="*/ 336 w 336"/>
                <a:gd name="T24" fmla="*/ 672 h 6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672">
                  <a:moveTo>
                    <a:pt x="0" y="672"/>
                  </a:moveTo>
                  <a:cubicBezTo>
                    <a:pt x="36" y="584"/>
                    <a:pt x="72" y="496"/>
                    <a:pt x="96" y="432"/>
                  </a:cubicBezTo>
                  <a:cubicBezTo>
                    <a:pt x="120" y="368"/>
                    <a:pt x="128" y="328"/>
                    <a:pt x="144" y="288"/>
                  </a:cubicBezTo>
                  <a:cubicBezTo>
                    <a:pt x="160" y="248"/>
                    <a:pt x="176" y="224"/>
                    <a:pt x="192" y="192"/>
                  </a:cubicBezTo>
                  <a:cubicBezTo>
                    <a:pt x="208" y="160"/>
                    <a:pt x="224" y="120"/>
                    <a:pt x="240" y="96"/>
                  </a:cubicBezTo>
                  <a:cubicBezTo>
                    <a:pt x="256" y="72"/>
                    <a:pt x="272" y="64"/>
                    <a:pt x="288" y="48"/>
                  </a:cubicBezTo>
                  <a:cubicBezTo>
                    <a:pt x="304" y="32"/>
                    <a:pt x="320" y="8"/>
                    <a:pt x="336" y="0"/>
                  </a:cubicBezTo>
                </a:path>
              </a:pathLst>
            </a:custGeom>
            <a:noFill/>
            <a:ln w="38100">
              <a:solidFill>
                <a:srgbClr val="3399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cs typeface="Times New Roman" pitchFamily="18" charset="0"/>
              </a:endParaRPr>
            </a:p>
          </p:txBody>
        </p:sp>
        <p:sp>
          <p:nvSpPr>
            <p:cNvPr id="14421" name="Freeform 43"/>
            <p:cNvSpPr>
              <a:spLocks/>
            </p:cNvSpPr>
            <p:nvPr/>
          </p:nvSpPr>
          <p:spPr bwMode="auto">
            <a:xfrm>
              <a:off x="1738" y="1474"/>
              <a:ext cx="427" cy="619"/>
            </a:xfrm>
            <a:custGeom>
              <a:avLst/>
              <a:gdLst>
                <a:gd name="T0" fmla="*/ 0 w 528"/>
                <a:gd name="T1" fmla="*/ 0 h 688"/>
                <a:gd name="T2" fmla="*/ 101 w 528"/>
                <a:gd name="T3" fmla="*/ 384 h 688"/>
                <a:gd name="T4" fmla="*/ 204 w 528"/>
                <a:gd name="T5" fmla="*/ 489 h 688"/>
                <a:gd name="T6" fmla="*/ 279 w 528"/>
                <a:gd name="T7" fmla="*/ 315 h 688"/>
                <a:gd name="T8" fmla="*/ 0 60000 65536"/>
                <a:gd name="T9" fmla="*/ 0 60000 65536"/>
                <a:gd name="T10" fmla="*/ 0 60000 65536"/>
                <a:gd name="T11" fmla="*/ 0 60000 65536"/>
                <a:gd name="T12" fmla="*/ 0 w 528"/>
                <a:gd name="T13" fmla="*/ 0 h 688"/>
                <a:gd name="T14" fmla="*/ 528 w 528"/>
                <a:gd name="T15" fmla="*/ 688 h 688"/>
              </a:gdLst>
              <a:ahLst/>
              <a:cxnLst>
                <a:cxn ang="T8">
                  <a:pos x="T0" y="T1"/>
                </a:cxn>
                <a:cxn ang="T9">
                  <a:pos x="T2" y="T3"/>
                </a:cxn>
                <a:cxn ang="T10">
                  <a:pos x="T4" y="T5"/>
                </a:cxn>
                <a:cxn ang="T11">
                  <a:pos x="T6" y="T7"/>
                </a:cxn>
              </a:cxnLst>
              <a:rect l="T12" t="T13" r="T14" b="T15"/>
              <a:pathLst>
                <a:path w="528" h="688">
                  <a:moveTo>
                    <a:pt x="0" y="0"/>
                  </a:moveTo>
                  <a:cubicBezTo>
                    <a:pt x="64" y="208"/>
                    <a:pt x="128" y="416"/>
                    <a:pt x="192" y="528"/>
                  </a:cubicBezTo>
                  <a:cubicBezTo>
                    <a:pt x="256" y="640"/>
                    <a:pt x="328" y="688"/>
                    <a:pt x="384" y="672"/>
                  </a:cubicBezTo>
                  <a:cubicBezTo>
                    <a:pt x="440" y="656"/>
                    <a:pt x="504" y="480"/>
                    <a:pt x="528"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itchFamily="18" charset="0"/>
                <a:cs typeface="Times New Roman" pitchFamily="18" charset="0"/>
              </a:endParaRPr>
            </a:p>
          </p:txBody>
        </p:sp>
        <p:sp>
          <p:nvSpPr>
            <p:cNvPr id="14422" name="Freeform 44"/>
            <p:cNvSpPr>
              <a:spLocks/>
            </p:cNvSpPr>
            <p:nvPr/>
          </p:nvSpPr>
          <p:spPr bwMode="auto">
            <a:xfrm>
              <a:off x="391" y="1008"/>
              <a:ext cx="182" cy="477"/>
            </a:xfrm>
            <a:custGeom>
              <a:avLst/>
              <a:gdLst>
                <a:gd name="T0" fmla="*/ 0 w 224"/>
                <a:gd name="T1" fmla="*/ 0 h 530"/>
                <a:gd name="T2" fmla="*/ 72 w 224"/>
                <a:gd name="T3" fmla="*/ 215 h 530"/>
                <a:gd name="T4" fmla="*/ 120 w 224"/>
                <a:gd name="T5" fmla="*/ 386 h 530"/>
                <a:gd name="T6" fmla="*/ 0 60000 65536"/>
                <a:gd name="T7" fmla="*/ 0 60000 65536"/>
                <a:gd name="T8" fmla="*/ 0 60000 65536"/>
                <a:gd name="T9" fmla="*/ 0 w 224"/>
                <a:gd name="T10" fmla="*/ 0 h 530"/>
                <a:gd name="T11" fmla="*/ 224 w 224"/>
                <a:gd name="T12" fmla="*/ 530 h 530"/>
              </a:gdLst>
              <a:ahLst/>
              <a:cxnLst>
                <a:cxn ang="T6">
                  <a:pos x="T0" y="T1"/>
                </a:cxn>
                <a:cxn ang="T7">
                  <a:pos x="T2" y="T3"/>
                </a:cxn>
                <a:cxn ang="T8">
                  <a:pos x="T4" y="T5"/>
                </a:cxn>
              </a:cxnLst>
              <a:rect l="T9" t="T10" r="T11" b="T12"/>
              <a:pathLst>
                <a:path w="224" h="530">
                  <a:moveTo>
                    <a:pt x="0" y="0"/>
                  </a:moveTo>
                  <a:cubicBezTo>
                    <a:pt x="22" y="49"/>
                    <a:pt x="96" y="206"/>
                    <a:pt x="133" y="294"/>
                  </a:cubicBezTo>
                  <a:cubicBezTo>
                    <a:pt x="170" y="382"/>
                    <a:pt x="205" y="481"/>
                    <a:pt x="224" y="53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grpSp>
      <p:grpSp>
        <p:nvGrpSpPr>
          <p:cNvPr id="3" name="Group 69"/>
          <p:cNvGrpSpPr>
            <a:grpSpLocks/>
          </p:cNvGrpSpPr>
          <p:nvPr/>
        </p:nvGrpSpPr>
        <p:grpSpPr bwMode="auto">
          <a:xfrm>
            <a:off x="5103813" y="1385888"/>
            <a:ext cx="3657600" cy="4537075"/>
            <a:chOff x="3215" y="873"/>
            <a:chExt cx="2304" cy="2858"/>
          </a:xfrm>
        </p:grpSpPr>
        <p:sp>
          <p:nvSpPr>
            <p:cNvPr id="14379" name="Line 46"/>
            <p:cNvSpPr>
              <a:spLocks noChangeShapeType="1"/>
            </p:cNvSpPr>
            <p:nvPr/>
          </p:nvSpPr>
          <p:spPr bwMode="auto">
            <a:xfrm>
              <a:off x="3631" y="1235"/>
              <a:ext cx="26" cy="2256"/>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0" name="Rectangle 47"/>
            <p:cNvSpPr>
              <a:spLocks noChangeArrowheads="1"/>
            </p:cNvSpPr>
            <p:nvPr/>
          </p:nvSpPr>
          <p:spPr bwMode="auto">
            <a:xfrm>
              <a:off x="3546" y="345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i="1">
                  <a:latin typeface="Times New Roman" pitchFamily="18" charset="0"/>
                  <a:cs typeface="Times New Roman" pitchFamily="18" charset="0"/>
                </a:rPr>
                <a:t>t</a:t>
              </a:r>
              <a:r>
                <a:rPr kumimoji="1" lang="en-US" altLang="zh-CN" baseline="-25000">
                  <a:latin typeface="Times New Roman" pitchFamily="18" charset="0"/>
                  <a:cs typeface="Times New Roman" pitchFamily="18" charset="0"/>
                </a:rPr>
                <a:t>1</a:t>
              </a:r>
            </a:p>
          </p:txBody>
        </p:sp>
        <p:sp>
          <p:nvSpPr>
            <p:cNvPr id="14381" name="Text Box 48"/>
            <p:cNvSpPr txBox="1">
              <a:spLocks noChangeArrowheads="1"/>
            </p:cNvSpPr>
            <p:nvPr/>
          </p:nvSpPr>
          <p:spPr bwMode="auto">
            <a:xfrm>
              <a:off x="3215" y="2003"/>
              <a:ext cx="3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50000"/>
                </a:spcBef>
              </a:pPr>
              <a:r>
                <a:rPr lang="en-US" altLang="zh-CN" sz="2800" i="1">
                  <a:latin typeface="Times New Roman" pitchFamily="18" charset="0"/>
                  <a:cs typeface="Times New Roman" pitchFamily="18" charset="0"/>
                </a:rPr>
                <a:t>u</a:t>
              </a:r>
              <a:r>
                <a:rPr lang="en-US" altLang="zh-CN" sz="2800" baseline="-25000">
                  <a:latin typeface="Times New Roman" pitchFamily="18" charset="0"/>
                  <a:cs typeface="Times New Roman" pitchFamily="18" charset="0"/>
                </a:rPr>
                <a:t>o</a:t>
              </a:r>
              <a:endParaRPr lang="en-US" altLang="zh-CN" sz="2800">
                <a:latin typeface="Times New Roman" pitchFamily="18" charset="0"/>
                <a:cs typeface="Times New Roman" pitchFamily="18" charset="0"/>
              </a:endParaRPr>
            </a:p>
          </p:txBody>
        </p:sp>
        <p:sp>
          <p:nvSpPr>
            <p:cNvPr id="14382" name="Line 49"/>
            <p:cNvSpPr>
              <a:spLocks noChangeShapeType="1"/>
            </p:cNvSpPr>
            <p:nvPr/>
          </p:nvSpPr>
          <p:spPr bwMode="auto">
            <a:xfrm flipH="1" flipV="1">
              <a:off x="3530" y="2277"/>
              <a:ext cx="0" cy="1236"/>
            </a:xfrm>
            <a:prstGeom prst="line">
              <a:avLst/>
            </a:prstGeom>
            <a:noFill/>
            <a:ln w="38100">
              <a:solidFill>
                <a:schemeClr val="tx1"/>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3" name="Line 50"/>
            <p:cNvSpPr>
              <a:spLocks noChangeShapeType="1"/>
            </p:cNvSpPr>
            <p:nvPr/>
          </p:nvSpPr>
          <p:spPr bwMode="auto">
            <a:xfrm>
              <a:off x="3518" y="3511"/>
              <a:ext cx="1944" cy="0"/>
            </a:xfrm>
            <a:prstGeom prst="line">
              <a:avLst/>
            </a:prstGeom>
            <a:noFill/>
            <a:ln w="38100">
              <a:solidFill>
                <a:srgbClr val="000000"/>
              </a:solidFill>
              <a:round/>
              <a:headEnd/>
              <a:tailEnd type="arrow"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4" name="Text Box 51"/>
            <p:cNvSpPr txBox="1">
              <a:spLocks noChangeArrowheads="1"/>
            </p:cNvSpPr>
            <p:nvPr/>
          </p:nvSpPr>
          <p:spPr bwMode="auto">
            <a:xfrm>
              <a:off x="3311" y="3395"/>
              <a:ext cx="2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a:latin typeface="Times New Roman" pitchFamily="18" charset="0"/>
                  <a:cs typeface="Times New Roman" pitchFamily="18" charset="0"/>
                </a:rPr>
                <a:t>0</a:t>
              </a:r>
            </a:p>
          </p:txBody>
        </p:sp>
        <p:graphicFrame>
          <p:nvGraphicFramePr>
            <p:cNvPr id="14338" name="Object 2"/>
            <p:cNvGraphicFramePr>
              <a:graphicFrameLocks noChangeAspect="1"/>
            </p:cNvGraphicFramePr>
            <p:nvPr/>
          </p:nvGraphicFramePr>
          <p:xfrm>
            <a:off x="5257" y="3515"/>
            <a:ext cx="262" cy="216"/>
          </p:xfrm>
          <a:graphic>
            <a:graphicData uri="http://schemas.openxmlformats.org/presentationml/2006/ole">
              <mc:AlternateContent xmlns:mc="http://schemas.openxmlformats.org/markup-compatibility/2006">
                <mc:Choice xmlns:v="urn:schemas-microsoft-com:vml" Requires="v">
                  <p:oleObj spid="_x0000_s14468" name="公式" r:id="rId6" imgW="203040" imgH="164880" progId="Equation.3">
                    <p:embed/>
                  </p:oleObj>
                </mc:Choice>
                <mc:Fallback>
                  <p:oleObj name="公式" r:id="rId6" imgW="203040" imgH="16488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 y="3515"/>
                          <a:ext cx="26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14385" name="Line 53"/>
            <p:cNvSpPr>
              <a:spLocks noChangeShapeType="1"/>
            </p:cNvSpPr>
            <p:nvPr/>
          </p:nvSpPr>
          <p:spPr bwMode="auto">
            <a:xfrm>
              <a:off x="3827" y="873"/>
              <a:ext cx="0" cy="2618"/>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6" name="Line 54"/>
            <p:cNvSpPr>
              <a:spLocks noChangeShapeType="1"/>
            </p:cNvSpPr>
            <p:nvPr/>
          </p:nvSpPr>
          <p:spPr bwMode="auto">
            <a:xfrm>
              <a:off x="4021" y="1235"/>
              <a:ext cx="0" cy="2256"/>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7" name="Line 55"/>
            <p:cNvSpPr>
              <a:spLocks noChangeShapeType="1"/>
            </p:cNvSpPr>
            <p:nvPr/>
          </p:nvSpPr>
          <p:spPr bwMode="auto">
            <a:xfrm>
              <a:off x="4413" y="1235"/>
              <a:ext cx="0" cy="2256"/>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8" name="Line 56"/>
            <p:cNvSpPr>
              <a:spLocks noChangeShapeType="1"/>
            </p:cNvSpPr>
            <p:nvPr/>
          </p:nvSpPr>
          <p:spPr bwMode="auto">
            <a:xfrm>
              <a:off x="4223" y="873"/>
              <a:ext cx="0" cy="2618"/>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89" name="Line 57"/>
            <p:cNvSpPr>
              <a:spLocks noChangeShapeType="1"/>
            </p:cNvSpPr>
            <p:nvPr/>
          </p:nvSpPr>
          <p:spPr bwMode="auto">
            <a:xfrm>
              <a:off x="4799" y="1235"/>
              <a:ext cx="0" cy="2256"/>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0" name="Line 58"/>
            <p:cNvSpPr>
              <a:spLocks noChangeShapeType="1"/>
            </p:cNvSpPr>
            <p:nvPr/>
          </p:nvSpPr>
          <p:spPr bwMode="auto">
            <a:xfrm>
              <a:off x="5195" y="1235"/>
              <a:ext cx="0" cy="2256"/>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1" name="Line 59"/>
            <p:cNvSpPr>
              <a:spLocks noChangeShapeType="1"/>
            </p:cNvSpPr>
            <p:nvPr/>
          </p:nvSpPr>
          <p:spPr bwMode="auto">
            <a:xfrm>
              <a:off x="4606" y="873"/>
              <a:ext cx="0" cy="2618"/>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2" name="Line 60"/>
            <p:cNvSpPr>
              <a:spLocks noChangeShapeType="1"/>
            </p:cNvSpPr>
            <p:nvPr/>
          </p:nvSpPr>
          <p:spPr bwMode="auto">
            <a:xfrm>
              <a:off x="4993" y="873"/>
              <a:ext cx="0" cy="2618"/>
            </a:xfrm>
            <a:prstGeom prst="line">
              <a:avLst/>
            </a:prstGeom>
            <a:noFill/>
            <a:ln w="28575">
              <a:solidFill>
                <a:schemeClr val="bg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393" name="Rectangle 61"/>
            <p:cNvSpPr>
              <a:spLocks noChangeArrowheads="1"/>
            </p:cNvSpPr>
            <p:nvPr/>
          </p:nvSpPr>
          <p:spPr bwMode="auto">
            <a:xfrm>
              <a:off x="3720" y="344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i="1">
                  <a:latin typeface="Times New Roman" pitchFamily="18" charset="0"/>
                  <a:cs typeface="Times New Roman" pitchFamily="18" charset="0"/>
                </a:rPr>
                <a:t>t</a:t>
              </a:r>
              <a:r>
                <a:rPr kumimoji="1" lang="en-US" altLang="zh-CN" baseline="-25000">
                  <a:latin typeface="Times New Roman" pitchFamily="18" charset="0"/>
                  <a:cs typeface="Times New Roman" pitchFamily="18" charset="0"/>
                </a:rPr>
                <a:t>2</a:t>
              </a:r>
            </a:p>
          </p:txBody>
        </p:sp>
        <p:sp>
          <p:nvSpPr>
            <p:cNvPr id="14394" name="Rectangle 62"/>
            <p:cNvSpPr>
              <a:spLocks noChangeArrowheads="1"/>
            </p:cNvSpPr>
            <p:nvPr/>
          </p:nvSpPr>
          <p:spPr bwMode="auto">
            <a:xfrm>
              <a:off x="3922" y="344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i="1">
                  <a:latin typeface="Times New Roman" pitchFamily="18" charset="0"/>
                  <a:cs typeface="Times New Roman" pitchFamily="18" charset="0"/>
                </a:rPr>
                <a:t>t</a:t>
              </a:r>
              <a:r>
                <a:rPr kumimoji="1" lang="en-US" altLang="zh-CN" baseline="-25000">
                  <a:latin typeface="Times New Roman" pitchFamily="18" charset="0"/>
                  <a:cs typeface="Times New Roman" pitchFamily="18" charset="0"/>
                </a:rPr>
                <a:t>3</a:t>
              </a:r>
            </a:p>
          </p:txBody>
        </p:sp>
        <p:sp>
          <p:nvSpPr>
            <p:cNvPr id="14395" name="Rectangle 63"/>
            <p:cNvSpPr>
              <a:spLocks noChangeArrowheads="1"/>
            </p:cNvSpPr>
            <p:nvPr/>
          </p:nvSpPr>
          <p:spPr bwMode="auto">
            <a:xfrm>
              <a:off x="4127" y="344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i="1">
                  <a:latin typeface="Times New Roman" pitchFamily="18" charset="0"/>
                  <a:cs typeface="Times New Roman" pitchFamily="18" charset="0"/>
                </a:rPr>
                <a:t>t</a:t>
              </a:r>
              <a:r>
                <a:rPr kumimoji="1" lang="en-US" altLang="zh-CN" baseline="-25000">
                  <a:latin typeface="Times New Roman" pitchFamily="18" charset="0"/>
                  <a:cs typeface="Times New Roman" pitchFamily="18" charset="0"/>
                </a:rPr>
                <a:t>4</a:t>
              </a:r>
            </a:p>
          </p:txBody>
        </p:sp>
        <p:sp>
          <p:nvSpPr>
            <p:cNvPr id="14396" name="Rectangle 64"/>
            <p:cNvSpPr>
              <a:spLocks noChangeArrowheads="1"/>
            </p:cNvSpPr>
            <p:nvPr/>
          </p:nvSpPr>
          <p:spPr bwMode="auto">
            <a:xfrm>
              <a:off x="4319" y="344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i="1">
                  <a:latin typeface="Times New Roman" pitchFamily="18" charset="0"/>
                  <a:cs typeface="Times New Roman" pitchFamily="18" charset="0"/>
                </a:rPr>
                <a:t>t</a:t>
              </a:r>
              <a:r>
                <a:rPr kumimoji="1" lang="en-US" altLang="zh-CN" baseline="-25000">
                  <a:latin typeface="Times New Roman" pitchFamily="18" charset="0"/>
                  <a:cs typeface="Times New Roman" pitchFamily="18" charset="0"/>
                </a:rPr>
                <a:t>5</a:t>
              </a:r>
            </a:p>
          </p:txBody>
        </p:sp>
        <p:sp>
          <p:nvSpPr>
            <p:cNvPr id="14397" name="Rectangle 65"/>
            <p:cNvSpPr>
              <a:spLocks noChangeArrowheads="1"/>
            </p:cNvSpPr>
            <p:nvPr/>
          </p:nvSpPr>
          <p:spPr bwMode="auto">
            <a:xfrm>
              <a:off x="4500" y="344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i="1">
                  <a:latin typeface="Times New Roman" pitchFamily="18" charset="0"/>
                  <a:cs typeface="Times New Roman" pitchFamily="18" charset="0"/>
                </a:rPr>
                <a:t>t</a:t>
              </a:r>
              <a:r>
                <a:rPr kumimoji="1" lang="en-US" altLang="zh-CN" baseline="-25000">
                  <a:latin typeface="Times New Roman" pitchFamily="18" charset="0"/>
                  <a:cs typeface="Times New Roman" pitchFamily="18" charset="0"/>
                </a:rPr>
                <a:t>6</a:t>
              </a:r>
            </a:p>
          </p:txBody>
        </p:sp>
        <p:sp>
          <p:nvSpPr>
            <p:cNvPr id="14398" name="Rectangle 66"/>
            <p:cNvSpPr>
              <a:spLocks noChangeArrowheads="1"/>
            </p:cNvSpPr>
            <p:nvPr/>
          </p:nvSpPr>
          <p:spPr bwMode="auto">
            <a:xfrm>
              <a:off x="4703" y="344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i="1">
                  <a:latin typeface="Times New Roman" pitchFamily="18" charset="0"/>
                  <a:cs typeface="Times New Roman" pitchFamily="18" charset="0"/>
                </a:rPr>
                <a:t>t</a:t>
              </a:r>
              <a:r>
                <a:rPr kumimoji="1" lang="en-US" altLang="zh-CN" baseline="-25000">
                  <a:latin typeface="Times New Roman" pitchFamily="18" charset="0"/>
                  <a:cs typeface="Times New Roman" pitchFamily="18" charset="0"/>
                </a:rPr>
                <a:t>7</a:t>
              </a:r>
            </a:p>
          </p:txBody>
        </p:sp>
        <p:sp>
          <p:nvSpPr>
            <p:cNvPr id="14399" name="Rectangle 67"/>
            <p:cNvSpPr>
              <a:spLocks noChangeArrowheads="1"/>
            </p:cNvSpPr>
            <p:nvPr/>
          </p:nvSpPr>
          <p:spPr bwMode="auto">
            <a:xfrm>
              <a:off x="4895" y="344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i="1">
                  <a:latin typeface="Times New Roman" pitchFamily="18" charset="0"/>
                  <a:cs typeface="Times New Roman" pitchFamily="18" charset="0"/>
                </a:rPr>
                <a:t>t</a:t>
              </a:r>
              <a:r>
                <a:rPr kumimoji="1" lang="en-US" altLang="zh-CN" baseline="-25000">
                  <a:latin typeface="Times New Roman" pitchFamily="18" charset="0"/>
                  <a:cs typeface="Times New Roman" pitchFamily="18" charset="0"/>
                </a:rPr>
                <a:t>8</a:t>
              </a:r>
            </a:p>
          </p:txBody>
        </p:sp>
        <p:sp>
          <p:nvSpPr>
            <p:cNvPr id="14400" name="Rectangle 68"/>
            <p:cNvSpPr>
              <a:spLocks noChangeArrowheads="1"/>
            </p:cNvSpPr>
            <p:nvPr/>
          </p:nvSpPr>
          <p:spPr bwMode="auto">
            <a:xfrm>
              <a:off x="5087" y="344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kumimoji="1" lang="en-US" altLang="zh-CN" i="1">
                  <a:latin typeface="Times New Roman" pitchFamily="18" charset="0"/>
                  <a:cs typeface="Times New Roman" pitchFamily="18" charset="0"/>
                </a:rPr>
                <a:t>t</a:t>
              </a:r>
              <a:r>
                <a:rPr kumimoji="1" lang="en-US" altLang="zh-CN" baseline="-25000">
                  <a:latin typeface="Times New Roman" pitchFamily="18" charset="0"/>
                  <a:cs typeface="Times New Roman" pitchFamily="18" charset="0"/>
                </a:rPr>
                <a:t>9</a:t>
              </a:r>
            </a:p>
          </p:txBody>
        </p:sp>
      </p:grpSp>
      <p:sp>
        <p:nvSpPr>
          <p:cNvPr id="127046" name="Rectangle 70"/>
          <p:cNvSpPr>
            <a:spLocks noChangeArrowheads="1"/>
          </p:cNvSpPr>
          <p:nvPr/>
        </p:nvSpPr>
        <p:spPr bwMode="auto">
          <a:xfrm>
            <a:off x="260350" y="3833813"/>
            <a:ext cx="493712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0 </a:t>
            </a:r>
            <a:r>
              <a:rPr kumimoji="1" lang="en-US" altLang="zh-CN" b="1">
                <a:solidFill>
                  <a:schemeClr val="tx2"/>
                </a:solidFill>
                <a:latin typeface="Times New Roman" pitchFamily="18" charset="0"/>
                <a:cs typeface="Times New Roman" pitchFamily="18" charset="0"/>
              </a:rPr>
              <a:t>~</a:t>
            </a:r>
            <a:r>
              <a:rPr kumimoji="1" lang="en-US" altLang="zh-CN" b="1" baseline="-25000">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1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c</a:t>
            </a:r>
            <a:r>
              <a:rPr kumimoji="1" lang="zh-CN" altLang="en-US" b="1">
                <a:solidFill>
                  <a:schemeClr val="tx2"/>
                </a:solidFill>
                <a:latin typeface="Times New Roman" pitchFamily="18" charset="0"/>
                <a:cs typeface="Times New Roman" pitchFamily="18" charset="0"/>
              </a:rPr>
              <a:t>最高，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b</a:t>
            </a:r>
            <a:r>
              <a:rPr kumimoji="1" lang="zh-CN" altLang="en-US" b="1">
                <a:solidFill>
                  <a:schemeClr val="tx2"/>
                </a:solidFill>
                <a:latin typeface="Times New Roman" pitchFamily="18" charset="0"/>
                <a:cs typeface="Times New Roman" pitchFamily="18" charset="0"/>
              </a:rPr>
              <a:t>最低，</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5</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4</a:t>
            </a:r>
            <a:r>
              <a:rPr kumimoji="1" lang="zh-CN" altLang="en-US" b="1">
                <a:solidFill>
                  <a:schemeClr val="tx2"/>
                </a:solidFill>
                <a:latin typeface="Times New Roman" pitchFamily="18" charset="0"/>
                <a:cs typeface="Times New Roman" pitchFamily="18" charset="0"/>
              </a:rPr>
              <a:t>通，</a:t>
            </a:r>
            <a:br>
              <a:rPr kumimoji="1" lang="zh-CN" altLang="en-US" b="1">
                <a:solidFill>
                  <a:schemeClr val="tx2"/>
                </a:solidFill>
                <a:latin typeface="Times New Roman" pitchFamily="18" charset="0"/>
                <a:cs typeface="Times New Roman" pitchFamily="18" charset="0"/>
              </a:rPr>
            </a:br>
            <a:r>
              <a:rPr kumimoji="1" lang="zh-CN" altLang="en-US"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r>
              <a:rPr kumimoji="1" lang="en-US" altLang="zh-CN" b="1">
                <a:solidFill>
                  <a:schemeClr val="tx2"/>
                </a:solidFill>
                <a:latin typeface="Times New Roman" pitchFamily="18" charset="0"/>
                <a:cs typeface="Times New Roman" pitchFamily="18" charset="0"/>
              </a:rPr>
              <a:t>=</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cb  </a:t>
            </a:r>
            <a:r>
              <a:rPr kumimoji="1" lang="zh-CN" altLang="en-US" b="1">
                <a:solidFill>
                  <a:schemeClr val="tx2"/>
                </a:solidFill>
                <a:latin typeface="Times New Roman" pitchFamily="18" charset="0"/>
                <a:cs typeface="Times New Roman" pitchFamily="18" charset="0"/>
              </a:rPr>
              <a:t>（线电压）</a:t>
            </a:r>
          </a:p>
        </p:txBody>
      </p:sp>
      <p:sp>
        <p:nvSpPr>
          <p:cNvPr id="127047" name="Freeform 71"/>
          <p:cNvSpPr>
            <a:spLocks/>
          </p:cNvSpPr>
          <p:nvPr/>
        </p:nvSpPr>
        <p:spPr bwMode="auto">
          <a:xfrm>
            <a:off x="1173163" y="1203325"/>
            <a:ext cx="2957512" cy="2286000"/>
          </a:xfrm>
          <a:custGeom>
            <a:avLst/>
            <a:gdLst>
              <a:gd name="T0" fmla="*/ 0 w 1863"/>
              <a:gd name="T1" fmla="*/ 2147483647 h 1440"/>
              <a:gd name="T2" fmla="*/ 2147483647 w 1863"/>
              <a:gd name="T3" fmla="*/ 2147483647 h 1440"/>
              <a:gd name="T4" fmla="*/ 2147483647 w 1863"/>
              <a:gd name="T5" fmla="*/ 0 h 1440"/>
              <a:gd name="T6" fmla="*/ 2147483647 w 1863"/>
              <a:gd name="T7" fmla="*/ 0 h 1440"/>
              <a:gd name="T8" fmla="*/ 2147483647 w 1863"/>
              <a:gd name="T9" fmla="*/ 2147483647 h 1440"/>
              <a:gd name="T10" fmla="*/ 2147483647 w 1863"/>
              <a:gd name="T11" fmla="*/ 2147483647 h 1440"/>
              <a:gd name="T12" fmla="*/ 2147483647 w 1863"/>
              <a:gd name="T13" fmla="*/ 2147483647 h 1440"/>
              <a:gd name="T14" fmla="*/ 2147483647 w 1863"/>
              <a:gd name="T15" fmla="*/ 2147483647 h 1440"/>
              <a:gd name="T16" fmla="*/ 0 60000 65536"/>
              <a:gd name="T17" fmla="*/ 0 60000 65536"/>
              <a:gd name="T18" fmla="*/ 0 60000 65536"/>
              <a:gd name="T19" fmla="*/ 0 60000 65536"/>
              <a:gd name="T20" fmla="*/ 0 60000 65536"/>
              <a:gd name="T21" fmla="*/ 0 60000 65536"/>
              <a:gd name="T22" fmla="*/ 0 60000 65536"/>
              <a:gd name="T23" fmla="*/ 0 60000 65536"/>
              <a:gd name="T24" fmla="*/ 0 w 1863"/>
              <a:gd name="T25" fmla="*/ 0 h 1440"/>
              <a:gd name="T26" fmla="*/ 1863 w 1863"/>
              <a:gd name="T27" fmla="*/ 1440 h 1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3" h="1440">
                <a:moveTo>
                  <a:pt x="0" y="538"/>
                </a:moveTo>
                <a:lnTo>
                  <a:pt x="259" y="538"/>
                </a:lnTo>
                <a:lnTo>
                  <a:pt x="269" y="0"/>
                </a:lnTo>
                <a:lnTo>
                  <a:pt x="1863" y="0"/>
                </a:lnTo>
                <a:lnTo>
                  <a:pt x="1853" y="1440"/>
                </a:lnTo>
                <a:lnTo>
                  <a:pt x="720" y="1440"/>
                </a:lnTo>
                <a:lnTo>
                  <a:pt x="720" y="768"/>
                </a:lnTo>
                <a:lnTo>
                  <a:pt x="10" y="76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27048" name="Rectangle 72"/>
          <p:cNvSpPr>
            <a:spLocks noChangeArrowheads="1"/>
          </p:cNvSpPr>
          <p:nvPr/>
        </p:nvSpPr>
        <p:spPr bwMode="auto">
          <a:xfrm>
            <a:off x="228600" y="3860800"/>
            <a:ext cx="493712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1 </a:t>
            </a:r>
            <a:r>
              <a:rPr kumimoji="1" lang="en-US" altLang="zh-CN" b="1">
                <a:solidFill>
                  <a:schemeClr val="tx2"/>
                </a:solidFill>
                <a:latin typeface="Times New Roman" pitchFamily="18" charset="0"/>
                <a:cs typeface="Times New Roman" pitchFamily="18" charset="0"/>
              </a:rPr>
              <a:t>~</a:t>
            </a:r>
            <a:r>
              <a:rPr kumimoji="1" lang="en-US" altLang="zh-CN" b="1" baseline="-25000">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2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a</a:t>
            </a:r>
            <a:r>
              <a:rPr kumimoji="1" lang="zh-CN" altLang="en-US" b="1">
                <a:solidFill>
                  <a:schemeClr val="tx2"/>
                </a:solidFill>
                <a:latin typeface="Times New Roman" pitchFamily="18" charset="0"/>
                <a:cs typeface="Times New Roman" pitchFamily="18" charset="0"/>
              </a:rPr>
              <a:t>最高，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b</a:t>
            </a:r>
            <a:r>
              <a:rPr kumimoji="1" lang="zh-CN" altLang="en-US" b="1">
                <a:solidFill>
                  <a:schemeClr val="tx2"/>
                </a:solidFill>
                <a:latin typeface="Times New Roman" pitchFamily="18" charset="0"/>
                <a:cs typeface="Times New Roman" pitchFamily="18" charset="0"/>
              </a:rPr>
              <a:t>最低，</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1</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4</a:t>
            </a:r>
            <a:r>
              <a:rPr kumimoji="1" lang="zh-CN" altLang="en-US" b="1">
                <a:solidFill>
                  <a:schemeClr val="tx2"/>
                </a:solidFill>
                <a:latin typeface="Times New Roman" pitchFamily="18" charset="0"/>
                <a:cs typeface="Times New Roman" pitchFamily="18" charset="0"/>
              </a:rPr>
              <a:t>通，</a:t>
            </a:r>
            <a:br>
              <a:rPr kumimoji="1" lang="zh-CN" altLang="en-US" b="1">
                <a:solidFill>
                  <a:schemeClr val="tx2"/>
                </a:solidFill>
                <a:latin typeface="Times New Roman" pitchFamily="18" charset="0"/>
                <a:cs typeface="Times New Roman" pitchFamily="18" charset="0"/>
              </a:rPr>
            </a:br>
            <a:r>
              <a:rPr kumimoji="1" lang="zh-CN" altLang="en-US"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r>
              <a:rPr kumimoji="1" lang="en-US" altLang="zh-CN" b="1">
                <a:solidFill>
                  <a:schemeClr val="tx2"/>
                </a:solidFill>
                <a:latin typeface="Times New Roman" pitchFamily="18" charset="0"/>
                <a:cs typeface="Times New Roman" pitchFamily="18" charset="0"/>
              </a:rPr>
              <a:t>=</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ab  </a:t>
            </a:r>
            <a:r>
              <a:rPr kumimoji="1" lang="zh-CN" altLang="en-US" b="1">
                <a:solidFill>
                  <a:schemeClr val="tx2"/>
                </a:solidFill>
                <a:latin typeface="Times New Roman" pitchFamily="18" charset="0"/>
                <a:cs typeface="Times New Roman" pitchFamily="18" charset="0"/>
              </a:rPr>
              <a:t>（线电压）</a:t>
            </a:r>
          </a:p>
        </p:txBody>
      </p:sp>
      <p:sp>
        <p:nvSpPr>
          <p:cNvPr id="127049" name="Freeform 73"/>
          <p:cNvSpPr>
            <a:spLocks/>
          </p:cNvSpPr>
          <p:nvPr/>
        </p:nvSpPr>
        <p:spPr bwMode="auto">
          <a:xfrm>
            <a:off x="1219200" y="1304925"/>
            <a:ext cx="2651125" cy="2101850"/>
          </a:xfrm>
          <a:custGeom>
            <a:avLst/>
            <a:gdLst>
              <a:gd name="T0" fmla="*/ 2147483647 w 1670"/>
              <a:gd name="T1" fmla="*/ 2147483647 h 1324"/>
              <a:gd name="T2" fmla="*/ 2147483647 w 1670"/>
              <a:gd name="T3" fmla="*/ 2147483647 h 1324"/>
              <a:gd name="T4" fmla="*/ 2147483647 w 1670"/>
              <a:gd name="T5" fmla="*/ 0 h 1324"/>
              <a:gd name="T6" fmla="*/ 2147483647 w 1670"/>
              <a:gd name="T7" fmla="*/ 0 h 1324"/>
              <a:gd name="T8" fmla="*/ 2147483647 w 1670"/>
              <a:gd name="T9" fmla="*/ 2147483647 h 1324"/>
              <a:gd name="T10" fmla="*/ 2147483647 w 1670"/>
              <a:gd name="T11" fmla="*/ 2147483647 h 1324"/>
              <a:gd name="T12" fmla="*/ 2147483647 w 1670"/>
              <a:gd name="T13" fmla="*/ 2147483647 h 1324"/>
              <a:gd name="T14" fmla="*/ 0 w 1670"/>
              <a:gd name="T15" fmla="*/ 2147483647 h 1324"/>
              <a:gd name="T16" fmla="*/ 0 60000 65536"/>
              <a:gd name="T17" fmla="*/ 0 60000 65536"/>
              <a:gd name="T18" fmla="*/ 0 60000 65536"/>
              <a:gd name="T19" fmla="*/ 0 60000 65536"/>
              <a:gd name="T20" fmla="*/ 0 60000 65536"/>
              <a:gd name="T21" fmla="*/ 0 60000 65536"/>
              <a:gd name="T22" fmla="*/ 0 60000 65536"/>
              <a:gd name="T23" fmla="*/ 0 60000 65536"/>
              <a:gd name="T24" fmla="*/ 0 w 1670"/>
              <a:gd name="T25" fmla="*/ 0 h 1324"/>
              <a:gd name="T26" fmla="*/ 1670 w 1670"/>
              <a:gd name="T27" fmla="*/ 1324 h 13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70" h="1324">
                <a:moveTo>
                  <a:pt x="10" y="844"/>
                </a:moveTo>
                <a:lnTo>
                  <a:pt x="1152" y="844"/>
                </a:lnTo>
                <a:lnTo>
                  <a:pt x="1152" y="0"/>
                </a:lnTo>
                <a:lnTo>
                  <a:pt x="1661" y="0"/>
                </a:lnTo>
                <a:lnTo>
                  <a:pt x="1670" y="1324"/>
                </a:lnTo>
                <a:lnTo>
                  <a:pt x="816" y="1324"/>
                </a:lnTo>
                <a:lnTo>
                  <a:pt x="797" y="589"/>
                </a:lnTo>
                <a:lnTo>
                  <a:pt x="0" y="58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27051" name="Freeform 75"/>
          <p:cNvSpPr>
            <a:spLocks/>
          </p:cNvSpPr>
          <p:nvPr/>
        </p:nvSpPr>
        <p:spPr bwMode="auto">
          <a:xfrm>
            <a:off x="5605463" y="4224338"/>
            <a:ext cx="185737" cy="165100"/>
          </a:xfrm>
          <a:custGeom>
            <a:avLst/>
            <a:gdLst>
              <a:gd name="T0" fmla="*/ 0 w 132"/>
              <a:gd name="T1" fmla="*/ 0 h 132"/>
              <a:gd name="T2" fmla="*/ 2147483647 w 132"/>
              <a:gd name="T3" fmla="*/ 2147483647 h 132"/>
              <a:gd name="T4" fmla="*/ 2147483647 w 132"/>
              <a:gd name="T5" fmla="*/ 2147483647 h 132"/>
              <a:gd name="T6" fmla="*/ 2147483647 w 132"/>
              <a:gd name="T7" fmla="*/ 2147483647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 name="Group 80"/>
          <p:cNvGrpSpPr>
            <a:grpSpLocks/>
          </p:cNvGrpSpPr>
          <p:nvPr/>
        </p:nvGrpSpPr>
        <p:grpSpPr bwMode="auto">
          <a:xfrm>
            <a:off x="5781675" y="4224338"/>
            <a:ext cx="290513" cy="165100"/>
            <a:chOff x="2561" y="3552"/>
            <a:chExt cx="259" cy="132"/>
          </a:xfrm>
        </p:grpSpPr>
        <p:sp>
          <p:nvSpPr>
            <p:cNvPr id="14377" name="Freeform 81"/>
            <p:cNvSpPr>
              <a:spLocks/>
            </p:cNvSpPr>
            <p:nvPr/>
          </p:nvSpPr>
          <p:spPr bwMode="auto">
            <a:xfrm>
              <a:off x="2688"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78" name="Freeform 82"/>
            <p:cNvSpPr>
              <a:spLocks/>
            </p:cNvSpPr>
            <p:nvPr/>
          </p:nvSpPr>
          <p:spPr bwMode="auto">
            <a:xfrm flipH="1">
              <a:off x="2561"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 name="Group 83"/>
          <p:cNvGrpSpPr>
            <a:grpSpLocks/>
          </p:cNvGrpSpPr>
          <p:nvPr/>
        </p:nvGrpSpPr>
        <p:grpSpPr bwMode="auto">
          <a:xfrm>
            <a:off x="6091238" y="4224338"/>
            <a:ext cx="290512" cy="165100"/>
            <a:chOff x="2561" y="3552"/>
            <a:chExt cx="259" cy="132"/>
          </a:xfrm>
        </p:grpSpPr>
        <p:sp>
          <p:nvSpPr>
            <p:cNvPr id="14375" name="Freeform 84"/>
            <p:cNvSpPr>
              <a:spLocks/>
            </p:cNvSpPr>
            <p:nvPr/>
          </p:nvSpPr>
          <p:spPr bwMode="auto">
            <a:xfrm>
              <a:off x="2688"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76" name="Freeform 85"/>
            <p:cNvSpPr>
              <a:spLocks/>
            </p:cNvSpPr>
            <p:nvPr/>
          </p:nvSpPr>
          <p:spPr bwMode="auto">
            <a:xfrm flipH="1">
              <a:off x="2561"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 name="Group 86"/>
          <p:cNvGrpSpPr>
            <a:grpSpLocks/>
          </p:cNvGrpSpPr>
          <p:nvPr/>
        </p:nvGrpSpPr>
        <p:grpSpPr bwMode="auto">
          <a:xfrm>
            <a:off x="6400800" y="4224338"/>
            <a:ext cx="290513" cy="165100"/>
            <a:chOff x="2561" y="3552"/>
            <a:chExt cx="259" cy="132"/>
          </a:xfrm>
        </p:grpSpPr>
        <p:sp>
          <p:nvSpPr>
            <p:cNvPr id="14373" name="Freeform 87"/>
            <p:cNvSpPr>
              <a:spLocks/>
            </p:cNvSpPr>
            <p:nvPr/>
          </p:nvSpPr>
          <p:spPr bwMode="auto">
            <a:xfrm>
              <a:off x="2688"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74" name="Freeform 88"/>
            <p:cNvSpPr>
              <a:spLocks/>
            </p:cNvSpPr>
            <p:nvPr/>
          </p:nvSpPr>
          <p:spPr bwMode="auto">
            <a:xfrm flipH="1">
              <a:off x="2561"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7" name="Group 89"/>
          <p:cNvGrpSpPr>
            <a:grpSpLocks/>
          </p:cNvGrpSpPr>
          <p:nvPr/>
        </p:nvGrpSpPr>
        <p:grpSpPr bwMode="auto">
          <a:xfrm>
            <a:off x="6710363" y="4224338"/>
            <a:ext cx="290512" cy="165100"/>
            <a:chOff x="2561" y="3552"/>
            <a:chExt cx="259" cy="132"/>
          </a:xfrm>
        </p:grpSpPr>
        <p:sp>
          <p:nvSpPr>
            <p:cNvPr id="14371" name="Freeform 90"/>
            <p:cNvSpPr>
              <a:spLocks/>
            </p:cNvSpPr>
            <p:nvPr/>
          </p:nvSpPr>
          <p:spPr bwMode="auto">
            <a:xfrm>
              <a:off x="2688"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72" name="Freeform 91"/>
            <p:cNvSpPr>
              <a:spLocks/>
            </p:cNvSpPr>
            <p:nvPr/>
          </p:nvSpPr>
          <p:spPr bwMode="auto">
            <a:xfrm flipH="1">
              <a:off x="2561"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8" name="Group 92"/>
          <p:cNvGrpSpPr>
            <a:grpSpLocks/>
          </p:cNvGrpSpPr>
          <p:nvPr/>
        </p:nvGrpSpPr>
        <p:grpSpPr bwMode="auto">
          <a:xfrm>
            <a:off x="7019925" y="4224338"/>
            <a:ext cx="290513" cy="165100"/>
            <a:chOff x="2561" y="3552"/>
            <a:chExt cx="259" cy="132"/>
          </a:xfrm>
        </p:grpSpPr>
        <p:sp>
          <p:nvSpPr>
            <p:cNvPr id="14369" name="Freeform 93"/>
            <p:cNvSpPr>
              <a:spLocks/>
            </p:cNvSpPr>
            <p:nvPr/>
          </p:nvSpPr>
          <p:spPr bwMode="auto">
            <a:xfrm>
              <a:off x="2688"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70" name="Freeform 94"/>
            <p:cNvSpPr>
              <a:spLocks/>
            </p:cNvSpPr>
            <p:nvPr/>
          </p:nvSpPr>
          <p:spPr bwMode="auto">
            <a:xfrm flipH="1">
              <a:off x="2561"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9" name="Group 95"/>
          <p:cNvGrpSpPr>
            <a:grpSpLocks/>
          </p:cNvGrpSpPr>
          <p:nvPr/>
        </p:nvGrpSpPr>
        <p:grpSpPr bwMode="auto">
          <a:xfrm>
            <a:off x="7329488" y="4224338"/>
            <a:ext cx="290512" cy="165100"/>
            <a:chOff x="2561" y="3552"/>
            <a:chExt cx="259" cy="132"/>
          </a:xfrm>
        </p:grpSpPr>
        <p:sp>
          <p:nvSpPr>
            <p:cNvPr id="14367" name="Freeform 96"/>
            <p:cNvSpPr>
              <a:spLocks/>
            </p:cNvSpPr>
            <p:nvPr/>
          </p:nvSpPr>
          <p:spPr bwMode="auto">
            <a:xfrm>
              <a:off x="2688"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68" name="Freeform 97"/>
            <p:cNvSpPr>
              <a:spLocks/>
            </p:cNvSpPr>
            <p:nvPr/>
          </p:nvSpPr>
          <p:spPr bwMode="auto">
            <a:xfrm flipH="1">
              <a:off x="2561" y="3552"/>
              <a:ext cx="132" cy="132"/>
            </a:xfrm>
            <a:custGeom>
              <a:avLst/>
              <a:gdLst>
                <a:gd name="T0" fmla="*/ 0 w 132"/>
                <a:gd name="T1" fmla="*/ 0 h 132"/>
                <a:gd name="T2" fmla="*/ 52 w 132"/>
                <a:gd name="T3" fmla="*/ 12 h 132"/>
                <a:gd name="T4" fmla="*/ 100 w 132"/>
                <a:gd name="T5" fmla="*/ 64 h 132"/>
                <a:gd name="T6" fmla="*/ 132 w 132"/>
                <a:gd name="T7" fmla="*/ 132 h 132"/>
                <a:gd name="T8" fmla="*/ 0 60000 65536"/>
                <a:gd name="T9" fmla="*/ 0 60000 65536"/>
                <a:gd name="T10" fmla="*/ 0 60000 65536"/>
                <a:gd name="T11" fmla="*/ 0 60000 65536"/>
                <a:gd name="T12" fmla="*/ 0 w 132"/>
                <a:gd name="T13" fmla="*/ 0 h 132"/>
                <a:gd name="T14" fmla="*/ 132 w 132"/>
                <a:gd name="T15" fmla="*/ 132 h 132"/>
              </a:gdLst>
              <a:ahLst/>
              <a:cxnLst>
                <a:cxn ang="T8">
                  <a:pos x="T0" y="T1"/>
                </a:cxn>
                <a:cxn ang="T9">
                  <a:pos x="T2" y="T3"/>
                </a:cxn>
                <a:cxn ang="T10">
                  <a:pos x="T4" y="T5"/>
                </a:cxn>
                <a:cxn ang="T11">
                  <a:pos x="T6" y="T7"/>
                </a:cxn>
              </a:cxnLst>
              <a:rect l="T12" t="T13" r="T14" b="T15"/>
              <a:pathLst>
                <a:path w="132" h="132">
                  <a:moveTo>
                    <a:pt x="0" y="0"/>
                  </a:moveTo>
                  <a:cubicBezTo>
                    <a:pt x="9" y="2"/>
                    <a:pt x="35" y="1"/>
                    <a:pt x="52" y="12"/>
                  </a:cubicBezTo>
                  <a:cubicBezTo>
                    <a:pt x="69" y="23"/>
                    <a:pt x="87" y="44"/>
                    <a:pt x="100" y="64"/>
                  </a:cubicBezTo>
                  <a:cubicBezTo>
                    <a:pt x="113" y="84"/>
                    <a:pt x="125" y="118"/>
                    <a:pt x="132" y="1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7074" name="Rectangle 98"/>
          <p:cNvSpPr>
            <a:spLocks noChangeArrowheads="1"/>
          </p:cNvSpPr>
          <p:nvPr/>
        </p:nvSpPr>
        <p:spPr bwMode="auto">
          <a:xfrm>
            <a:off x="211138" y="3917950"/>
            <a:ext cx="493712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2 </a:t>
            </a:r>
            <a:r>
              <a:rPr kumimoji="1" lang="en-US" altLang="zh-CN" b="1">
                <a:solidFill>
                  <a:schemeClr val="tx2"/>
                </a:solidFill>
                <a:latin typeface="Times New Roman" pitchFamily="18" charset="0"/>
                <a:cs typeface="Times New Roman" pitchFamily="18" charset="0"/>
              </a:rPr>
              <a:t>~</a:t>
            </a:r>
            <a:r>
              <a:rPr kumimoji="1" lang="en-US" altLang="zh-CN" b="1" baseline="-25000">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3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a</a:t>
            </a:r>
            <a:r>
              <a:rPr kumimoji="1" lang="zh-CN" altLang="en-US" b="1">
                <a:solidFill>
                  <a:schemeClr val="tx2"/>
                </a:solidFill>
                <a:latin typeface="Times New Roman" pitchFamily="18" charset="0"/>
                <a:cs typeface="Times New Roman" pitchFamily="18" charset="0"/>
              </a:rPr>
              <a:t>最高，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c</a:t>
            </a:r>
            <a:r>
              <a:rPr kumimoji="1" lang="zh-CN" altLang="en-US" b="1">
                <a:solidFill>
                  <a:schemeClr val="tx2"/>
                </a:solidFill>
                <a:latin typeface="Times New Roman" pitchFamily="18" charset="0"/>
                <a:cs typeface="Times New Roman" pitchFamily="18" charset="0"/>
              </a:rPr>
              <a:t>最低，</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1</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6</a:t>
            </a:r>
            <a:r>
              <a:rPr kumimoji="1" lang="zh-CN" altLang="en-US" b="1">
                <a:solidFill>
                  <a:schemeClr val="tx2"/>
                </a:solidFill>
                <a:latin typeface="Times New Roman" pitchFamily="18" charset="0"/>
                <a:cs typeface="Times New Roman" pitchFamily="18" charset="0"/>
              </a:rPr>
              <a:t>通，</a:t>
            </a:r>
            <a:br>
              <a:rPr kumimoji="1" lang="zh-CN" altLang="en-US" b="1">
                <a:solidFill>
                  <a:schemeClr val="tx2"/>
                </a:solidFill>
                <a:latin typeface="Times New Roman" pitchFamily="18" charset="0"/>
                <a:cs typeface="Times New Roman" pitchFamily="18" charset="0"/>
              </a:rPr>
            </a:br>
            <a:r>
              <a:rPr kumimoji="1" lang="zh-CN" altLang="en-US"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r>
              <a:rPr kumimoji="1" lang="en-US" altLang="zh-CN" b="1">
                <a:solidFill>
                  <a:schemeClr val="tx2"/>
                </a:solidFill>
                <a:latin typeface="Times New Roman" pitchFamily="18" charset="0"/>
                <a:cs typeface="Times New Roman" pitchFamily="18" charset="0"/>
              </a:rPr>
              <a:t>=</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ac  </a:t>
            </a:r>
            <a:r>
              <a:rPr kumimoji="1" lang="zh-CN" altLang="en-US" b="1">
                <a:solidFill>
                  <a:schemeClr val="tx2"/>
                </a:solidFill>
                <a:latin typeface="Times New Roman" pitchFamily="18" charset="0"/>
                <a:cs typeface="Times New Roman" pitchFamily="18" charset="0"/>
              </a:rPr>
              <a:t>（线电压）</a:t>
            </a:r>
          </a:p>
        </p:txBody>
      </p:sp>
      <p:sp>
        <p:nvSpPr>
          <p:cNvPr id="127075" name="Freeform 99"/>
          <p:cNvSpPr>
            <a:spLocks/>
          </p:cNvSpPr>
          <p:nvPr/>
        </p:nvSpPr>
        <p:spPr bwMode="auto">
          <a:xfrm>
            <a:off x="1189038" y="1173163"/>
            <a:ext cx="2925762" cy="2271712"/>
          </a:xfrm>
          <a:custGeom>
            <a:avLst/>
            <a:gdLst>
              <a:gd name="T0" fmla="*/ 2147483647 w 1843"/>
              <a:gd name="T1" fmla="*/ 2147483647 h 1431"/>
              <a:gd name="T2" fmla="*/ 2147483647 w 1843"/>
              <a:gd name="T3" fmla="*/ 2147483647 h 1431"/>
              <a:gd name="T4" fmla="*/ 2147483647 w 1843"/>
              <a:gd name="T5" fmla="*/ 0 h 1431"/>
              <a:gd name="T6" fmla="*/ 2147483647 w 1843"/>
              <a:gd name="T7" fmla="*/ 2147483647 h 1431"/>
              <a:gd name="T8" fmla="*/ 2147483647 w 1843"/>
              <a:gd name="T9" fmla="*/ 2147483647 h 1431"/>
              <a:gd name="T10" fmla="*/ 2147483647 w 1843"/>
              <a:gd name="T11" fmla="*/ 2147483647 h 1431"/>
              <a:gd name="T12" fmla="*/ 2147483647 w 1843"/>
              <a:gd name="T13" fmla="*/ 2147483647 h 1431"/>
              <a:gd name="T14" fmla="*/ 0 w 1843"/>
              <a:gd name="T15" fmla="*/ 2147483647 h 1431"/>
              <a:gd name="T16" fmla="*/ 0 60000 65536"/>
              <a:gd name="T17" fmla="*/ 0 60000 65536"/>
              <a:gd name="T18" fmla="*/ 0 60000 65536"/>
              <a:gd name="T19" fmla="*/ 0 60000 65536"/>
              <a:gd name="T20" fmla="*/ 0 60000 65536"/>
              <a:gd name="T21" fmla="*/ 0 60000 65536"/>
              <a:gd name="T22" fmla="*/ 0 60000 65536"/>
              <a:gd name="T23" fmla="*/ 0 60000 65536"/>
              <a:gd name="T24" fmla="*/ 0 w 1843"/>
              <a:gd name="T25" fmla="*/ 0 h 1431"/>
              <a:gd name="T26" fmla="*/ 1843 w 1843"/>
              <a:gd name="T27" fmla="*/ 1431 h 14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43" h="1431">
                <a:moveTo>
                  <a:pt x="19" y="557"/>
                </a:moveTo>
                <a:lnTo>
                  <a:pt x="249" y="547"/>
                </a:lnTo>
                <a:lnTo>
                  <a:pt x="249" y="0"/>
                </a:lnTo>
                <a:lnTo>
                  <a:pt x="1833" y="10"/>
                </a:lnTo>
                <a:lnTo>
                  <a:pt x="1843" y="1431"/>
                </a:lnTo>
                <a:lnTo>
                  <a:pt x="1209" y="1431"/>
                </a:lnTo>
                <a:lnTo>
                  <a:pt x="1209" y="1008"/>
                </a:lnTo>
                <a:lnTo>
                  <a:pt x="0" y="100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27076" name="Rectangle 100"/>
          <p:cNvSpPr>
            <a:spLocks noChangeArrowheads="1"/>
          </p:cNvSpPr>
          <p:nvPr/>
        </p:nvSpPr>
        <p:spPr bwMode="auto">
          <a:xfrm>
            <a:off x="223838" y="3914775"/>
            <a:ext cx="493712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3 </a:t>
            </a:r>
            <a:r>
              <a:rPr kumimoji="1" lang="en-US" altLang="zh-CN" b="1">
                <a:solidFill>
                  <a:schemeClr val="tx2"/>
                </a:solidFill>
                <a:latin typeface="Times New Roman" pitchFamily="18" charset="0"/>
                <a:cs typeface="Times New Roman" pitchFamily="18" charset="0"/>
              </a:rPr>
              <a:t>~</a:t>
            </a:r>
            <a:r>
              <a:rPr kumimoji="1" lang="en-US" altLang="zh-CN" b="1" baseline="-25000">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4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b</a:t>
            </a:r>
            <a:r>
              <a:rPr kumimoji="1" lang="zh-CN" altLang="en-US" b="1">
                <a:solidFill>
                  <a:schemeClr val="tx2"/>
                </a:solidFill>
                <a:latin typeface="Times New Roman" pitchFamily="18" charset="0"/>
                <a:cs typeface="Times New Roman" pitchFamily="18" charset="0"/>
              </a:rPr>
              <a:t>最高，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c</a:t>
            </a:r>
            <a:r>
              <a:rPr kumimoji="1" lang="zh-CN" altLang="en-US" b="1">
                <a:solidFill>
                  <a:schemeClr val="tx2"/>
                </a:solidFill>
                <a:latin typeface="Times New Roman" pitchFamily="18" charset="0"/>
                <a:cs typeface="Times New Roman" pitchFamily="18" charset="0"/>
              </a:rPr>
              <a:t>最低，</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3</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6</a:t>
            </a:r>
            <a:r>
              <a:rPr kumimoji="1" lang="zh-CN" altLang="en-US" b="1">
                <a:solidFill>
                  <a:schemeClr val="tx2"/>
                </a:solidFill>
                <a:latin typeface="Times New Roman" pitchFamily="18" charset="0"/>
                <a:cs typeface="Times New Roman" pitchFamily="18" charset="0"/>
              </a:rPr>
              <a:t>通，</a:t>
            </a:r>
            <a:br>
              <a:rPr kumimoji="1" lang="zh-CN" altLang="en-US" b="1">
                <a:solidFill>
                  <a:schemeClr val="tx2"/>
                </a:solidFill>
                <a:latin typeface="Times New Roman" pitchFamily="18" charset="0"/>
                <a:cs typeface="Times New Roman" pitchFamily="18" charset="0"/>
              </a:rPr>
            </a:br>
            <a:r>
              <a:rPr kumimoji="1" lang="zh-CN" altLang="en-US"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r>
              <a:rPr kumimoji="1" lang="en-US" altLang="zh-CN" b="1">
                <a:solidFill>
                  <a:schemeClr val="tx2"/>
                </a:solidFill>
                <a:latin typeface="Times New Roman" pitchFamily="18" charset="0"/>
                <a:cs typeface="Times New Roman" pitchFamily="18" charset="0"/>
              </a:rPr>
              <a:t>=</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bc  </a:t>
            </a:r>
            <a:r>
              <a:rPr kumimoji="1" lang="zh-CN" altLang="en-US" b="1">
                <a:solidFill>
                  <a:schemeClr val="tx2"/>
                </a:solidFill>
                <a:latin typeface="Times New Roman" pitchFamily="18" charset="0"/>
                <a:cs typeface="Times New Roman" pitchFamily="18" charset="0"/>
              </a:rPr>
              <a:t>（线电压）</a:t>
            </a:r>
          </a:p>
        </p:txBody>
      </p:sp>
      <p:sp>
        <p:nvSpPr>
          <p:cNvPr id="127077" name="Freeform 101"/>
          <p:cNvSpPr>
            <a:spLocks/>
          </p:cNvSpPr>
          <p:nvPr/>
        </p:nvSpPr>
        <p:spPr bwMode="auto">
          <a:xfrm>
            <a:off x="1235075" y="1279525"/>
            <a:ext cx="2819400" cy="2119313"/>
          </a:xfrm>
          <a:custGeom>
            <a:avLst/>
            <a:gdLst>
              <a:gd name="T0" fmla="*/ 0 w 1776"/>
              <a:gd name="T1" fmla="*/ 2147483647 h 1335"/>
              <a:gd name="T2" fmla="*/ 2147483647 w 1776"/>
              <a:gd name="T3" fmla="*/ 2147483647 h 1335"/>
              <a:gd name="T4" fmla="*/ 2147483647 w 1776"/>
              <a:gd name="T5" fmla="*/ 0 h 1335"/>
              <a:gd name="T6" fmla="*/ 2147483647 w 1776"/>
              <a:gd name="T7" fmla="*/ 0 h 1335"/>
              <a:gd name="T8" fmla="*/ 2147483647 w 1776"/>
              <a:gd name="T9" fmla="*/ 2147483647 h 1335"/>
              <a:gd name="T10" fmla="*/ 2147483647 w 1776"/>
              <a:gd name="T11" fmla="*/ 2147483647 h 1335"/>
              <a:gd name="T12" fmla="*/ 2147483647 w 1776"/>
              <a:gd name="T13" fmla="*/ 2147483647 h 1335"/>
              <a:gd name="T14" fmla="*/ 2147483647 w 1776"/>
              <a:gd name="T15" fmla="*/ 2147483647 h 1335"/>
              <a:gd name="T16" fmla="*/ 0 60000 65536"/>
              <a:gd name="T17" fmla="*/ 0 60000 65536"/>
              <a:gd name="T18" fmla="*/ 0 60000 65536"/>
              <a:gd name="T19" fmla="*/ 0 60000 65536"/>
              <a:gd name="T20" fmla="*/ 0 60000 65536"/>
              <a:gd name="T21" fmla="*/ 0 60000 65536"/>
              <a:gd name="T22" fmla="*/ 0 60000 65536"/>
              <a:gd name="T23" fmla="*/ 0 60000 65536"/>
              <a:gd name="T24" fmla="*/ 0 w 1776"/>
              <a:gd name="T25" fmla="*/ 0 h 1335"/>
              <a:gd name="T26" fmla="*/ 1776 w 1776"/>
              <a:gd name="T27" fmla="*/ 1335 h 13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6" h="1335">
                <a:moveTo>
                  <a:pt x="0" y="596"/>
                </a:moveTo>
                <a:lnTo>
                  <a:pt x="710" y="596"/>
                </a:lnTo>
                <a:lnTo>
                  <a:pt x="710" y="0"/>
                </a:lnTo>
                <a:lnTo>
                  <a:pt x="1776" y="0"/>
                </a:lnTo>
                <a:lnTo>
                  <a:pt x="1766" y="1325"/>
                </a:lnTo>
                <a:lnTo>
                  <a:pt x="1180" y="1335"/>
                </a:lnTo>
                <a:lnTo>
                  <a:pt x="1180" y="941"/>
                </a:lnTo>
                <a:lnTo>
                  <a:pt x="9" y="94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27078" name="Rectangle 102"/>
          <p:cNvSpPr>
            <a:spLocks noChangeArrowheads="1"/>
          </p:cNvSpPr>
          <p:nvPr/>
        </p:nvSpPr>
        <p:spPr bwMode="auto">
          <a:xfrm>
            <a:off x="309563" y="3833813"/>
            <a:ext cx="493712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4 </a:t>
            </a:r>
            <a:r>
              <a:rPr kumimoji="1" lang="en-US" altLang="zh-CN" b="1">
                <a:solidFill>
                  <a:schemeClr val="tx2"/>
                </a:solidFill>
                <a:latin typeface="Times New Roman" pitchFamily="18" charset="0"/>
                <a:cs typeface="Times New Roman" pitchFamily="18" charset="0"/>
              </a:rPr>
              <a:t>~</a:t>
            </a:r>
            <a:r>
              <a:rPr kumimoji="1" lang="en-US" altLang="zh-CN" b="1" baseline="-25000">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5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b</a:t>
            </a:r>
            <a:r>
              <a:rPr kumimoji="1" lang="zh-CN" altLang="en-US" b="1">
                <a:solidFill>
                  <a:schemeClr val="tx2"/>
                </a:solidFill>
                <a:latin typeface="Times New Roman" pitchFamily="18" charset="0"/>
                <a:cs typeface="Times New Roman" pitchFamily="18" charset="0"/>
              </a:rPr>
              <a:t>最高，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a</a:t>
            </a:r>
            <a:r>
              <a:rPr kumimoji="1" lang="zh-CN" altLang="en-US" b="1">
                <a:solidFill>
                  <a:schemeClr val="tx2"/>
                </a:solidFill>
                <a:latin typeface="Times New Roman" pitchFamily="18" charset="0"/>
                <a:cs typeface="Times New Roman" pitchFamily="18" charset="0"/>
              </a:rPr>
              <a:t>最低，</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3</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2</a:t>
            </a:r>
            <a:r>
              <a:rPr kumimoji="1" lang="zh-CN" altLang="en-US" b="1">
                <a:solidFill>
                  <a:schemeClr val="tx2"/>
                </a:solidFill>
                <a:latin typeface="Times New Roman" pitchFamily="18" charset="0"/>
                <a:cs typeface="Times New Roman" pitchFamily="18" charset="0"/>
              </a:rPr>
              <a:t>通，</a:t>
            </a:r>
            <a:br>
              <a:rPr kumimoji="1" lang="zh-CN" altLang="en-US" b="1">
                <a:solidFill>
                  <a:schemeClr val="tx2"/>
                </a:solidFill>
                <a:latin typeface="Times New Roman" pitchFamily="18" charset="0"/>
                <a:cs typeface="Times New Roman" pitchFamily="18" charset="0"/>
              </a:rPr>
            </a:br>
            <a:r>
              <a:rPr kumimoji="1" lang="zh-CN" altLang="en-US"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r>
              <a:rPr kumimoji="1" lang="en-US" altLang="zh-CN" b="1">
                <a:solidFill>
                  <a:schemeClr val="tx2"/>
                </a:solidFill>
                <a:latin typeface="Times New Roman" pitchFamily="18" charset="0"/>
                <a:cs typeface="Times New Roman" pitchFamily="18" charset="0"/>
              </a:rPr>
              <a:t>=</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ba  </a:t>
            </a:r>
            <a:r>
              <a:rPr kumimoji="1" lang="zh-CN" altLang="en-US" b="1">
                <a:solidFill>
                  <a:schemeClr val="tx2"/>
                </a:solidFill>
                <a:latin typeface="Times New Roman" pitchFamily="18" charset="0"/>
                <a:cs typeface="Times New Roman" pitchFamily="18" charset="0"/>
              </a:rPr>
              <a:t>（线电压）</a:t>
            </a:r>
          </a:p>
        </p:txBody>
      </p:sp>
      <p:sp>
        <p:nvSpPr>
          <p:cNvPr id="127079" name="Freeform 103"/>
          <p:cNvSpPr>
            <a:spLocks/>
          </p:cNvSpPr>
          <p:nvPr/>
        </p:nvSpPr>
        <p:spPr bwMode="auto">
          <a:xfrm>
            <a:off x="1189038" y="1279525"/>
            <a:ext cx="2773362" cy="2012950"/>
          </a:xfrm>
          <a:custGeom>
            <a:avLst/>
            <a:gdLst>
              <a:gd name="T0" fmla="*/ 0 w 1747"/>
              <a:gd name="T1" fmla="*/ 2147483647 h 1268"/>
              <a:gd name="T2" fmla="*/ 2147483647 w 1747"/>
              <a:gd name="T3" fmla="*/ 2147483647 h 1268"/>
              <a:gd name="T4" fmla="*/ 2147483647 w 1747"/>
              <a:gd name="T5" fmla="*/ 0 h 1268"/>
              <a:gd name="T6" fmla="*/ 2147483647 w 1747"/>
              <a:gd name="T7" fmla="*/ 0 h 1268"/>
              <a:gd name="T8" fmla="*/ 2147483647 w 1747"/>
              <a:gd name="T9" fmla="*/ 2147483647 h 1268"/>
              <a:gd name="T10" fmla="*/ 2147483647 w 1747"/>
              <a:gd name="T11" fmla="*/ 2147483647 h 1268"/>
              <a:gd name="T12" fmla="*/ 2147483647 w 1747"/>
              <a:gd name="T13" fmla="*/ 2147483647 h 1268"/>
              <a:gd name="T14" fmla="*/ 2147483647 w 1747"/>
              <a:gd name="T15" fmla="*/ 2147483647 h 1268"/>
              <a:gd name="T16" fmla="*/ 0 60000 65536"/>
              <a:gd name="T17" fmla="*/ 0 60000 65536"/>
              <a:gd name="T18" fmla="*/ 0 60000 65536"/>
              <a:gd name="T19" fmla="*/ 0 60000 65536"/>
              <a:gd name="T20" fmla="*/ 0 60000 65536"/>
              <a:gd name="T21" fmla="*/ 0 60000 65536"/>
              <a:gd name="T22" fmla="*/ 0 60000 65536"/>
              <a:gd name="T23" fmla="*/ 0 60000 65536"/>
              <a:gd name="T24" fmla="*/ 0 w 1747"/>
              <a:gd name="T25" fmla="*/ 0 h 1268"/>
              <a:gd name="T26" fmla="*/ 1747 w 1747"/>
              <a:gd name="T27" fmla="*/ 1268 h 12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47" h="1268">
                <a:moveTo>
                  <a:pt x="0" y="682"/>
                </a:moveTo>
                <a:lnTo>
                  <a:pt x="710" y="682"/>
                </a:lnTo>
                <a:lnTo>
                  <a:pt x="710" y="0"/>
                </a:lnTo>
                <a:lnTo>
                  <a:pt x="1737" y="0"/>
                </a:lnTo>
                <a:lnTo>
                  <a:pt x="1747" y="1268"/>
                </a:lnTo>
                <a:lnTo>
                  <a:pt x="297" y="1268"/>
                </a:lnTo>
                <a:lnTo>
                  <a:pt x="297" y="432"/>
                </a:lnTo>
                <a:lnTo>
                  <a:pt x="9" y="432"/>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27080" name="Rectangle 104"/>
          <p:cNvSpPr>
            <a:spLocks noChangeArrowheads="1"/>
          </p:cNvSpPr>
          <p:nvPr/>
        </p:nvSpPr>
        <p:spPr bwMode="auto">
          <a:xfrm>
            <a:off x="276225" y="3814763"/>
            <a:ext cx="493712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5 </a:t>
            </a:r>
            <a:r>
              <a:rPr kumimoji="1" lang="en-US" altLang="zh-CN" b="1">
                <a:solidFill>
                  <a:schemeClr val="tx2"/>
                </a:solidFill>
                <a:latin typeface="Times New Roman" pitchFamily="18" charset="0"/>
                <a:cs typeface="Times New Roman" pitchFamily="18" charset="0"/>
              </a:rPr>
              <a:t>~</a:t>
            </a:r>
            <a:r>
              <a:rPr kumimoji="1" lang="en-US" altLang="zh-CN" b="1" baseline="-25000">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6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c</a:t>
            </a:r>
            <a:r>
              <a:rPr kumimoji="1" lang="zh-CN" altLang="en-US" b="1">
                <a:solidFill>
                  <a:schemeClr val="tx2"/>
                </a:solidFill>
                <a:latin typeface="Times New Roman" pitchFamily="18" charset="0"/>
                <a:cs typeface="Times New Roman" pitchFamily="18" charset="0"/>
              </a:rPr>
              <a:t>最高，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a</a:t>
            </a:r>
            <a:r>
              <a:rPr kumimoji="1" lang="zh-CN" altLang="en-US" b="1">
                <a:solidFill>
                  <a:schemeClr val="tx2"/>
                </a:solidFill>
                <a:latin typeface="Times New Roman" pitchFamily="18" charset="0"/>
                <a:cs typeface="Times New Roman" pitchFamily="18" charset="0"/>
              </a:rPr>
              <a:t>最低，</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5</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2</a:t>
            </a:r>
            <a:r>
              <a:rPr kumimoji="1" lang="zh-CN" altLang="en-US" b="1">
                <a:solidFill>
                  <a:schemeClr val="tx2"/>
                </a:solidFill>
                <a:latin typeface="Times New Roman" pitchFamily="18" charset="0"/>
                <a:cs typeface="Times New Roman" pitchFamily="18" charset="0"/>
              </a:rPr>
              <a:t>通，</a:t>
            </a:r>
            <a:br>
              <a:rPr kumimoji="1" lang="zh-CN" altLang="en-US" b="1">
                <a:solidFill>
                  <a:schemeClr val="tx2"/>
                </a:solidFill>
                <a:latin typeface="Times New Roman" pitchFamily="18" charset="0"/>
                <a:cs typeface="Times New Roman" pitchFamily="18" charset="0"/>
              </a:rPr>
            </a:br>
            <a:r>
              <a:rPr kumimoji="1" lang="zh-CN" altLang="en-US"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r>
              <a:rPr kumimoji="1" lang="en-US" altLang="zh-CN" b="1">
                <a:solidFill>
                  <a:schemeClr val="tx2"/>
                </a:solidFill>
                <a:latin typeface="Times New Roman" pitchFamily="18" charset="0"/>
                <a:cs typeface="Times New Roman" pitchFamily="18" charset="0"/>
              </a:rPr>
              <a:t>=</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ca  </a:t>
            </a:r>
            <a:r>
              <a:rPr kumimoji="1" lang="zh-CN" altLang="en-US" b="1">
                <a:solidFill>
                  <a:schemeClr val="tx2"/>
                </a:solidFill>
                <a:latin typeface="Times New Roman" pitchFamily="18" charset="0"/>
                <a:cs typeface="Times New Roman" pitchFamily="18" charset="0"/>
              </a:rPr>
              <a:t>（线电压）</a:t>
            </a:r>
          </a:p>
        </p:txBody>
      </p:sp>
      <p:sp>
        <p:nvSpPr>
          <p:cNvPr id="127081" name="Freeform 105"/>
          <p:cNvSpPr>
            <a:spLocks/>
          </p:cNvSpPr>
          <p:nvPr/>
        </p:nvSpPr>
        <p:spPr bwMode="auto">
          <a:xfrm>
            <a:off x="1189038" y="1265238"/>
            <a:ext cx="2833687" cy="2103437"/>
          </a:xfrm>
          <a:custGeom>
            <a:avLst/>
            <a:gdLst>
              <a:gd name="T0" fmla="*/ 0 w 1785"/>
              <a:gd name="T1" fmla="*/ 2147483647 h 1325"/>
              <a:gd name="T2" fmla="*/ 2147483647 w 1785"/>
              <a:gd name="T3" fmla="*/ 2147483647 h 1325"/>
              <a:gd name="T4" fmla="*/ 2147483647 w 1785"/>
              <a:gd name="T5" fmla="*/ 0 h 1325"/>
              <a:gd name="T6" fmla="*/ 2147483647 w 1785"/>
              <a:gd name="T7" fmla="*/ 0 h 1325"/>
              <a:gd name="T8" fmla="*/ 2147483647 w 1785"/>
              <a:gd name="T9" fmla="*/ 2147483647 h 1325"/>
              <a:gd name="T10" fmla="*/ 2147483647 w 1785"/>
              <a:gd name="T11" fmla="*/ 2147483647 h 1325"/>
              <a:gd name="T12" fmla="*/ 2147483647 w 1785"/>
              <a:gd name="T13" fmla="*/ 2147483647 h 1325"/>
              <a:gd name="T14" fmla="*/ 2147483647 w 1785"/>
              <a:gd name="T15" fmla="*/ 2147483647 h 1325"/>
              <a:gd name="T16" fmla="*/ 0 60000 65536"/>
              <a:gd name="T17" fmla="*/ 0 60000 65536"/>
              <a:gd name="T18" fmla="*/ 0 60000 65536"/>
              <a:gd name="T19" fmla="*/ 0 60000 65536"/>
              <a:gd name="T20" fmla="*/ 0 60000 65536"/>
              <a:gd name="T21" fmla="*/ 0 60000 65536"/>
              <a:gd name="T22" fmla="*/ 0 60000 65536"/>
              <a:gd name="T23" fmla="*/ 0 60000 65536"/>
              <a:gd name="T24" fmla="*/ 0 w 1785"/>
              <a:gd name="T25" fmla="*/ 0 h 1325"/>
              <a:gd name="T26" fmla="*/ 1785 w 1785"/>
              <a:gd name="T27" fmla="*/ 1325 h 13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85" h="1325">
                <a:moveTo>
                  <a:pt x="0" y="950"/>
                </a:moveTo>
                <a:lnTo>
                  <a:pt x="1219" y="950"/>
                </a:lnTo>
                <a:lnTo>
                  <a:pt x="1219" y="0"/>
                </a:lnTo>
                <a:lnTo>
                  <a:pt x="1785" y="0"/>
                </a:lnTo>
                <a:lnTo>
                  <a:pt x="1785" y="1325"/>
                </a:lnTo>
                <a:lnTo>
                  <a:pt x="278" y="1305"/>
                </a:lnTo>
                <a:lnTo>
                  <a:pt x="278" y="441"/>
                </a:lnTo>
                <a:lnTo>
                  <a:pt x="19" y="44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27082" name="Rectangle 106"/>
          <p:cNvSpPr>
            <a:spLocks noChangeArrowheads="1"/>
          </p:cNvSpPr>
          <p:nvPr/>
        </p:nvSpPr>
        <p:spPr bwMode="auto">
          <a:xfrm>
            <a:off x="242888" y="3871913"/>
            <a:ext cx="493712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6 </a:t>
            </a:r>
            <a:r>
              <a:rPr kumimoji="1" lang="en-US" altLang="zh-CN" b="1">
                <a:solidFill>
                  <a:schemeClr val="tx2"/>
                </a:solidFill>
                <a:latin typeface="Times New Roman" pitchFamily="18" charset="0"/>
                <a:cs typeface="Times New Roman" pitchFamily="18" charset="0"/>
              </a:rPr>
              <a:t>~</a:t>
            </a:r>
            <a:r>
              <a:rPr kumimoji="1" lang="en-US" altLang="zh-CN" b="1" baseline="-25000">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t</a:t>
            </a:r>
            <a:r>
              <a:rPr kumimoji="1" lang="en-US" altLang="zh-CN" b="1" baseline="-25000">
                <a:solidFill>
                  <a:schemeClr val="tx2"/>
                </a:solidFill>
                <a:latin typeface="Times New Roman" pitchFamily="18" charset="0"/>
                <a:cs typeface="Times New Roman" pitchFamily="18" charset="0"/>
              </a:rPr>
              <a:t>7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c</a:t>
            </a:r>
            <a:r>
              <a:rPr kumimoji="1" lang="zh-CN" altLang="en-US" b="1">
                <a:solidFill>
                  <a:schemeClr val="tx2"/>
                </a:solidFill>
                <a:latin typeface="Times New Roman" pitchFamily="18" charset="0"/>
                <a:cs typeface="Times New Roman" pitchFamily="18" charset="0"/>
              </a:rPr>
              <a:t>最高， </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b</a:t>
            </a:r>
            <a:r>
              <a:rPr kumimoji="1" lang="zh-CN" altLang="en-US" b="1">
                <a:solidFill>
                  <a:schemeClr val="tx2"/>
                </a:solidFill>
                <a:latin typeface="Times New Roman" pitchFamily="18" charset="0"/>
                <a:cs typeface="Times New Roman" pitchFamily="18" charset="0"/>
              </a:rPr>
              <a:t>最低，</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5</a:t>
            </a:r>
            <a:r>
              <a:rPr kumimoji="1" lang="en-US" altLang="zh-CN" b="1" i="1">
                <a:solidFill>
                  <a:schemeClr val="tx2"/>
                </a:solidFill>
                <a:latin typeface="Times New Roman" pitchFamily="18" charset="0"/>
                <a:cs typeface="Times New Roman" pitchFamily="18" charset="0"/>
              </a:rPr>
              <a:t>D</a:t>
            </a:r>
            <a:r>
              <a:rPr kumimoji="1" lang="en-US" altLang="zh-CN" b="1" baseline="-25000">
                <a:solidFill>
                  <a:schemeClr val="tx2"/>
                </a:solidFill>
                <a:latin typeface="Times New Roman" pitchFamily="18" charset="0"/>
                <a:cs typeface="Times New Roman" pitchFamily="18" charset="0"/>
              </a:rPr>
              <a:t>4</a:t>
            </a:r>
            <a:r>
              <a:rPr kumimoji="1" lang="zh-CN" altLang="en-US" b="1">
                <a:solidFill>
                  <a:schemeClr val="tx2"/>
                </a:solidFill>
                <a:latin typeface="Times New Roman" pitchFamily="18" charset="0"/>
                <a:cs typeface="Times New Roman" pitchFamily="18" charset="0"/>
              </a:rPr>
              <a:t>通，</a:t>
            </a:r>
            <a:br>
              <a:rPr kumimoji="1" lang="zh-CN" altLang="en-US" b="1">
                <a:solidFill>
                  <a:schemeClr val="tx2"/>
                </a:solidFill>
                <a:latin typeface="Times New Roman" pitchFamily="18" charset="0"/>
                <a:cs typeface="Times New Roman" pitchFamily="18" charset="0"/>
              </a:rPr>
            </a:br>
            <a:r>
              <a:rPr kumimoji="1" lang="zh-CN" altLang="en-US"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b="1" baseline="-25000">
                <a:solidFill>
                  <a:schemeClr val="tx2"/>
                </a:solidFill>
                <a:latin typeface="Times New Roman" pitchFamily="18" charset="0"/>
                <a:cs typeface="Times New Roman" pitchFamily="18" charset="0"/>
              </a:rPr>
              <a:t>o</a:t>
            </a:r>
            <a:r>
              <a:rPr kumimoji="1" lang="en-US" altLang="zh-CN" b="1">
                <a:solidFill>
                  <a:schemeClr val="tx2"/>
                </a:solidFill>
                <a:latin typeface="Times New Roman" pitchFamily="18" charset="0"/>
                <a:cs typeface="Times New Roman" pitchFamily="18" charset="0"/>
              </a:rPr>
              <a:t>=</a:t>
            </a:r>
            <a:r>
              <a:rPr kumimoji="1" lang="en-US" altLang="zh-CN" b="1" i="1">
                <a:solidFill>
                  <a:schemeClr val="tx2"/>
                </a:solidFill>
                <a:latin typeface="Times New Roman" pitchFamily="18" charset="0"/>
                <a:cs typeface="Times New Roman" pitchFamily="18" charset="0"/>
              </a:rPr>
              <a:t>u</a:t>
            </a:r>
            <a:r>
              <a:rPr kumimoji="1" lang="en-US" altLang="zh-CN" b="1" i="1" baseline="-25000">
                <a:solidFill>
                  <a:schemeClr val="tx2"/>
                </a:solidFill>
                <a:latin typeface="Times New Roman" pitchFamily="18" charset="0"/>
                <a:cs typeface="Times New Roman" pitchFamily="18" charset="0"/>
              </a:rPr>
              <a:t>cb  </a:t>
            </a:r>
            <a:r>
              <a:rPr kumimoji="1" lang="zh-CN" altLang="en-US" b="1">
                <a:solidFill>
                  <a:schemeClr val="tx2"/>
                </a:solidFill>
                <a:latin typeface="Times New Roman" pitchFamily="18" charset="0"/>
                <a:cs typeface="Times New Roman" pitchFamily="18" charset="0"/>
              </a:rPr>
              <a:t>（线电压）</a:t>
            </a:r>
          </a:p>
        </p:txBody>
      </p:sp>
      <p:sp>
        <p:nvSpPr>
          <p:cNvPr id="127083" name="Freeform 107"/>
          <p:cNvSpPr>
            <a:spLocks/>
          </p:cNvSpPr>
          <p:nvPr/>
        </p:nvSpPr>
        <p:spPr bwMode="auto">
          <a:xfrm>
            <a:off x="1203325" y="1295400"/>
            <a:ext cx="2789238" cy="2087563"/>
          </a:xfrm>
          <a:custGeom>
            <a:avLst/>
            <a:gdLst>
              <a:gd name="T0" fmla="*/ 0 w 1757"/>
              <a:gd name="T1" fmla="*/ 2147483647 h 1315"/>
              <a:gd name="T2" fmla="*/ 2147483647 w 1757"/>
              <a:gd name="T3" fmla="*/ 2147483647 h 1315"/>
              <a:gd name="T4" fmla="*/ 2147483647 w 1757"/>
              <a:gd name="T5" fmla="*/ 0 h 1315"/>
              <a:gd name="T6" fmla="*/ 2147483647 w 1757"/>
              <a:gd name="T7" fmla="*/ 0 h 1315"/>
              <a:gd name="T8" fmla="*/ 2147483647 w 1757"/>
              <a:gd name="T9" fmla="*/ 2147483647 h 1315"/>
              <a:gd name="T10" fmla="*/ 2147483647 w 1757"/>
              <a:gd name="T11" fmla="*/ 2147483647 h 1315"/>
              <a:gd name="T12" fmla="*/ 2147483647 w 1757"/>
              <a:gd name="T13" fmla="*/ 2147483647 h 1315"/>
              <a:gd name="T14" fmla="*/ 2147483647 w 1757"/>
              <a:gd name="T15" fmla="*/ 2147483647 h 1315"/>
              <a:gd name="T16" fmla="*/ 0 60000 65536"/>
              <a:gd name="T17" fmla="*/ 0 60000 65536"/>
              <a:gd name="T18" fmla="*/ 0 60000 65536"/>
              <a:gd name="T19" fmla="*/ 0 60000 65536"/>
              <a:gd name="T20" fmla="*/ 0 60000 65536"/>
              <a:gd name="T21" fmla="*/ 0 60000 65536"/>
              <a:gd name="T22" fmla="*/ 0 60000 65536"/>
              <a:gd name="T23" fmla="*/ 0 60000 65536"/>
              <a:gd name="T24" fmla="*/ 0 w 1757"/>
              <a:gd name="T25" fmla="*/ 0 h 1315"/>
              <a:gd name="T26" fmla="*/ 1757 w 1757"/>
              <a:gd name="T27" fmla="*/ 1315 h 13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7" h="1315">
                <a:moveTo>
                  <a:pt x="0" y="931"/>
                </a:moveTo>
                <a:lnTo>
                  <a:pt x="1210" y="931"/>
                </a:lnTo>
                <a:lnTo>
                  <a:pt x="1210" y="0"/>
                </a:lnTo>
                <a:lnTo>
                  <a:pt x="1757" y="0"/>
                </a:lnTo>
                <a:lnTo>
                  <a:pt x="1757" y="1315"/>
                </a:lnTo>
                <a:lnTo>
                  <a:pt x="740" y="1315"/>
                </a:lnTo>
                <a:lnTo>
                  <a:pt x="740" y="691"/>
                </a:lnTo>
                <a:lnTo>
                  <a:pt x="10" y="69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127084" name="Rectangle 108"/>
          <p:cNvSpPr>
            <a:spLocks noChangeArrowheads="1"/>
          </p:cNvSpPr>
          <p:nvPr/>
        </p:nvSpPr>
        <p:spPr bwMode="auto">
          <a:xfrm>
            <a:off x="449263" y="3806825"/>
            <a:ext cx="4343400" cy="965200"/>
          </a:xfrm>
          <a:prstGeom prst="rect">
            <a:avLst/>
          </a:prstGeom>
          <a:noFill/>
          <a:ln w="9525">
            <a:noFill/>
            <a:miter lim="800000"/>
            <a:headEnd/>
            <a:tailEnd/>
          </a:ln>
          <a:effectLst/>
        </p:spPr>
        <p:txBody>
          <a:bodyPr>
            <a:spAutoFit/>
          </a:bodyPr>
          <a:lstStyle/>
          <a:p>
            <a:pPr>
              <a:lnSpc>
                <a:spcPct val="105000"/>
              </a:lnSpc>
              <a:defRPr/>
            </a:pPr>
            <a:r>
              <a:rPr kumimoji="1" lang="zh-CN" altLang="en-US" b="1">
                <a:solidFill>
                  <a:schemeClr val="tx2"/>
                </a:solidFill>
                <a:effectLst>
                  <a:outerShdw blurRad="38100" dist="38100" dir="2700000" algn="tl">
                    <a:srgbClr val="C0C0C0"/>
                  </a:outerShdw>
                </a:effectLst>
                <a:latin typeface="Times New Roman" pitchFamily="18" charset="0"/>
                <a:cs typeface="Times New Roman" pitchFamily="18" charset="0"/>
              </a:rPr>
              <a:t>结论：</a:t>
            </a:r>
            <a:r>
              <a:rPr kumimoji="1" lang="zh-CN" altLang="en-US" b="1">
                <a:solidFill>
                  <a:schemeClr val="tx2"/>
                </a:solidFill>
                <a:latin typeface="Times New Roman" pitchFamily="18" charset="0"/>
                <a:cs typeface="Times New Roman" pitchFamily="18" charset="0"/>
              </a:rPr>
              <a:t> </a:t>
            </a:r>
          </a:p>
          <a:p>
            <a:pPr>
              <a:lnSpc>
                <a:spcPct val="105000"/>
              </a:lnSpc>
              <a:defRPr/>
            </a:pPr>
            <a:r>
              <a:rPr kumimoji="1" lang="zh-CN" altLang="en-US" b="1">
                <a:solidFill>
                  <a:schemeClr val="tx2"/>
                </a:solidFill>
                <a:latin typeface="Times New Roman" pitchFamily="18" charset="0"/>
                <a:cs typeface="Times New Roman" pitchFamily="18" charset="0"/>
              </a:rPr>
              <a:t>在一个周期中，每个二极管只有三分之一的时间导通（导通角为</a:t>
            </a:r>
            <a:r>
              <a:rPr kumimoji="1" lang="en-US" altLang="zh-CN" b="1">
                <a:solidFill>
                  <a:schemeClr val="tx2"/>
                </a:solidFill>
                <a:latin typeface="Times New Roman" pitchFamily="18" charset="0"/>
                <a:cs typeface="Times New Roman" pitchFamily="18" charset="0"/>
              </a:rPr>
              <a:t>120°</a:t>
            </a:r>
            <a:r>
              <a:rPr kumimoji="1" lang="zh-CN" altLang="en-US" b="1">
                <a:solidFill>
                  <a:schemeClr val="tx2"/>
                </a:solidFill>
                <a:latin typeface="Times New Roman" pitchFamily="18" charset="0"/>
                <a:cs typeface="Times New Roman" pitchFamily="18" charset="0"/>
              </a:rPr>
              <a:t>）。</a:t>
            </a:r>
          </a:p>
        </p:txBody>
      </p:sp>
      <p:sp>
        <p:nvSpPr>
          <p:cNvPr id="127085" name="Rectangle 109" descr="70%"/>
          <p:cNvSpPr>
            <a:spLocks noChangeArrowheads="1"/>
          </p:cNvSpPr>
          <p:nvPr/>
        </p:nvSpPr>
        <p:spPr bwMode="auto">
          <a:xfrm>
            <a:off x="473075" y="5280025"/>
            <a:ext cx="4648200" cy="773113"/>
          </a:xfrm>
          <a:prstGeom prst="rect">
            <a:avLst/>
          </a:prstGeom>
          <a:noFill/>
          <a:ln w="9525">
            <a:noFill/>
            <a:miter lim="800000"/>
            <a:headEnd/>
            <a:tailEnd/>
          </a:ln>
          <a:effectLst/>
        </p:spPr>
        <p:txBody>
          <a:bodyPr>
            <a:spAutoFit/>
          </a:bodyPr>
          <a:lstStyle/>
          <a:p>
            <a:pPr>
              <a:lnSpc>
                <a:spcPct val="130000"/>
              </a:lnSpc>
              <a:defRPr/>
            </a:pPr>
            <a:r>
              <a:rPr kumimoji="1" lang="zh-CN" altLang="en-US" b="1">
                <a:solidFill>
                  <a:schemeClr val="tx2"/>
                </a:solidFill>
                <a:effectLst>
                  <a:outerShdw blurRad="38100" dist="38100" dir="2700000" algn="tl">
                    <a:srgbClr val="C0C0C0"/>
                  </a:outerShdw>
                </a:effectLst>
                <a:latin typeface="Times New Roman" pitchFamily="18" charset="0"/>
                <a:cs typeface="Times New Roman" pitchFamily="18" charset="0"/>
              </a:rPr>
              <a:t>负载两端的电压为线电压（绝对值）。输出电压脉动程度小。</a:t>
            </a:r>
          </a:p>
        </p:txBody>
      </p:sp>
      <p:sp>
        <p:nvSpPr>
          <p:cNvPr id="10" name="灯片编号占位符 9"/>
          <p:cNvSpPr>
            <a:spLocks noGrp="1"/>
          </p:cNvSpPr>
          <p:nvPr>
            <p:ph type="sldNum" sz="quarter" idx="10"/>
          </p:nvPr>
        </p:nvSpPr>
        <p:spPr/>
        <p:txBody>
          <a:bodyPr/>
          <a:lstStyle/>
          <a:p>
            <a:pPr>
              <a:defRPr/>
            </a:pPr>
            <a:fld id="{D6763493-88BC-4F6A-91CB-961B18CAE9A5}" type="slidenum">
              <a:rPr lang="zh-CN" altLang="en-US" smtClean="0"/>
              <a:pPr>
                <a:defRPr/>
              </a:pPr>
              <a:t>46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100"/>
                                  </p:iterate>
                                  <p:childTnLst>
                                    <p:set>
                                      <p:cBhvr>
                                        <p:cTn id="15" dur="1" fill="hold">
                                          <p:stCondLst>
                                            <p:cond delay="0"/>
                                          </p:stCondLst>
                                        </p:cTn>
                                        <p:tgtEl>
                                          <p:spTgt spid="127046">
                                            <p:txEl>
                                              <p:pRg st="0" end="0"/>
                                            </p:txEl>
                                          </p:spTgt>
                                        </p:tgtEl>
                                        <p:attrNameLst>
                                          <p:attrName>style.visibility</p:attrName>
                                        </p:attrNameLst>
                                      </p:cBhvr>
                                      <p:to>
                                        <p:strVal val="visible"/>
                                      </p:to>
                                    </p:set>
                                  </p:childTnLst>
                                  <p:subTnLst>
                                    <p:set>
                                      <p:cBhvr override="childStyle">
                                        <p:cTn dur="1" fill="hold" display="0" masterRel="nextClick" afterEffect="1"/>
                                        <p:tgtEl>
                                          <p:spTgt spid="127046">
                                            <p:txEl>
                                              <p:pRg st="0" end="0"/>
                                            </p:txEl>
                                          </p:spTgt>
                                        </p:tgtEl>
                                        <p:attrNameLst>
                                          <p:attrName>style.visibility</p:attrName>
                                        </p:attrNameLst>
                                      </p:cBhvr>
                                      <p:to>
                                        <p:strVal val="hidden"/>
                                      </p:to>
                                    </p:set>
                                  </p:subTnLst>
                                </p:cTn>
                              </p:par>
                              <p:par>
                                <p:cTn id="16" presetID="22" presetClass="entr" presetSubtype="8" fill="hold" grpId="0" nodeType="withEffect">
                                  <p:stCondLst>
                                    <p:cond delay="0"/>
                                  </p:stCondLst>
                                  <p:childTnLst>
                                    <p:set>
                                      <p:cBhvr>
                                        <p:cTn id="17" dur="1" fill="hold">
                                          <p:stCondLst>
                                            <p:cond delay="0"/>
                                          </p:stCondLst>
                                        </p:cTn>
                                        <p:tgtEl>
                                          <p:spTgt spid="127049"/>
                                        </p:tgtEl>
                                        <p:attrNameLst>
                                          <p:attrName>style.visibility</p:attrName>
                                        </p:attrNameLst>
                                      </p:cBhvr>
                                      <p:to>
                                        <p:strVal val="visible"/>
                                      </p:to>
                                    </p:set>
                                    <p:animEffect transition="in" filter="wipe(left)">
                                      <p:cBhvr>
                                        <p:cTn id="18" dur="1000"/>
                                        <p:tgtEl>
                                          <p:spTgt spid="127049"/>
                                        </p:tgtEl>
                                      </p:cBhvr>
                                    </p:animEffect>
                                  </p:childTnLst>
                                  <p:subTnLst>
                                    <p:set>
                                      <p:cBhvr override="childStyle">
                                        <p:cTn dur="1" fill="hold" display="0" masterRel="nextClick" afterEffect="1"/>
                                        <p:tgtEl>
                                          <p:spTgt spid="127049"/>
                                        </p:tgtEl>
                                        <p:attrNameLst>
                                          <p:attrName>style.visibility</p:attrName>
                                        </p:attrNameLst>
                                      </p:cBhvr>
                                      <p:to>
                                        <p:strVal val="hidden"/>
                                      </p:to>
                                    </p:set>
                                  </p:subTnLst>
                                </p:cTn>
                              </p:par>
                              <p:par>
                                <p:cTn id="19" presetID="22" presetClass="entr" presetSubtype="8" fill="hold" grpId="0" nodeType="withEffect">
                                  <p:stCondLst>
                                    <p:cond delay="0"/>
                                  </p:stCondLst>
                                  <p:childTnLst>
                                    <p:set>
                                      <p:cBhvr>
                                        <p:cTn id="20" dur="1" fill="hold">
                                          <p:stCondLst>
                                            <p:cond delay="0"/>
                                          </p:stCondLst>
                                        </p:cTn>
                                        <p:tgtEl>
                                          <p:spTgt spid="127051"/>
                                        </p:tgtEl>
                                        <p:attrNameLst>
                                          <p:attrName>style.visibility</p:attrName>
                                        </p:attrNameLst>
                                      </p:cBhvr>
                                      <p:to>
                                        <p:strVal val="visible"/>
                                      </p:to>
                                    </p:set>
                                    <p:animEffect transition="in" filter="wipe(left)">
                                      <p:cBhvr>
                                        <p:cTn id="21" dur="1000"/>
                                        <p:tgtEl>
                                          <p:spTgt spid="12705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iterate type="lt">
                                    <p:tmAbs val="100"/>
                                  </p:iterate>
                                  <p:childTnLst>
                                    <p:set>
                                      <p:cBhvr>
                                        <p:cTn id="25" dur="1" fill="hold">
                                          <p:stCondLst>
                                            <p:cond delay="0"/>
                                          </p:stCondLst>
                                        </p:cTn>
                                        <p:tgtEl>
                                          <p:spTgt spid="127048">
                                            <p:txEl>
                                              <p:pRg st="0" end="0"/>
                                            </p:txEl>
                                          </p:spTgt>
                                        </p:tgtEl>
                                        <p:attrNameLst>
                                          <p:attrName>style.visibility</p:attrName>
                                        </p:attrNameLst>
                                      </p:cBhvr>
                                      <p:to>
                                        <p:strVal val="visible"/>
                                      </p:to>
                                    </p:set>
                                  </p:childTnLst>
                                  <p:subTnLst>
                                    <p:set>
                                      <p:cBhvr override="childStyle">
                                        <p:cTn dur="1" fill="hold" display="0" masterRel="nextClick" afterEffect="1"/>
                                        <p:tgtEl>
                                          <p:spTgt spid="127048">
                                            <p:txEl>
                                              <p:pRg st="0" end="0"/>
                                            </p:txEl>
                                          </p:spTgt>
                                        </p:tgtEl>
                                        <p:attrNameLst>
                                          <p:attrName>style.visibility</p:attrName>
                                        </p:attrNameLst>
                                      </p:cBhvr>
                                      <p:to>
                                        <p:strVal val="hidden"/>
                                      </p:to>
                                    </p:set>
                                  </p:subTnLst>
                                </p:cTn>
                              </p:par>
                              <p:par>
                                <p:cTn id="26" presetID="22" presetClass="entr" presetSubtype="8" fill="hold" grpId="0" nodeType="withEffect">
                                  <p:stCondLst>
                                    <p:cond delay="0"/>
                                  </p:stCondLst>
                                  <p:childTnLst>
                                    <p:set>
                                      <p:cBhvr>
                                        <p:cTn id="27" dur="1" fill="hold">
                                          <p:stCondLst>
                                            <p:cond delay="0"/>
                                          </p:stCondLst>
                                        </p:cTn>
                                        <p:tgtEl>
                                          <p:spTgt spid="127047"/>
                                        </p:tgtEl>
                                        <p:attrNameLst>
                                          <p:attrName>style.visibility</p:attrName>
                                        </p:attrNameLst>
                                      </p:cBhvr>
                                      <p:to>
                                        <p:strVal val="visible"/>
                                      </p:to>
                                    </p:set>
                                    <p:animEffect transition="in" filter="wipe(left)">
                                      <p:cBhvr>
                                        <p:cTn id="28" dur="500"/>
                                        <p:tgtEl>
                                          <p:spTgt spid="127047"/>
                                        </p:tgtEl>
                                      </p:cBhvr>
                                    </p:animEffect>
                                  </p:childTnLst>
                                  <p:subTnLst>
                                    <p:set>
                                      <p:cBhvr override="childStyle">
                                        <p:cTn dur="1" fill="hold" display="0" masterRel="nextClick" afterEffect="1"/>
                                        <p:tgtEl>
                                          <p:spTgt spid="127047"/>
                                        </p:tgtEl>
                                        <p:attrNameLst>
                                          <p:attrName>style.visibility</p:attrName>
                                        </p:attrNameLst>
                                      </p:cBhvr>
                                      <p:to>
                                        <p:strVal val="hidden"/>
                                      </p:to>
                                    </p:set>
                                  </p:subTnLst>
                                </p:cTn>
                              </p:par>
                              <p:par>
                                <p:cTn id="29" presetID="2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iterate type="lt">
                                    <p:tmAbs val="100"/>
                                  </p:iterate>
                                  <p:childTnLst>
                                    <p:set>
                                      <p:cBhvr>
                                        <p:cTn id="35" dur="1" fill="hold">
                                          <p:stCondLst>
                                            <p:cond delay="0"/>
                                          </p:stCondLst>
                                        </p:cTn>
                                        <p:tgtEl>
                                          <p:spTgt spid="127074">
                                            <p:txEl>
                                              <p:pRg st="0" end="0"/>
                                            </p:txEl>
                                          </p:spTgt>
                                        </p:tgtEl>
                                        <p:attrNameLst>
                                          <p:attrName>style.visibility</p:attrName>
                                        </p:attrNameLst>
                                      </p:cBhvr>
                                      <p:to>
                                        <p:strVal val="visible"/>
                                      </p:to>
                                    </p:set>
                                  </p:childTnLst>
                                  <p:subTnLst>
                                    <p:set>
                                      <p:cBhvr override="childStyle">
                                        <p:cTn dur="1" fill="hold" display="0" masterRel="nextClick" afterEffect="1"/>
                                        <p:tgtEl>
                                          <p:spTgt spid="127074">
                                            <p:txEl>
                                              <p:pRg st="0" end="0"/>
                                            </p:txEl>
                                          </p:spTgt>
                                        </p:tgtEl>
                                        <p:attrNameLst>
                                          <p:attrName>style.visibility</p:attrName>
                                        </p:attrNameLst>
                                      </p:cBhvr>
                                      <p:to>
                                        <p:strVal val="hidden"/>
                                      </p:to>
                                    </p:set>
                                  </p:subTnLst>
                                </p:cTn>
                              </p:par>
                              <p:par>
                                <p:cTn id="36" presetID="22" presetClass="entr" presetSubtype="8" fill="hold" grpId="0" nodeType="withEffect">
                                  <p:stCondLst>
                                    <p:cond delay="0"/>
                                  </p:stCondLst>
                                  <p:childTnLst>
                                    <p:set>
                                      <p:cBhvr>
                                        <p:cTn id="37" dur="1" fill="hold">
                                          <p:stCondLst>
                                            <p:cond delay="0"/>
                                          </p:stCondLst>
                                        </p:cTn>
                                        <p:tgtEl>
                                          <p:spTgt spid="127075"/>
                                        </p:tgtEl>
                                        <p:attrNameLst>
                                          <p:attrName>style.visibility</p:attrName>
                                        </p:attrNameLst>
                                      </p:cBhvr>
                                      <p:to>
                                        <p:strVal val="visible"/>
                                      </p:to>
                                    </p:set>
                                    <p:animEffect transition="in" filter="wipe(left)">
                                      <p:cBhvr>
                                        <p:cTn id="38" dur="1000"/>
                                        <p:tgtEl>
                                          <p:spTgt spid="127075"/>
                                        </p:tgtEl>
                                      </p:cBhvr>
                                    </p:animEffect>
                                  </p:childTnLst>
                                  <p:subTnLst>
                                    <p:set>
                                      <p:cBhvr override="childStyle">
                                        <p:cTn dur="1" fill="hold" display="0" masterRel="nextClick" afterEffect="1"/>
                                        <p:tgtEl>
                                          <p:spTgt spid="127075"/>
                                        </p:tgtEl>
                                        <p:attrNameLst>
                                          <p:attrName>style.visibility</p:attrName>
                                        </p:attrNameLst>
                                      </p:cBhvr>
                                      <p:to>
                                        <p:strVal val="hidden"/>
                                      </p:to>
                                    </p:set>
                                  </p:subTnLst>
                                </p:cTn>
                              </p:par>
                              <p:par>
                                <p:cTn id="39" presetID="22" presetClass="entr" presetSubtype="8"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1000"/>
                                        <p:tgtEl>
                                          <p:spTgt spid="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iterate type="lt">
                                    <p:tmAbs val="100"/>
                                  </p:iterate>
                                  <p:childTnLst>
                                    <p:set>
                                      <p:cBhvr>
                                        <p:cTn id="45" dur="1" fill="hold">
                                          <p:stCondLst>
                                            <p:cond delay="0"/>
                                          </p:stCondLst>
                                        </p:cTn>
                                        <p:tgtEl>
                                          <p:spTgt spid="127076">
                                            <p:txEl>
                                              <p:pRg st="0" end="0"/>
                                            </p:txEl>
                                          </p:spTgt>
                                        </p:tgtEl>
                                        <p:attrNameLst>
                                          <p:attrName>style.visibility</p:attrName>
                                        </p:attrNameLst>
                                      </p:cBhvr>
                                      <p:to>
                                        <p:strVal val="visible"/>
                                      </p:to>
                                    </p:set>
                                  </p:childTnLst>
                                  <p:subTnLst>
                                    <p:set>
                                      <p:cBhvr override="childStyle">
                                        <p:cTn dur="1" fill="hold" display="0" masterRel="nextClick" afterEffect="1"/>
                                        <p:tgtEl>
                                          <p:spTgt spid="127076">
                                            <p:txEl>
                                              <p:pRg st="0" end="0"/>
                                            </p:txEl>
                                          </p:spTgt>
                                        </p:tgtEl>
                                        <p:attrNameLst>
                                          <p:attrName>style.visibility</p:attrName>
                                        </p:attrNameLst>
                                      </p:cBhvr>
                                      <p:to>
                                        <p:strVal val="hidden"/>
                                      </p:to>
                                    </p:set>
                                  </p:subTnLst>
                                </p:cTn>
                              </p:par>
                              <p:par>
                                <p:cTn id="46" presetID="22" presetClass="entr" presetSubtype="8" fill="hold" grpId="0" nodeType="withEffect">
                                  <p:stCondLst>
                                    <p:cond delay="0"/>
                                  </p:stCondLst>
                                  <p:childTnLst>
                                    <p:set>
                                      <p:cBhvr>
                                        <p:cTn id="47" dur="1" fill="hold">
                                          <p:stCondLst>
                                            <p:cond delay="0"/>
                                          </p:stCondLst>
                                        </p:cTn>
                                        <p:tgtEl>
                                          <p:spTgt spid="127077"/>
                                        </p:tgtEl>
                                        <p:attrNameLst>
                                          <p:attrName>style.visibility</p:attrName>
                                        </p:attrNameLst>
                                      </p:cBhvr>
                                      <p:to>
                                        <p:strVal val="visible"/>
                                      </p:to>
                                    </p:set>
                                    <p:animEffect transition="in" filter="wipe(left)">
                                      <p:cBhvr>
                                        <p:cTn id="48" dur="1000"/>
                                        <p:tgtEl>
                                          <p:spTgt spid="127077"/>
                                        </p:tgtEl>
                                      </p:cBhvr>
                                    </p:animEffect>
                                  </p:childTnLst>
                                  <p:subTnLst>
                                    <p:set>
                                      <p:cBhvr override="childStyle">
                                        <p:cTn dur="1" fill="hold" display="0" masterRel="nextClick" afterEffect="1"/>
                                        <p:tgtEl>
                                          <p:spTgt spid="127077"/>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1000"/>
                                        <p:tgtEl>
                                          <p:spTgt spid="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iterate type="lt">
                                    <p:tmAbs val="100"/>
                                  </p:iterate>
                                  <p:childTnLst>
                                    <p:set>
                                      <p:cBhvr>
                                        <p:cTn id="55" dur="1" fill="hold">
                                          <p:stCondLst>
                                            <p:cond delay="0"/>
                                          </p:stCondLst>
                                        </p:cTn>
                                        <p:tgtEl>
                                          <p:spTgt spid="127078">
                                            <p:txEl>
                                              <p:pRg st="0" end="0"/>
                                            </p:txEl>
                                          </p:spTgt>
                                        </p:tgtEl>
                                        <p:attrNameLst>
                                          <p:attrName>style.visibility</p:attrName>
                                        </p:attrNameLst>
                                      </p:cBhvr>
                                      <p:to>
                                        <p:strVal val="visible"/>
                                      </p:to>
                                    </p:set>
                                  </p:childTnLst>
                                  <p:subTnLst>
                                    <p:set>
                                      <p:cBhvr override="childStyle">
                                        <p:cTn dur="1" fill="hold" display="0" masterRel="nextClick" afterEffect="1"/>
                                        <p:tgtEl>
                                          <p:spTgt spid="127078">
                                            <p:txEl>
                                              <p:pRg st="0" end="0"/>
                                            </p:txEl>
                                          </p:spTgt>
                                        </p:tgtEl>
                                        <p:attrNameLst>
                                          <p:attrName>style.visibility</p:attrName>
                                        </p:attrNameLst>
                                      </p:cBhvr>
                                      <p:to>
                                        <p:strVal val="hidden"/>
                                      </p:to>
                                    </p:set>
                                  </p:subTnLst>
                                </p:cTn>
                              </p:par>
                              <p:par>
                                <p:cTn id="56" presetID="22" presetClass="entr" presetSubtype="8" fill="hold" grpId="0" nodeType="withEffect">
                                  <p:stCondLst>
                                    <p:cond delay="0"/>
                                  </p:stCondLst>
                                  <p:childTnLst>
                                    <p:set>
                                      <p:cBhvr>
                                        <p:cTn id="57" dur="1" fill="hold">
                                          <p:stCondLst>
                                            <p:cond delay="0"/>
                                          </p:stCondLst>
                                        </p:cTn>
                                        <p:tgtEl>
                                          <p:spTgt spid="127079"/>
                                        </p:tgtEl>
                                        <p:attrNameLst>
                                          <p:attrName>style.visibility</p:attrName>
                                        </p:attrNameLst>
                                      </p:cBhvr>
                                      <p:to>
                                        <p:strVal val="visible"/>
                                      </p:to>
                                    </p:set>
                                    <p:animEffect transition="in" filter="wipe(left)">
                                      <p:cBhvr>
                                        <p:cTn id="58" dur="1000"/>
                                        <p:tgtEl>
                                          <p:spTgt spid="127079"/>
                                        </p:tgtEl>
                                      </p:cBhvr>
                                    </p:animEffect>
                                  </p:childTnLst>
                                  <p:subTnLst>
                                    <p:set>
                                      <p:cBhvr override="childStyle">
                                        <p:cTn dur="1" fill="hold" display="0" masterRel="nextClick" afterEffect="1"/>
                                        <p:tgtEl>
                                          <p:spTgt spid="127079"/>
                                        </p:tgtEl>
                                        <p:attrNameLst>
                                          <p:attrName>style.visibility</p:attrName>
                                        </p:attrNameLst>
                                      </p:cBhvr>
                                      <p:to>
                                        <p:strVal val="hidden"/>
                                      </p:to>
                                    </p:set>
                                  </p:subTnLst>
                                </p:cTn>
                              </p:par>
                              <p:par>
                                <p:cTn id="59" presetID="22" presetClass="entr" presetSubtype="8"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left)">
                                      <p:cBhvr>
                                        <p:cTn id="61" dur="1000"/>
                                        <p:tgtEl>
                                          <p:spTgt spid="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iterate type="lt">
                                    <p:tmAbs val="100"/>
                                  </p:iterate>
                                  <p:childTnLst>
                                    <p:set>
                                      <p:cBhvr>
                                        <p:cTn id="65" dur="1" fill="hold">
                                          <p:stCondLst>
                                            <p:cond delay="0"/>
                                          </p:stCondLst>
                                        </p:cTn>
                                        <p:tgtEl>
                                          <p:spTgt spid="127080">
                                            <p:txEl>
                                              <p:pRg st="0" end="0"/>
                                            </p:txEl>
                                          </p:spTgt>
                                        </p:tgtEl>
                                        <p:attrNameLst>
                                          <p:attrName>style.visibility</p:attrName>
                                        </p:attrNameLst>
                                      </p:cBhvr>
                                      <p:to>
                                        <p:strVal val="visible"/>
                                      </p:to>
                                    </p:set>
                                  </p:childTnLst>
                                  <p:subTnLst>
                                    <p:set>
                                      <p:cBhvr override="childStyle">
                                        <p:cTn dur="1" fill="hold" display="0" masterRel="nextClick" afterEffect="1"/>
                                        <p:tgtEl>
                                          <p:spTgt spid="127080">
                                            <p:txEl>
                                              <p:pRg st="0" end="0"/>
                                            </p:txEl>
                                          </p:spTgt>
                                        </p:tgtEl>
                                        <p:attrNameLst>
                                          <p:attrName>style.visibility</p:attrName>
                                        </p:attrNameLst>
                                      </p:cBhvr>
                                      <p:to>
                                        <p:strVal val="hidden"/>
                                      </p:to>
                                    </p:set>
                                  </p:subTnLst>
                                </p:cTn>
                              </p:par>
                              <p:par>
                                <p:cTn id="66" presetID="22" presetClass="entr" presetSubtype="8" fill="hold" grpId="0" nodeType="withEffect">
                                  <p:stCondLst>
                                    <p:cond delay="0"/>
                                  </p:stCondLst>
                                  <p:childTnLst>
                                    <p:set>
                                      <p:cBhvr>
                                        <p:cTn id="67" dur="1" fill="hold">
                                          <p:stCondLst>
                                            <p:cond delay="0"/>
                                          </p:stCondLst>
                                        </p:cTn>
                                        <p:tgtEl>
                                          <p:spTgt spid="127081"/>
                                        </p:tgtEl>
                                        <p:attrNameLst>
                                          <p:attrName>style.visibility</p:attrName>
                                        </p:attrNameLst>
                                      </p:cBhvr>
                                      <p:to>
                                        <p:strVal val="visible"/>
                                      </p:to>
                                    </p:set>
                                    <p:animEffect transition="in" filter="wipe(left)">
                                      <p:cBhvr>
                                        <p:cTn id="68" dur="1000"/>
                                        <p:tgtEl>
                                          <p:spTgt spid="127081"/>
                                        </p:tgtEl>
                                      </p:cBhvr>
                                    </p:animEffect>
                                  </p:childTnLst>
                                  <p:subTnLst>
                                    <p:set>
                                      <p:cBhvr override="childStyle">
                                        <p:cTn dur="1" fill="hold" display="0" masterRel="nextClick" afterEffect="1"/>
                                        <p:tgtEl>
                                          <p:spTgt spid="127081"/>
                                        </p:tgtEl>
                                        <p:attrNameLst>
                                          <p:attrName>style.visibility</p:attrName>
                                        </p:attrNameLst>
                                      </p:cBhvr>
                                      <p:to>
                                        <p:strVal val="hidden"/>
                                      </p:to>
                                    </p:set>
                                  </p:subTnLst>
                                </p:cTn>
                              </p:par>
                              <p:par>
                                <p:cTn id="69" presetID="22" presetClass="entr" presetSubtype="8"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left)">
                                      <p:cBhvr>
                                        <p:cTn id="71" dur="1000"/>
                                        <p:tgtEl>
                                          <p:spTgt spid="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iterate type="lt">
                                    <p:tmAbs val="100"/>
                                  </p:iterate>
                                  <p:childTnLst>
                                    <p:set>
                                      <p:cBhvr>
                                        <p:cTn id="75" dur="1" fill="hold">
                                          <p:stCondLst>
                                            <p:cond delay="0"/>
                                          </p:stCondLst>
                                        </p:cTn>
                                        <p:tgtEl>
                                          <p:spTgt spid="127082">
                                            <p:txEl>
                                              <p:pRg st="0" end="0"/>
                                            </p:txEl>
                                          </p:spTgt>
                                        </p:tgtEl>
                                        <p:attrNameLst>
                                          <p:attrName>style.visibility</p:attrName>
                                        </p:attrNameLst>
                                      </p:cBhvr>
                                      <p:to>
                                        <p:strVal val="visible"/>
                                      </p:to>
                                    </p:set>
                                  </p:childTnLst>
                                  <p:subTnLst>
                                    <p:set>
                                      <p:cBhvr override="childStyle">
                                        <p:cTn dur="1" fill="hold" display="0" masterRel="nextClick" afterEffect="1"/>
                                        <p:tgtEl>
                                          <p:spTgt spid="127082">
                                            <p:txEl>
                                              <p:pRg st="0" end="0"/>
                                            </p:txEl>
                                          </p:spTgt>
                                        </p:tgtEl>
                                        <p:attrNameLst>
                                          <p:attrName>style.visibility</p:attrName>
                                        </p:attrNameLst>
                                      </p:cBhvr>
                                      <p:to>
                                        <p:strVal val="hidden"/>
                                      </p:to>
                                    </p:set>
                                  </p:subTnLst>
                                </p:cTn>
                              </p:par>
                              <p:par>
                                <p:cTn id="76" presetID="22" presetClass="entr" presetSubtype="8" fill="hold" grpId="0" nodeType="withEffect">
                                  <p:stCondLst>
                                    <p:cond delay="0"/>
                                  </p:stCondLst>
                                  <p:childTnLst>
                                    <p:set>
                                      <p:cBhvr>
                                        <p:cTn id="77" dur="1" fill="hold">
                                          <p:stCondLst>
                                            <p:cond delay="0"/>
                                          </p:stCondLst>
                                        </p:cTn>
                                        <p:tgtEl>
                                          <p:spTgt spid="127083"/>
                                        </p:tgtEl>
                                        <p:attrNameLst>
                                          <p:attrName>style.visibility</p:attrName>
                                        </p:attrNameLst>
                                      </p:cBhvr>
                                      <p:to>
                                        <p:strVal val="visible"/>
                                      </p:to>
                                    </p:set>
                                    <p:animEffect transition="in" filter="wipe(left)">
                                      <p:cBhvr>
                                        <p:cTn id="78" dur="1000"/>
                                        <p:tgtEl>
                                          <p:spTgt spid="127083"/>
                                        </p:tgtEl>
                                      </p:cBhvr>
                                    </p:animEffect>
                                  </p:childTnLst>
                                  <p:subTnLst>
                                    <p:set>
                                      <p:cBhvr override="childStyle">
                                        <p:cTn dur="1" fill="hold" display="0" masterRel="nextClick" afterEffect="1"/>
                                        <p:tgtEl>
                                          <p:spTgt spid="127083"/>
                                        </p:tgtEl>
                                        <p:attrNameLst>
                                          <p:attrName>style.visibility</p:attrName>
                                        </p:attrNameLst>
                                      </p:cBhvr>
                                      <p:to>
                                        <p:strVal val="hidden"/>
                                      </p:to>
                                    </p:set>
                                  </p:subTnLst>
                                </p:cTn>
                              </p:par>
                              <p:par>
                                <p:cTn id="79" presetID="22" presetClass="entr" presetSubtype="8"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left)">
                                      <p:cBhvr>
                                        <p:cTn id="81" dur="1000"/>
                                        <p:tgtEl>
                                          <p:spTgt spid="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iterate type="lt">
                                    <p:tmAbs val="100"/>
                                  </p:iterate>
                                  <p:childTnLst>
                                    <p:set>
                                      <p:cBhvr>
                                        <p:cTn id="85" dur="1" fill="hold">
                                          <p:stCondLst>
                                            <p:cond delay="0"/>
                                          </p:stCondLst>
                                        </p:cTn>
                                        <p:tgtEl>
                                          <p:spTgt spid="127084"/>
                                        </p:tgtEl>
                                        <p:attrNameLst>
                                          <p:attrName>style.visibility</p:attrName>
                                        </p:attrNameLst>
                                      </p:cBhvr>
                                      <p:to>
                                        <p:strVal val="visible"/>
                                      </p:to>
                                    </p:set>
                                  </p:childTnLst>
                                </p:cTn>
                              </p:par>
                            </p:childTnLst>
                          </p:cTn>
                        </p:par>
                        <p:par>
                          <p:cTn id="86" fill="hold" nodeType="afterGroup">
                            <p:stCondLst>
                              <p:cond delay="3601"/>
                            </p:stCondLst>
                            <p:childTnLst>
                              <p:par>
                                <p:cTn id="87" presetID="1" presetClass="entr" presetSubtype="0" fill="hold" grpId="0" nodeType="afterEffect">
                                  <p:stCondLst>
                                    <p:cond delay="0"/>
                                  </p:stCondLst>
                                  <p:iterate type="lt">
                                    <p:tmAbs val="100"/>
                                  </p:iterate>
                                  <p:childTnLst>
                                    <p:set>
                                      <p:cBhvr>
                                        <p:cTn id="88" dur="1" fill="hold">
                                          <p:stCondLst>
                                            <p:cond delay="0"/>
                                          </p:stCondLst>
                                        </p:cTn>
                                        <p:tgtEl>
                                          <p:spTgt spid="127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46" grpId="0" build="p" autoUpdateAnimBg="0"/>
      <p:bldP spid="127047" grpId="0" animBg="1"/>
      <p:bldP spid="127048" grpId="0" build="p" autoUpdateAnimBg="0"/>
      <p:bldP spid="127049" grpId="0" animBg="1"/>
      <p:bldP spid="127051" grpId="0" animBg="1"/>
      <p:bldP spid="127074" grpId="0" build="p" autoUpdateAnimBg="0"/>
      <p:bldP spid="127075" grpId="0" animBg="1"/>
      <p:bldP spid="127076" grpId="0" build="p" autoUpdateAnimBg="0"/>
      <p:bldP spid="127077" grpId="0" animBg="1"/>
      <p:bldP spid="127078" grpId="0" build="p" autoUpdateAnimBg="0"/>
      <p:bldP spid="127079" grpId="0" animBg="1"/>
      <p:bldP spid="127080" grpId="0" build="p" autoUpdateAnimBg="0"/>
      <p:bldP spid="127081" grpId="0" animBg="1"/>
      <p:bldP spid="127082" grpId="0" build="p" autoUpdateAnimBg="0"/>
      <p:bldP spid="127083" grpId="0" animBg="1"/>
      <p:bldP spid="127084" grpId="0" autoUpdateAnimBg="0"/>
      <p:bldP spid="12708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三相整流电路仿真</a:t>
            </a:r>
            <a:endParaRPr lang="zh-CN" altLang="en-US" dirty="0"/>
          </a:p>
        </p:txBody>
      </p:sp>
      <p:sp>
        <p:nvSpPr>
          <p:cNvPr id="3" name="灯片编号占位符 2"/>
          <p:cNvSpPr>
            <a:spLocks noGrp="1"/>
          </p:cNvSpPr>
          <p:nvPr>
            <p:ph type="sldNum" sz="quarter" idx="12"/>
          </p:nvPr>
        </p:nvSpPr>
        <p:spPr/>
        <p:txBody>
          <a:bodyPr/>
          <a:lstStyle/>
          <a:p>
            <a:pPr>
              <a:defRPr/>
            </a:pPr>
            <a:fld id="{162F5428-5ADF-4813-8E04-D0A9AD111460}" type="slidenum">
              <a:rPr lang="zh-CN" altLang="en-US" smtClean="0"/>
              <a:pPr>
                <a:defRPr/>
              </a:pPr>
              <a:t>47</a:t>
            </a:fld>
            <a:endParaRPr lang="zh-CN" altLang="en-US"/>
          </a:p>
        </p:txBody>
      </p:sp>
      <p:pic>
        <p:nvPicPr>
          <p:cNvPr id="4" name="图片 3"/>
          <p:cNvPicPr>
            <a:picLocks noChangeAspect="1"/>
          </p:cNvPicPr>
          <p:nvPr/>
        </p:nvPicPr>
        <p:blipFill>
          <a:blip r:embed="rId2"/>
          <a:stretch>
            <a:fillRect/>
          </a:stretch>
        </p:blipFill>
        <p:spPr>
          <a:xfrm>
            <a:off x="748992" y="836712"/>
            <a:ext cx="7664921" cy="5350845"/>
          </a:xfrm>
          <a:prstGeom prst="rect">
            <a:avLst/>
          </a:prstGeom>
        </p:spPr>
      </p:pic>
    </p:spTree>
    <p:extLst>
      <p:ext uri="{BB962C8B-B14F-4D97-AF65-F5344CB8AC3E}">
        <p14:creationId xmlns:p14="http://schemas.microsoft.com/office/powerpoint/2010/main" val="32082736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p:txBody>
          <a:bodyPr/>
          <a:lstStyle/>
          <a:p>
            <a:pPr eaLnBrk="1" hangingPunct="1"/>
            <a:r>
              <a:rPr lang="en-US" altLang="zh-CN" sz="3600" smtClean="0">
                <a:ea typeface="宋体" charset="-122"/>
              </a:rPr>
              <a:t>5.2  </a:t>
            </a:r>
            <a:r>
              <a:rPr lang="zh-CN" altLang="en-US" sz="3600" smtClean="0">
                <a:ea typeface="宋体" charset="-122"/>
              </a:rPr>
              <a:t>二极管整流电路</a:t>
            </a:r>
            <a:r>
              <a:rPr lang="zh-CN" altLang="en-US" sz="3600" smtClean="0">
                <a:ea typeface="楷体_GB2312" pitchFamily="49" charset="-122"/>
              </a:rPr>
              <a:t>（续</a:t>
            </a:r>
            <a:r>
              <a:rPr lang="en-US" altLang="zh-CN" sz="3600" smtClean="0">
                <a:ea typeface="楷体_GB2312" pitchFamily="49" charset="-122"/>
              </a:rPr>
              <a:t>9</a:t>
            </a:r>
            <a:r>
              <a:rPr lang="zh-CN" altLang="en-US" sz="3600" smtClean="0">
                <a:ea typeface="楷体_GB2312" pitchFamily="49" charset="-122"/>
              </a:rPr>
              <a:t>）</a:t>
            </a:r>
          </a:p>
        </p:txBody>
      </p:sp>
      <p:sp>
        <p:nvSpPr>
          <p:cNvPr id="128004" name="Rectangle 4"/>
          <p:cNvSpPr>
            <a:spLocks noChangeArrowheads="1"/>
          </p:cNvSpPr>
          <p:nvPr/>
        </p:nvSpPr>
        <p:spPr bwMode="auto">
          <a:xfrm>
            <a:off x="430213" y="991071"/>
            <a:ext cx="4648200" cy="461963"/>
          </a:xfrm>
          <a:prstGeom prst="rect">
            <a:avLst/>
          </a:prstGeom>
          <a:noFill/>
          <a:ln w="9525">
            <a:noFill/>
            <a:miter lim="800000"/>
            <a:headEnd/>
            <a:tailEnd/>
          </a:ln>
          <a:effectLst/>
        </p:spPr>
        <p:txBody>
          <a:bodyPr>
            <a:spAutoFit/>
          </a:bodyPr>
          <a:lstStyle/>
          <a:p>
            <a:pPr>
              <a:defRPr/>
            </a:pPr>
            <a:r>
              <a:rPr kumimoji="1" lang="en-US" altLang="zh-CN" sz="2400" b="1">
                <a:solidFill>
                  <a:schemeClr val="tx2"/>
                </a:solidFill>
                <a:effectLst>
                  <a:outerShdw blurRad="38100" dist="38100" dir="2700000" algn="tl">
                    <a:srgbClr val="C0C0C0"/>
                  </a:outerShdw>
                </a:effectLst>
                <a:latin typeface="Times New Roman" pitchFamily="18" charset="0"/>
                <a:cs typeface="Times New Roman" pitchFamily="18" charset="0"/>
              </a:rPr>
              <a:t>1) </a:t>
            </a:r>
            <a:r>
              <a:rPr kumimoji="1" lang="zh-CN" altLang="en-US" sz="2400" b="1">
                <a:solidFill>
                  <a:schemeClr val="tx2"/>
                </a:solidFill>
                <a:effectLst>
                  <a:outerShdw blurRad="38100" dist="38100" dir="2700000" algn="tl">
                    <a:srgbClr val="C0C0C0"/>
                  </a:outerShdw>
                </a:effectLst>
                <a:latin typeface="Times New Roman" pitchFamily="18" charset="0"/>
                <a:cs typeface="Times New Roman" pitchFamily="18" charset="0"/>
              </a:rPr>
              <a:t>整流电压平均值 </a:t>
            </a:r>
            <a:r>
              <a:rPr kumimoji="1" lang="en-US" altLang="zh-CN" sz="2400" b="1" i="1">
                <a:solidFill>
                  <a:schemeClr val="tx2"/>
                </a:solidFill>
                <a:effectLst>
                  <a:outerShdw blurRad="38100" dist="38100" dir="2700000" algn="tl">
                    <a:srgbClr val="C0C0C0"/>
                  </a:outerShdw>
                </a:effectLst>
                <a:latin typeface="Times New Roman" pitchFamily="18" charset="0"/>
                <a:cs typeface="Times New Roman" pitchFamily="18" charset="0"/>
              </a:rPr>
              <a:t>U</a:t>
            </a:r>
            <a:r>
              <a:rPr kumimoji="1" lang="en-US" altLang="zh-CN" sz="3600" b="1" baseline="-25000">
                <a:solidFill>
                  <a:schemeClr val="tx2"/>
                </a:solidFill>
                <a:effectLst>
                  <a:outerShdw blurRad="38100" dist="38100" dir="2700000" algn="tl">
                    <a:srgbClr val="C0C0C0"/>
                  </a:outerShdw>
                </a:effectLst>
                <a:latin typeface="Times New Roman" pitchFamily="18" charset="0"/>
                <a:cs typeface="Times New Roman" pitchFamily="18" charset="0"/>
              </a:rPr>
              <a:t>o</a:t>
            </a:r>
          </a:p>
        </p:txBody>
      </p:sp>
      <p:graphicFrame>
        <p:nvGraphicFramePr>
          <p:cNvPr id="128005" name="Object 2"/>
          <p:cNvGraphicFramePr>
            <a:graphicFrameLocks noChangeAspect="1"/>
          </p:cNvGraphicFramePr>
          <p:nvPr>
            <p:extLst>
              <p:ext uri="{D42A27DB-BD31-4B8C-83A1-F6EECF244321}">
                <p14:modId xmlns:p14="http://schemas.microsoft.com/office/powerpoint/2010/main" val="1572308668"/>
              </p:ext>
            </p:extLst>
          </p:nvPr>
        </p:nvGraphicFramePr>
        <p:xfrm>
          <a:off x="1636713" y="1489546"/>
          <a:ext cx="5778500" cy="976313"/>
        </p:xfrm>
        <a:graphic>
          <a:graphicData uri="http://schemas.openxmlformats.org/presentationml/2006/ole">
            <mc:AlternateContent xmlns:mc="http://schemas.openxmlformats.org/markup-compatibility/2006">
              <mc:Choice xmlns:v="urn:schemas-microsoft-com:vml" Requires="v">
                <p:oleObj spid="_x0000_s15460" name="Equation" r:id="rId3" imgW="2717640" imgH="457200" progId="Equation.DSMT4">
                  <p:embed/>
                </p:oleObj>
              </mc:Choice>
              <mc:Fallback>
                <p:oleObj name="Equation" r:id="rId3" imgW="271764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713" y="1489546"/>
                        <a:ext cx="5778500" cy="97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09" name="Rectangle 9"/>
          <p:cNvSpPr>
            <a:spLocks noChangeArrowheads="1"/>
          </p:cNvSpPr>
          <p:nvPr/>
        </p:nvSpPr>
        <p:spPr bwMode="auto">
          <a:xfrm>
            <a:off x="430213" y="2445221"/>
            <a:ext cx="4267200" cy="461963"/>
          </a:xfrm>
          <a:prstGeom prst="rect">
            <a:avLst/>
          </a:prstGeom>
          <a:noFill/>
          <a:ln w="9525">
            <a:noFill/>
            <a:miter lim="800000"/>
            <a:headEnd/>
            <a:tailEnd/>
          </a:ln>
          <a:effectLst/>
        </p:spPr>
        <p:txBody>
          <a:bodyPr>
            <a:spAutoFit/>
          </a:bodyPr>
          <a:lstStyle/>
          <a:p>
            <a:pPr>
              <a:defRPr/>
            </a:pPr>
            <a:r>
              <a:rPr kumimoji="1" lang="en-US" altLang="zh-CN" sz="2400" b="1">
                <a:solidFill>
                  <a:schemeClr val="tx2"/>
                </a:solidFill>
                <a:effectLst>
                  <a:outerShdw blurRad="38100" dist="38100" dir="2700000" algn="tl">
                    <a:srgbClr val="C0C0C0"/>
                  </a:outerShdw>
                </a:effectLst>
                <a:latin typeface="Times New Roman" pitchFamily="18" charset="0"/>
                <a:cs typeface="Times New Roman" pitchFamily="18" charset="0"/>
              </a:rPr>
              <a:t>2) </a:t>
            </a:r>
            <a:r>
              <a:rPr kumimoji="1" lang="zh-CN" altLang="en-US" sz="2400" b="1">
                <a:solidFill>
                  <a:schemeClr val="tx2"/>
                </a:solidFill>
                <a:effectLst>
                  <a:outerShdw blurRad="38100" dist="38100" dir="2700000" algn="tl">
                    <a:srgbClr val="C0C0C0"/>
                  </a:outerShdw>
                </a:effectLst>
                <a:latin typeface="Times New Roman" pitchFamily="18" charset="0"/>
                <a:cs typeface="Times New Roman" pitchFamily="18" charset="0"/>
              </a:rPr>
              <a:t>整流电流平均值 </a:t>
            </a:r>
            <a:r>
              <a:rPr kumimoji="1" lang="en-US" altLang="zh-CN" sz="2400" b="1" i="1">
                <a:solidFill>
                  <a:schemeClr val="tx2"/>
                </a:solidFill>
                <a:effectLst>
                  <a:outerShdw blurRad="38100" dist="38100" dir="2700000" algn="tl">
                    <a:srgbClr val="C0C0C0"/>
                  </a:outerShdw>
                </a:effectLst>
                <a:latin typeface="Times New Roman" pitchFamily="18" charset="0"/>
                <a:cs typeface="Times New Roman" pitchFamily="18" charset="0"/>
              </a:rPr>
              <a:t>I</a:t>
            </a:r>
            <a:r>
              <a:rPr kumimoji="1" lang="en-US" altLang="zh-CN" sz="2400" b="1" baseline="-25000">
                <a:solidFill>
                  <a:schemeClr val="tx2"/>
                </a:solidFill>
                <a:effectLst>
                  <a:outerShdw blurRad="38100" dist="38100" dir="2700000" algn="tl">
                    <a:srgbClr val="C0C0C0"/>
                  </a:outerShdw>
                </a:effectLst>
                <a:latin typeface="Times New Roman" pitchFamily="18" charset="0"/>
                <a:cs typeface="Times New Roman" pitchFamily="18" charset="0"/>
              </a:rPr>
              <a:t>o</a:t>
            </a:r>
            <a:endParaRPr kumimoji="1" lang="en-US" altLang="zh-CN" sz="2400" b="1">
              <a:solidFill>
                <a:schemeClr val="tx2"/>
              </a:solidFill>
              <a:effectLst>
                <a:outerShdw blurRad="38100" dist="38100" dir="2700000" algn="tl">
                  <a:srgbClr val="C0C0C0"/>
                </a:outerShdw>
              </a:effectLst>
              <a:latin typeface="Times New Roman" pitchFamily="18" charset="0"/>
              <a:cs typeface="Times New Roman" pitchFamily="18" charset="0"/>
            </a:endParaRPr>
          </a:p>
        </p:txBody>
      </p:sp>
      <p:graphicFrame>
        <p:nvGraphicFramePr>
          <p:cNvPr id="128010" name="Object 3"/>
          <p:cNvGraphicFramePr>
            <a:graphicFrameLocks noChangeAspect="1"/>
          </p:cNvGraphicFramePr>
          <p:nvPr>
            <p:extLst>
              <p:ext uri="{D42A27DB-BD31-4B8C-83A1-F6EECF244321}">
                <p14:modId xmlns:p14="http://schemas.microsoft.com/office/powerpoint/2010/main" val="3288449169"/>
              </p:ext>
            </p:extLst>
          </p:nvPr>
        </p:nvGraphicFramePr>
        <p:xfrm>
          <a:off x="1624013" y="2930996"/>
          <a:ext cx="2274887" cy="828675"/>
        </p:xfrm>
        <a:graphic>
          <a:graphicData uri="http://schemas.openxmlformats.org/presentationml/2006/ole">
            <mc:AlternateContent xmlns:mc="http://schemas.openxmlformats.org/markup-compatibility/2006">
              <mc:Choice xmlns:v="urn:schemas-microsoft-com:vml" Requires="v">
                <p:oleObj spid="_x0000_s15461" name="Equation" r:id="rId5" imgW="1180800" imgH="431640" progId="Equation.DSMT4">
                  <p:embed/>
                </p:oleObj>
              </mc:Choice>
              <mc:Fallback>
                <p:oleObj name="Equation" r:id="rId5" imgW="118080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4013" y="2930996"/>
                        <a:ext cx="2274887"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11" name="Rectangle 11"/>
          <p:cNvSpPr>
            <a:spLocks noChangeArrowheads="1"/>
          </p:cNvSpPr>
          <p:nvPr/>
        </p:nvSpPr>
        <p:spPr bwMode="auto">
          <a:xfrm>
            <a:off x="430213" y="3794596"/>
            <a:ext cx="5105400" cy="461963"/>
          </a:xfrm>
          <a:prstGeom prst="rect">
            <a:avLst/>
          </a:prstGeom>
          <a:noFill/>
          <a:ln w="9525">
            <a:noFill/>
            <a:miter lim="800000"/>
            <a:headEnd/>
            <a:tailEnd/>
          </a:ln>
          <a:effectLst/>
        </p:spPr>
        <p:txBody>
          <a:bodyPr>
            <a:spAutoFit/>
          </a:bodyPr>
          <a:lstStyle/>
          <a:p>
            <a:pPr>
              <a:defRPr/>
            </a:pPr>
            <a:r>
              <a:rPr kumimoji="1" lang="en-US" altLang="zh-CN" sz="2400" b="1">
                <a:solidFill>
                  <a:schemeClr val="tx2"/>
                </a:solidFill>
                <a:effectLst>
                  <a:outerShdw blurRad="38100" dist="38100" dir="2700000" algn="tl">
                    <a:srgbClr val="C0C0C0"/>
                  </a:outerShdw>
                </a:effectLst>
                <a:latin typeface="Times New Roman" pitchFamily="18" charset="0"/>
                <a:cs typeface="Times New Roman" pitchFamily="18" charset="0"/>
              </a:rPr>
              <a:t>3) </a:t>
            </a:r>
            <a:r>
              <a:rPr kumimoji="1" lang="zh-CN" altLang="en-US" sz="2400" b="1">
                <a:solidFill>
                  <a:schemeClr val="tx2"/>
                </a:solidFill>
                <a:effectLst>
                  <a:outerShdw blurRad="38100" dist="38100" dir="2700000" algn="tl">
                    <a:srgbClr val="C0C0C0"/>
                  </a:outerShdw>
                </a:effectLst>
                <a:latin typeface="Times New Roman" pitchFamily="18" charset="0"/>
                <a:cs typeface="Times New Roman" pitchFamily="18" charset="0"/>
              </a:rPr>
              <a:t>流过每管电流平均值 </a:t>
            </a:r>
            <a:r>
              <a:rPr kumimoji="1" lang="en-US" altLang="zh-CN" sz="2400" b="1" i="1">
                <a:solidFill>
                  <a:schemeClr val="tx2"/>
                </a:solidFill>
                <a:effectLst>
                  <a:outerShdw blurRad="38100" dist="38100" dir="2700000" algn="tl">
                    <a:srgbClr val="C0C0C0"/>
                  </a:outerShdw>
                </a:effectLst>
                <a:latin typeface="Times New Roman" pitchFamily="18" charset="0"/>
                <a:cs typeface="Times New Roman" pitchFamily="18" charset="0"/>
              </a:rPr>
              <a:t>I</a:t>
            </a:r>
            <a:r>
              <a:rPr kumimoji="1" lang="en-US" altLang="zh-CN" sz="2400" b="1" baseline="-25000">
                <a:solidFill>
                  <a:schemeClr val="tx2"/>
                </a:solidFill>
                <a:effectLst>
                  <a:outerShdw blurRad="38100" dist="38100" dir="2700000" algn="tl">
                    <a:srgbClr val="C0C0C0"/>
                  </a:outerShdw>
                </a:effectLst>
                <a:latin typeface="Times New Roman" pitchFamily="18" charset="0"/>
                <a:cs typeface="Times New Roman" pitchFamily="18" charset="0"/>
              </a:rPr>
              <a:t>D</a:t>
            </a:r>
            <a:endParaRPr kumimoji="1" lang="en-US" altLang="zh-CN" sz="2400" b="1" i="1" baseline="-25000">
              <a:solidFill>
                <a:schemeClr val="tx2"/>
              </a:solidFill>
              <a:effectLst>
                <a:outerShdw blurRad="38100" dist="38100" dir="2700000" algn="tl">
                  <a:srgbClr val="C0C0C0"/>
                </a:outerShdw>
              </a:effectLst>
              <a:latin typeface="Times New Roman" pitchFamily="18" charset="0"/>
              <a:cs typeface="Times New Roman" pitchFamily="18" charset="0"/>
            </a:endParaRPr>
          </a:p>
        </p:txBody>
      </p:sp>
      <p:graphicFrame>
        <p:nvGraphicFramePr>
          <p:cNvPr id="128012" name="Object 4"/>
          <p:cNvGraphicFramePr>
            <a:graphicFrameLocks noChangeAspect="1"/>
          </p:cNvGraphicFramePr>
          <p:nvPr>
            <p:extLst>
              <p:ext uri="{D42A27DB-BD31-4B8C-83A1-F6EECF244321}">
                <p14:modId xmlns:p14="http://schemas.microsoft.com/office/powerpoint/2010/main" val="3231859175"/>
              </p:ext>
            </p:extLst>
          </p:nvPr>
        </p:nvGraphicFramePr>
        <p:xfrm>
          <a:off x="1624013" y="4356571"/>
          <a:ext cx="2432050" cy="862013"/>
        </p:xfrm>
        <a:graphic>
          <a:graphicData uri="http://schemas.openxmlformats.org/presentationml/2006/ole">
            <mc:AlternateContent xmlns:mc="http://schemas.openxmlformats.org/markup-compatibility/2006">
              <mc:Choice xmlns:v="urn:schemas-microsoft-com:vml" Requires="v">
                <p:oleObj spid="_x0000_s15462" name="Equation" r:id="rId7" imgW="1218960" imgH="431640" progId="Equation.DSMT4">
                  <p:embed/>
                </p:oleObj>
              </mc:Choice>
              <mc:Fallback>
                <p:oleObj name="Equation" r:id="rId7" imgW="1218960" imgH="4316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4013" y="4356571"/>
                        <a:ext cx="243205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13" name="Rectangle 13"/>
          <p:cNvSpPr>
            <a:spLocks noChangeArrowheads="1"/>
          </p:cNvSpPr>
          <p:nvPr/>
        </p:nvSpPr>
        <p:spPr bwMode="auto">
          <a:xfrm>
            <a:off x="430213" y="5099521"/>
            <a:ext cx="4710112" cy="461963"/>
          </a:xfrm>
          <a:prstGeom prst="rect">
            <a:avLst/>
          </a:prstGeom>
          <a:noFill/>
          <a:ln w="9525">
            <a:noFill/>
            <a:miter lim="800000"/>
            <a:headEnd/>
            <a:tailEnd/>
          </a:ln>
          <a:effectLst/>
        </p:spPr>
        <p:txBody>
          <a:bodyPr wrap="none">
            <a:spAutoFit/>
          </a:bodyPr>
          <a:lstStyle/>
          <a:p>
            <a:pPr>
              <a:defRPr/>
            </a:pPr>
            <a:r>
              <a:rPr kumimoji="1" lang="en-US" altLang="zh-CN" sz="2400" b="1">
                <a:solidFill>
                  <a:schemeClr val="tx2"/>
                </a:solidFill>
                <a:effectLst>
                  <a:outerShdw blurRad="38100" dist="38100" dir="2700000" algn="tl">
                    <a:srgbClr val="C0C0C0"/>
                  </a:outerShdw>
                </a:effectLst>
                <a:latin typeface="Times New Roman" pitchFamily="18" charset="0"/>
                <a:cs typeface="Times New Roman" pitchFamily="18" charset="0"/>
              </a:rPr>
              <a:t>4) </a:t>
            </a:r>
            <a:r>
              <a:rPr kumimoji="1" lang="zh-CN" altLang="en-US" sz="2400" b="1">
                <a:solidFill>
                  <a:schemeClr val="tx2"/>
                </a:solidFill>
                <a:effectLst>
                  <a:outerShdw blurRad="38100" dist="38100" dir="2700000" algn="tl">
                    <a:srgbClr val="C0C0C0"/>
                  </a:outerShdw>
                </a:effectLst>
                <a:latin typeface="Times New Roman" pitchFamily="18" charset="0"/>
                <a:cs typeface="Times New Roman" pitchFamily="18" charset="0"/>
              </a:rPr>
              <a:t>每管承受的最高反向电压 </a:t>
            </a:r>
            <a:r>
              <a:rPr kumimoji="1" lang="en-US" altLang="zh-CN" sz="2400" b="1" i="1">
                <a:solidFill>
                  <a:schemeClr val="tx2"/>
                </a:solidFill>
                <a:effectLst>
                  <a:outerShdw blurRad="38100" dist="38100" dir="2700000" algn="tl">
                    <a:srgbClr val="C0C0C0"/>
                  </a:outerShdw>
                </a:effectLst>
                <a:latin typeface="Times New Roman" pitchFamily="18" charset="0"/>
                <a:cs typeface="Times New Roman" pitchFamily="18" charset="0"/>
              </a:rPr>
              <a:t>U</a:t>
            </a:r>
            <a:r>
              <a:rPr kumimoji="1" lang="en-US" altLang="zh-CN" sz="2400" b="1" baseline="-25000">
                <a:solidFill>
                  <a:schemeClr val="tx2"/>
                </a:solidFill>
                <a:effectLst>
                  <a:outerShdw blurRad="38100" dist="38100" dir="2700000" algn="tl">
                    <a:srgbClr val="C0C0C0"/>
                  </a:outerShdw>
                </a:effectLst>
                <a:latin typeface="Times New Roman" pitchFamily="18" charset="0"/>
                <a:cs typeface="Times New Roman" pitchFamily="18" charset="0"/>
              </a:rPr>
              <a:t>DRM</a:t>
            </a:r>
          </a:p>
        </p:txBody>
      </p:sp>
      <p:graphicFrame>
        <p:nvGraphicFramePr>
          <p:cNvPr id="128014" name="Object 5"/>
          <p:cNvGraphicFramePr>
            <a:graphicFrameLocks noChangeAspect="1"/>
          </p:cNvGraphicFramePr>
          <p:nvPr>
            <p:extLst>
              <p:ext uri="{D42A27DB-BD31-4B8C-83A1-F6EECF244321}">
                <p14:modId xmlns:p14="http://schemas.microsoft.com/office/powerpoint/2010/main" val="553941573"/>
              </p:ext>
            </p:extLst>
          </p:nvPr>
        </p:nvGraphicFramePr>
        <p:xfrm>
          <a:off x="1624013" y="5621809"/>
          <a:ext cx="2554287" cy="471487"/>
        </p:xfrm>
        <a:graphic>
          <a:graphicData uri="http://schemas.openxmlformats.org/presentationml/2006/ole">
            <mc:AlternateContent xmlns:mc="http://schemas.openxmlformats.org/markup-compatibility/2006">
              <mc:Choice xmlns:v="urn:schemas-microsoft-com:vml" Requires="v">
                <p:oleObj spid="_x0000_s15463" name="Equation" r:id="rId9" imgW="1638000" imgH="253800" progId="Equation.DSMT4">
                  <p:embed/>
                </p:oleObj>
              </mc:Choice>
              <mc:Fallback>
                <p:oleObj name="Equation" r:id="rId9" imgW="1638000" imgH="2538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4013" y="5621809"/>
                        <a:ext cx="2554287"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15" name="AutoShape 15"/>
          <p:cNvSpPr>
            <a:spLocks noChangeArrowheads="1"/>
          </p:cNvSpPr>
          <p:nvPr/>
        </p:nvSpPr>
        <p:spPr bwMode="auto">
          <a:xfrm>
            <a:off x="3670300" y="987896"/>
            <a:ext cx="3905250" cy="579438"/>
          </a:xfrm>
          <a:prstGeom prst="wedgeRoundRectCallout">
            <a:avLst>
              <a:gd name="adj1" fmla="val 39431"/>
              <a:gd name="adj2" fmla="val 88903"/>
              <a:gd name="adj3" fmla="val 16667"/>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z="2400" b="1">
                <a:solidFill>
                  <a:schemeClr val="tx2"/>
                </a:solidFill>
                <a:latin typeface="Times New Roman" pitchFamily="18" charset="0"/>
                <a:cs typeface="Times New Roman" pitchFamily="18" charset="0"/>
              </a:rPr>
              <a:t>变压器二次相电压有效值</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48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28004"/>
                                        </p:tgtEl>
                                        <p:attrNameLst>
                                          <p:attrName>style.visibility</p:attrName>
                                        </p:attrNameLst>
                                      </p:cBhvr>
                                      <p:to>
                                        <p:strVal val="visible"/>
                                      </p:to>
                                    </p:set>
                                    <p:animEffect transition="in" filter="blinds(vertical)">
                                      <p:cBhvr>
                                        <p:cTn id="7" dur="500"/>
                                        <p:tgtEl>
                                          <p:spTgt spid="128004"/>
                                        </p:tgtEl>
                                      </p:cBhvr>
                                    </p:animEffect>
                                  </p:childTnLst>
                                </p:cTn>
                              </p:par>
                            </p:childTnLst>
                          </p:cTn>
                        </p:par>
                        <p:par>
                          <p:cTn id="8" fill="hold" nodeType="afterGroup">
                            <p:stCondLst>
                              <p:cond delay="500"/>
                            </p:stCondLst>
                            <p:childTnLst>
                              <p:par>
                                <p:cTn id="9" presetID="3" presetClass="entr" presetSubtype="5" fill="hold" nodeType="afterEffect">
                                  <p:stCondLst>
                                    <p:cond delay="0"/>
                                  </p:stCondLst>
                                  <p:childTnLst>
                                    <p:set>
                                      <p:cBhvr>
                                        <p:cTn id="10" dur="1" fill="hold">
                                          <p:stCondLst>
                                            <p:cond delay="0"/>
                                          </p:stCondLst>
                                        </p:cTn>
                                        <p:tgtEl>
                                          <p:spTgt spid="128005"/>
                                        </p:tgtEl>
                                        <p:attrNameLst>
                                          <p:attrName>style.visibility</p:attrName>
                                        </p:attrNameLst>
                                      </p:cBhvr>
                                      <p:to>
                                        <p:strVal val="visible"/>
                                      </p:to>
                                    </p:set>
                                    <p:animEffect transition="in" filter="blinds(vertical)">
                                      <p:cBhvr>
                                        <p:cTn id="11" dur="500"/>
                                        <p:tgtEl>
                                          <p:spTgt spid="12800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128009"/>
                                        </p:tgtEl>
                                        <p:attrNameLst>
                                          <p:attrName>style.visibility</p:attrName>
                                        </p:attrNameLst>
                                      </p:cBhvr>
                                      <p:to>
                                        <p:strVal val="visible"/>
                                      </p:to>
                                    </p:set>
                                    <p:animEffect transition="in" filter="blinds(vertical)">
                                      <p:cBhvr>
                                        <p:cTn id="16" dur="500"/>
                                        <p:tgtEl>
                                          <p:spTgt spid="128009"/>
                                        </p:tgtEl>
                                      </p:cBhvr>
                                    </p:animEffect>
                                  </p:childTnLst>
                                </p:cTn>
                              </p:par>
                            </p:childTnLst>
                          </p:cTn>
                        </p:par>
                        <p:par>
                          <p:cTn id="17" fill="hold" nodeType="afterGroup">
                            <p:stCondLst>
                              <p:cond delay="500"/>
                            </p:stCondLst>
                            <p:childTnLst>
                              <p:par>
                                <p:cTn id="18" presetID="3" presetClass="entr" presetSubtype="5" fill="hold" nodeType="afterEffect">
                                  <p:stCondLst>
                                    <p:cond delay="0"/>
                                  </p:stCondLst>
                                  <p:childTnLst>
                                    <p:set>
                                      <p:cBhvr>
                                        <p:cTn id="19" dur="1" fill="hold">
                                          <p:stCondLst>
                                            <p:cond delay="0"/>
                                          </p:stCondLst>
                                        </p:cTn>
                                        <p:tgtEl>
                                          <p:spTgt spid="128010"/>
                                        </p:tgtEl>
                                        <p:attrNameLst>
                                          <p:attrName>style.visibility</p:attrName>
                                        </p:attrNameLst>
                                      </p:cBhvr>
                                      <p:to>
                                        <p:strVal val="visible"/>
                                      </p:to>
                                    </p:set>
                                    <p:animEffect transition="in" filter="blinds(vertical)">
                                      <p:cBhvr>
                                        <p:cTn id="20" dur="500"/>
                                        <p:tgtEl>
                                          <p:spTgt spid="1280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128011"/>
                                        </p:tgtEl>
                                        <p:attrNameLst>
                                          <p:attrName>style.visibility</p:attrName>
                                        </p:attrNameLst>
                                      </p:cBhvr>
                                      <p:to>
                                        <p:strVal val="visible"/>
                                      </p:to>
                                    </p:set>
                                    <p:animEffect transition="in" filter="blinds(vertical)">
                                      <p:cBhvr>
                                        <p:cTn id="25" dur="500"/>
                                        <p:tgtEl>
                                          <p:spTgt spid="128011"/>
                                        </p:tgtEl>
                                      </p:cBhvr>
                                    </p:animEffect>
                                  </p:childTnLst>
                                </p:cTn>
                              </p:par>
                            </p:childTnLst>
                          </p:cTn>
                        </p:par>
                        <p:par>
                          <p:cTn id="26" fill="hold" nodeType="afterGroup">
                            <p:stCondLst>
                              <p:cond delay="500"/>
                            </p:stCondLst>
                            <p:childTnLst>
                              <p:par>
                                <p:cTn id="27" presetID="3" presetClass="entr" presetSubtype="5" fill="hold" nodeType="afterEffect">
                                  <p:stCondLst>
                                    <p:cond delay="0"/>
                                  </p:stCondLst>
                                  <p:childTnLst>
                                    <p:set>
                                      <p:cBhvr>
                                        <p:cTn id="28" dur="1" fill="hold">
                                          <p:stCondLst>
                                            <p:cond delay="0"/>
                                          </p:stCondLst>
                                        </p:cTn>
                                        <p:tgtEl>
                                          <p:spTgt spid="128012"/>
                                        </p:tgtEl>
                                        <p:attrNameLst>
                                          <p:attrName>style.visibility</p:attrName>
                                        </p:attrNameLst>
                                      </p:cBhvr>
                                      <p:to>
                                        <p:strVal val="visible"/>
                                      </p:to>
                                    </p:set>
                                    <p:animEffect transition="in" filter="blinds(vertical)">
                                      <p:cBhvr>
                                        <p:cTn id="29" dur="500"/>
                                        <p:tgtEl>
                                          <p:spTgt spid="1280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128013"/>
                                        </p:tgtEl>
                                        <p:attrNameLst>
                                          <p:attrName>style.visibility</p:attrName>
                                        </p:attrNameLst>
                                      </p:cBhvr>
                                      <p:to>
                                        <p:strVal val="visible"/>
                                      </p:to>
                                    </p:set>
                                    <p:animEffect transition="in" filter="blinds(vertical)">
                                      <p:cBhvr>
                                        <p:cTn id="34" dur="500"/>
                                        <p:tgtEl>
                                          <p:spTgt spid="128013"/>
                                        </p:tgtEl>
                                      </p:cBhvr>
                                    </p:animEffect>
                                  </p:childTnLst>
                                </p:cTn>
                              </p:par>
                            </p:childTnLst>
                          </p:cTn>
                        </p:par>
                        <p:par>
                          <p:cTn id="35" fill="hold" nodeType="afterGroup">
                            <p:stCondLst>
                              <p:cond delay="500"/>
                            </p:stCondLst>
                            <p:childTnLst>
                              <p:par>
                                <p:cTn id="36" presetID="3" presetClass="entr" presetSubtype="5" fill="hold" nodeType="afterEffect">
                                  <p:stCondLst>
                                    <p:cond delay="0"/>
                                  </p:stCondLst>
                                  <p:childTnLst>
                                    <p:set>
                                      <p:cBhvr>
                                        <p:cTn id="37" dur="1" fill="hold">
                                          <p:stCondLst>
                                            <p:cond delay="0"/>
                                          </p:stCondLst>
                                        </p:cTn>
                                        <p:tgtEl>
                                          <p:spTgt spid="128014"/>
                                        </p:tgtEl>
                                        <p:attrNameLst>
                                          <p:attrName>style.visibility</p:attrName>
                                        </p:attrNameLst>
                                      </p:cBhvr>
                                      <p:to>
                                        <p:strVal val="visible"/>
                                      </p:to>
                                    </p:set>
                                    <p:animEffect transition="in" filter="blinds(vertical)">
                                      <p:cBhvr>
                                        <p:cTn id="38" dur="500"/>
                                        <p:tgtEl>
                                          <p:spTgt spid="12801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28015"/>
                                        </p:tgtEl>
                                        <p:attrNameLst>
                                          <p:attrName>style.visibility</p:attrName>
                                        </p:attrNameLst>
                                      </p:cBhvr>
                                      <p:to>
                                        <p:strVal val="visible"/>
                                      </p:to>
                                    </p:set>
                                    <p:animEffect transition="in" filter="wipe(down)">
                                      <p:cBhvr>
                                        <p:cTn id="43" dur="500"/>
                                        <p:tgtEl>
                                          <p:spTgt spid="128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4" grpId="0" autoUpdateAnimBg="0"/>
      <p:bldP spid="128009" grpId="0" autoUpdateAnimBg="0"/>
      <p:bldP spid="128011" grpId="0" autoUpdateAnimBg="0"/>
      <p:bldP spid="128013" grpId="0" autoUpdateAnimBg="0"/>
      <p:bldP spid="12801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pPr eaLnBrk="1" hangingPunct="1"/>
            <a:r>
              <a:rPr lang="en-US" altLang="zh-CN" smtClean="0">
                <a:ea typeface="宋体" charset="-122"/>
              </a:rPr>
              <a:t>5.3 </a:t>
            </a:r>
            <a:r>
              <a:rPr lang="zh-CN" altLang="en-US" smtClean="0">
                <a:ea typeface="宋体" charset="-122"/>
              </a:rPr>
              <a:t>二极管峰值采样电路</a:t>
            </a:r>
          </a:p>
        </p:txBody>
      </p:sp>
      <p:sp>
        <p:nvSpPr>
          <p:cNvPr id="56323" name="内容占位符 2"/>
          <p:cNvSpPr>
            <a:spLocks noGrp="1"/>
          </p:cNvSpPr>
          <p:nvPr>
            <p:ph sz="quarter" idx="11"/>
          </p:nvPr>
        </p:nvSpPr>
        <p:spPr/>
        <p:txBody>
          <a:bodyPr/>
          <a:lstStyle/>
          <a:p>
            <a:pPr eaLnBrk="1" hangingPunct="1">
              <a:lnSpc>
                <a:spcPct val="150000"/>
              </a:lnSpc>
            </a:pPr>
            <a:r>
              <a:rPr lang="zh-CN" altLang="en-US" sz="2400" smtClean="0">
                <a:ea typeface="宋体" charset="-122"/>
              </a:rPr>
              <a:t>在半波整流电路中利用二极管单向导电性，将交流电压转化为直流脉动电压，分析过程中，二极管正向偏置导通时，输入电压直接传输到输出端。</a:t>
            </a:r>
            <a:endParaRPr lang="en-US" altLang="zh-CN" sz="2400" smtClean="0">
              <a:ea typeface="宋体" charset="-122"/>
            </a:endParaRPr>
          </a:p>
          <a:p>
            <a:pPr eaLnBrk="1" hangingPunct="1">
              <a:lnSpc>
                <a:spcPct val="150000"/>
              </a:lnSpc>
            </a:pPr>
            <a:r>
              <a:rPr lang="zh-CN" altLang="en-US" sz="2400" smtClean="0">
                <a:ea typeface="宋体" charset="-122"/>
              </a:rPr>
              <a:t>如果把这个电压记忆并保存住，那么半波整流电路的二极管偏置将同时受到输入端和输出端电压的影响，只有当输入电压超过输出端记忆的电压二极管才导通，并更新输出端电压。</a:t>
            </a:r>
            <a:endParaRPr lang="en-US" altLang="zh-CN" sz="2400" smtClean="0">
              <a:ea typeface="宋体" charset="-122"/>
            </a:endParaRPr>
          </a:p>
          <a:p>
            <a:pPr eaLnBrk="1" hangingPunct="1">
              <a:lnSpc>
                <a:spcPct val="150000"/>
              </a:lnSpc>
            </a:pPr>
            <a:r>
              <a:rPr lang="zh-CN" altLang="en-US" sz="2400" smtClean="0">
                <a:ea typeface="宋体" charset="-122"/>
              </a:rPr>
              <a:t>最终保留在输出端的将是输入电压的最大值</a:t>
            </a:r>
            <a:r>
              <a:rPr lang="en-US" altLang="zh-CN" sz="2400" smtClean="0">
                <a:ea typeface="宋体" charset="-122"/>
              </a:rPr>
              <a:t>——</a:t>
            </a:r>
            <a:r>
              <a:rPr lang="zh-CN" altLang="en-US" sz="2400" smtClean="0">
                <a:ea typeface="宋体" charset="-122"/>
              </a:rPr>
              <a:t>峰值，这就是峰值采样电路。</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49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1</a:t>
            </a:r>
            <a:r>
              <a:rPr lang="zh-CN" altLang="en-US" sz="3200" smtClean="0">
                <a:ea typeface="宋体" charset="-122"/>
              </a:rPr>
              <a:t>）</a:t>
            </a:r>
            <a:endParaRPr lang="zh-CN" altLang="en-US" sz="3600" smtClean="0">
              <a:ea typeface="楷体_GB2312" pitchFamily="49" charset="-122"/>
            </a:endParaRPr>
          </a:p>
        </p:txBody>
      </p:sp>
      <p:sp>
        <p:nvSpPr>
          <p:cNvPr id="28675" name="Rectangle 3"/>
          <p:cNvSpPr>
            <a:spLocks noGrp="1" noChangeArrowheads="1"/>
          </p:cNvSpPr>
          <p:nvPr>
            <p:ph sz="quarter" idx="11"/>
          </p:nvPr>
        </p:nvSpPr>
        <p:spPr/>
        <p:txBody>
          <a:bodyPr/>
          <a:lstStyle/>
          <a:p>
            <a:pPr eaLnBrk="1" hangingPunct="1"/>
            <a:r>
              <a:rPr lang="zh-CN" altLang="en-US" smtClean="0">
                <a:ea typeface="宋体" charset="-122"/>
              </a:rPr>
              <a:t>半导体的共价键结构</a:t>
            </a:r>
            <a:br>
              <a:rPr lang="zh-CN" altLang="en-US" smtClean="0">
                <a:ea typeface="宋体" charset="-122"/>
              </a:rPr>
            </a:br>
            <a:r>
              <a:rPr lang="zh-CN" altLang="en-US" smtClean="0">
                <a:ea typeface="宋体" charset="-122"/>
              </a:rPr>
              <a:t>硅和锗的原子结构简化模型及晶体结构</a:t>
            </a:r>
          </a:p>
        </p:txBody>
      </p:sp>
      <p:pic>
        <p:nvPicPr>
          <p:cNvPr id="40966" name="Picture 6"/>
          <p:cNvPicPr>
            <a:picLocks noChangeAspect="1" noChangeArrowheads="1"/>
          </p:cNvPicPr>
          <p:nvPr/>
        </p:nvPicPr>
        <p:blipFill>
          <a:blip r:embed="rId2">
            <a:extLst>
              <a:ext uri="{28A0092B-C50C-407E-A947-70E740481C1C}">
                <a14:useLocalDpi xmlns:a14="http://schemas.microsoft.com/office/drawing/2010/main" val="0"/>
              </a:ext>
            </a:extLst>
          </a:blip>
          <a:srcRect l="19235"/>
          <a:stretch>
            <a:fillRect/>
          </a:stretch>
        </p:blipFill>
        <p:spPr bwMode="auto">
          <a:xfrm>
            <a:off x="4240213" y="2159000"/>
            <a:ext cx="4799012"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40967" name="Rectangle 7"/>
          <p:cNvSpPr>
            <a:spLocks noChangeArrowheads="1"/>
          </p:cNvSpPr>
          <p:nvPr/>
        </p:nvSpPr>
        <p:spPr bwMode="auto">
          <a:xfrm>
            <a:off x="611188" y="2055813"/>
            <a:ext cx="346075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p>
            <a:pPr algn="just">
              <a:lnSpc>
                <a:spcPct val="150000"/>
              </a:lnSpc>
              <a:spcBef>
                <a:spcPct val="50000"/>
              </a:spcBef>
            </a:pPr>
            <a:r>
              <a:rPr kumimoji="1" lang="zh-CN" altLang="en-US" sz="2400" b="1">
                <a:solidFill>
                  <a:schemeClr val="tx2"/>
                </a:solidFill>
                <a:latin typeface="Times New Roman" pitchFamily="18" charset="0"/>
                <a:cs typeface="Times New Roman" pitchFamily="18" charset="0"/>
              </a:rPr>
              <a:t>它们的最外层电子（价电子）都是四个。每个原子与晶格上相邻的</a:t>
            </a:r>
            <a:r>
              <a:rPr kumimoji="1" lang="en-US" altLang="zh-CN" sz="2400" b="1">
                <a:solidFill>
                  <a:schemeClr val="tx2"/>
                </a:solidFill>
                <a:latin typeface="Times New Roman" pitchFamily="18" charset="0"/>
                <a:cs typeface="Times New Roman" pitchFamily="18" charset="0"/>
              </a:rPr>
              <a:t>4</a:t>
            </a:r>
            <a:r>
              <a:rPr kumimoji="1" lang="zh-CN" altLang="en-US" sz="2400" b="1">
                <a:solidFill>
                  <a:schemeClr val="tx2"/>
                </a:solidFill>
                <a:latin typeface="Times New Roman" pitchFamily="18" charset="0"/>
                <a:cs typeface="Times New Roman" pitchFamily="18" charset="0"/>
              </a:rPr>
              <a:t>个原子共享价电子（使最外层达到最稳定的</a:t>
            </a:r>
            <a:r>
              <a:rPr kumimoji="1" lang="en-US" altLang="zh-CN" sz="2400" b="1">
                <a:solidFill>
                  <a:schemeClr val="tx2"/>
                </a:solidFill>
                <a:latin typeface="Times New Roman" pitchFamily="18" charset="0"/>
                <a:cs typeface="Times New Roman" pitchFamily="18" charset="0"/>
              </a:rPr>
              <a:t>8</a:t>
            </a:r>
            <a:r>
              <a:rPr kumimoji="1" lang="zh-CN" altLang="en-US" sz="2400" b="1">
                <a:solidFill>
                  <a:schemeClr val="tx2"/>
                </a:solidFill>
                <a:latin typeface="Times New Roman" pitchFamily="18" charset="0"/>
                <a:cs typeface="Times New Roman" pitchFamily="18" charset="0"/>
              </a:rPr>
              <a:t>个电子状态，从而形成共价键。</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40966"/>
                                        </p:tgtEl>
                                        <p:attrNameLst>
                                          <p:attrName>style.visibility</p:attrName>
                                        </p:attrNameLst>
                                      </p:cBhvr>
                                      <p:to>
                                        <p:strVal val="visible"/>
                                      </p:to>
                                    </p:set>
                                    <p:animEffect transition="in" filter="slide(fromBottom)">
                                      <p:cBhvr>
                                        <p:cTn id="7" dur="500"/>
                                        <p:tgtEl>
                                          <p:spTgt spid="409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lt">
                                    <p:tmAbs val="100"/>
                                  </p:iterate>
                                  <p:childTnLst>
                                    <p:set>
                                      <p:cBhvr>
                                        <p:cTn id="11" dur="1" fill="hold">
                                          <p:stCondLst>
                                            <p:cond delay="0"/>
                                          </p:stCondLst>
                                        </p:cTn>
                                        <p:tgtEl>
                                          <p:spTgt spid="409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8" name="标题 1"/>
          <p:cNvSpPr>
            <a:spLocks noGrp="1"/>
          </p:cNvSpPr>
          <p:nvPr>
            <p:ph type="title"/>
          </p:nvPr>
        </p:nvSpPr>
        <p:spPr/>
        <p:txBody>
          <a:bodyPr/>
          <a:lstStyle/>
          <a:p>
            <a:pPr eaLnBrk="1" hangingPunct="1"/>
            <a:r>
              <a:rPr lang="en-US" altLang="zh-CN" smtClean="0">
                <a:ea typeface="宋体" charset="-122"/>
              </a:rPr>
              <a:t>5.3 </a:t>
            </a:r>
            <a:r>
              <a:rPr lang="zh-CN" altLang="en-US" smtClean="0">
                <a:ea typeface="宋体" charset="-122"/>
              </a:rPr>
              <a:t>二极管峰值采样电路（续</a:t>
            </a:r>
            <a:r>
              <a:rPr lang="en-US" altLang="zh-CN" smtClean="0">
                <a:ea typeface="宋体" charset="-122"/>
              </a:rPr>
              <a:t>1</a:t>
            </a:r>
            <a:r>
              <a:rPr lang="zh-CN" altLang="en-US" smtClean="0">
                <a:ea typeface="宋体" charset="-122"/>
              </a:rPr>
              <a:t>）</a:t>
            </a:r>
          </a:p>
        </p:txBody>
      </p:sp>
      <p:sp>
        <p:nvSpPr>
          <p:cNvPr id="1638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16386" name="Object 1"/>
          <p:cNvGraphicFramePr>
            <a:graphicFrameLocks noChangeAspect="1"/>
          </p:cNvGraphicFramePr>
          <p:nvPr/>
        </p:nvGraphicFramePr>
        <p:xfrm>
          <a:off x="4500563" y="1143000"/>
          <a:ext cx="4370387" cy="2286000"/>
        </p:xfrm>
        <a:graphic>
          <a:graphicData uri="http://schemas.openxmlformats.org/presentationml/2006/ole">
            <mc:AlternateContent xmlns:mc="http://schemas.openxmlformats.org/markup-compatibility/2006">
              <mc:Choice xmlns:v="urn:schemas-microsoft-com:vml" Requires="v">
                <p:oleObj spid="_x0000_s16440" name="Visio" r:id="rId3" imgW="1654016" imgH="867728" progId="Visio.Drawing.11">
                  <p:embed/>
                </p:oleObj>
              </mc:Choice>
              <mc:Fallback>
                <p:oleObj name="Visio" r:id="rId3" imgW="1654016" imgH="86772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143000"/>
                        <a:ext cx="4370387"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0" name="矩形 5"/>
          <p:cNvSpPr>
            <a:spLocks noChangeArrowheads="1"/>
          </p:cNvSpPr>
          <p:nvPr/>
        </p:nvSpPr>
        <p:spPr bwMode="auto">
          <a:xfrm>
            <a:off x="5365750" y="3244850"/>
            <a:ext cx="2968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tx2"/>
                </a:solidFill>
              </a:rPr>
              <a:t>二极管峰值采样电路</a:t>
            </a:r>
          </a:p>
        </p:txBody>
      </p:sp>
      <p:sp>
        <p:nvSpPr>
          <p:cNvPr id="16391" name="矩形 6"/>
          <p:cNvSpPr>
            <a:spLocks noChangeArrowheads="1"/>
          </p:cNvSpPr>
          <p:nvPr/>
        </p:nvSpPr>
        <p:spPr bwMode="auto">
          <a:xfrm>
            <a:off x="214313" y="1071563"/>
            <a:ext cx="428625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400" b="1" dirty="0">
                <a:solidFill>
                  <a:schemeClr val="tx2"/>
                </a:solidFill>
                <a:latin typeface="Times New Roman" pitchFamily="18" charset="0"/>
                <a:cs typeface="Times New Roman" pitchFamily="18" charset="0"/>
              </a:rPr>
              <a:t>电路中用于记忆并保存峰值电压的器件是电容器，每当输入电压出现新的峰值，二极管处于正向偏值导通状态，输入电压通过导通的二极管向电容器充电，使之捕捉到输入电压的峰值，将峰值电压存储在电容器中输出。</a:t>
            </a:r>
          </a:p>
        </p:txBody>
      </p:sp>
      <p:sp>
        <p:nvSpPr>
          <p:cNvPr id="1639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16387" name="Object 3"/>
          <p:cNvGraphicFramePr>
            <a:graphicFrameLocks noChangeAspect="1"/>
          </p:cNvGraphicFramePr>
          <p:nvPr/>
        </p:nvGraphicFramePr>
        <p:xfrm>
          <a:off x="5072063" y="3929063"/>
          <a:ext cx="3698875" cy="2000250"/>
        </p:xfrm>
        <a:graphic>
          <a:graphicData uri="http://schemas.openxmlformats.org/presentationml/2006/ole">
            <mc:AlternateContent xmlns:mc="http://schemas.openxmlformats.org/markup-compatibility/2006">
              <mc:Choice xmlns:v="urn:schemas-microsoft-com:vml" Requires="v">
                <p:oleObj spid="_x0000_s16441" name="Visio" r:id="rId5" imgW="1630680" imgH="891064" progId="Visio.Drawing.11">
                  <p:embed/>
                </p:oleObj>
              </mc:Choice>
              <mc:Fallback>
                <p:oleObj name="Visio" r:id="rId5" imgW="1630680" imgH="891064"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3" y="3929063"/>
                        <a:ext cx="3698875" cy="200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3" name="矩形 9"/>
          <p:cNvSpPr>
            <a:spLocks noChangeArrowheads="1"/>
          </p:cNvSpPr>
          <p:nvPr/>
        </p:nvSpPr>
        <p:spPr bwMode="auto">
          <a:xfrm>
            <a:off x="6286500" y="59293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tx2"/>
                </a:solidFill>
              </a:rPr>
              <a:t>工作波形</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50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animEffect transition="in" filter="wipe(up)">
                                      <p:cBhvr>
                                        <p:cTn id="7" dur="500"/>
                                        <p:tgtEl>
                                          <p:spTgt spid="16391"/>
                                        </p:tgtEl>
                                      </p:cBhvr>
                                    </p:animEffect>
                                  </p:childTnLst>
                                </p:cTn>
                              </p:par>
                              <p:par>
                                <p:cTn id="8" presetID="22" presetClass="entr" presetSubtype="4" fill="hold" nodeType="withEffect">
                                  <p:stCondLst>
                                    <p:cond delay="0"/>
                                  </p:stCondLst>
                                  <p:childTnLst>
                                    <p:set>
                                      <p:cBhvr>
                                        <p:cTn id="9" dur="1" fill="hold">
                                          <p:stCondLst>
                                            <p:cond delay="0"/>
                                          </p:stCondLst>
                                        </p:cTn>
                                        <p:tgtEl>
                                          <p:spTgt spid="16386"/>
                                        </p:tgtEl>
                                        <p:attrNameLst>
                                          <p:attrName>style.visibility</p:attrName>
                                        </p:attrNameLst>
                                      </p:cBhvr>
                                      <p:to>
                                        <p:strVal val="visible"/>
                                      </p:to>
                                    </p:set>
                                    <p:animEffect transition="in" filter="wipe(down)">
                                      <p:cBhvr>
                                        <p:cTn id="10" dur="500"/>
                                        <p:tgtEl>
                                          <p:spTgt spid="1638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6390"/>
                                        </p:tgtEl>
                                        <p:attrNameLst>
                                          <p:attrName>style.visibility</p:attrName>
                                        </p:attrNameLst>
                                      </p:cBhvr>
                                      <p:to>
                                        <p:strVal val="visible"/>
                                      </p:to>
                                    </p:set>
                                    <p:animEffect transition="in" filter="wipe(left)">
                                      <p:cBhvr>
                                        <p:cTn id="14" dur="500"/>
                                        <p:tgtEl>
                                          <p:spTgt spid="1639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387"/>
                                        </p:tgtEl>
                                        <p:attrNameLst>
                                          <p:attrName>style.visibility</p:attrName>
                                        </p:attrNameLst>
                                      </p:cBhvr>
                                      <p:to>
                                        <p:strVal val="visible"/>
                                      </p:to>
                                    </p:set>
                                    <p:animEffect transition="in" filter="wipe(left)">
                                      <p:cBhvr>
                                        <p:cTn id="19" dur="500"/>
                                        <p:tgtEl>
                                          <p:spTgt spid="16387"/>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16393"/>
                                        </p:tgtEl>
                                        <p:attrNameLst>
                                          <p:attrName>style.visibility</p:attrName>
                                        </p:attrNameLst>
                                      </p:cBhvr>
                                      <p:to>
                                        <p:strVal val="visible"/>
                                      </p:to>
                                    </p:set>
                                    <p:animEffect transition="in" filter="wipe(left)">
                                      <p:cBhvr>
                                        <p:cTn id="23"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p:bldP spid="16391" grpId="0"/>
      <p:bldP spid="1639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二极管峰值采样电路</a:t>
            </a:r>
            <a:endParaRPr lang="zh-CN" altLang="en-US" dirty="0"/>
          </a:p>
        </p:txBody>
      </p:sp>
      <p:sp>
        <p:nvSpPr>
          <p:cNvPr id="3" name="灯片编号占位符 2"/>
          <p:cNvSpPr>
            <a:spLocks noGrp="1"/>
          </p:cNvSpPr>
          <p:nvPr>
            <p:ph type="sldNum" sz="quarter" idx="12"/>
          </p:nvPr>
        </p:nvSpPr>
        <p:spPr/>
        <p:txBody>
          <a:bodyPr/>
          <a:lstStyle/>
          <a:p>
            <a:pPr>
              <a:defRPr/>
            </a:pPr>
            <a:fld id="{162F5428-5ADF-4813-8E04-D0A9AD111460}" type="slidenum">
              <a:rPr lang="zh-CN" altLang="en-US" smtClean="0"/>
              <a:pPr>
                <a:defRPr/>
              </a:pPr>
              <a:t>51</a:t>
            </a:fld>
            <a:endParaRPr lang="zh-CN" altLang="en-US"/>
          </a:p>
        </p:txBody>
      </p:sp>
      <p:pic>
        <p:nvPicPr>
          <p:cNvPr id="4" name="图片 3"/>
          <p:cNvPicPr>
            <a:picLocks noChangeAspect="1"/>
          </p:cNvPicPr>
          <p:nvPr/>
        </p:nvPicPr>
        <p:blipFill>
          <a:blip r:embed="rId2"/>
          <a:stretch>
            <a:fillRect/>
          </a:stretch>
        </p:blipFill>
        <p:spPr>
          <a:xfrm>
            <a:off x="604543" y="836712"/>
            <a:ext cx="7590101" cy="5286350"/>
          </a:xfrm>
          <a:prstGeom prst="rect">
            <a:avLst/>
          </a:prstGeom>
        </p:spPr>
      </p:pic>
    </p:spTree>
    <p:extLst>
      <p:ext uri="{BB962C8B-B14F-4D97-AF65-F5344CB8AC3E}">
        <p14:creationId xmlns:p14="http://schemas.microsoft.com/office/powerpoint/2010/main" val="19272925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pPr eaLnBrk="1" hangingPunct="1"/>
            <a:r>
              <a:rPr lang="en-US" altLang="zh-CN" smtClean="0">
                <a:ea typeface="宋体" charset="-122"/>
              </a:rPr>
              <a:t>5.3 </a:t>
            </a:r>
            <a:r>
              <a:rPr lang="zh-CN" altLang="en-US" smtClean="0">
                <a:ea typeface="宋体" charset="-122"/>
              </a:rPr>
              <a:t>二极管峰值采样电路（续</a:t>
            </a:r>
            <a:r>
              <a:rPr lang="en-US" altLang="zh-CN" smtClean="0">
                <a:ea typeface="宋体" charset="-122"/>
              </a:rPr>
              <a:t>2</a:t>
            </a:r>
            <a:r>
              <a:rPr lang="zh-CN" altLang="en-US" smtClean="0">
                <a:ea typeface="宋体" charset="-122"/>
              </a:rPr>
              <a:t>）</a:t>
            </a:r>
          </a:p>
        </p:txBody>
      </p:sp>
      <p:sp>
        <p:nvSpPr>
          <p:cNvPr id="3" name="内容占位符 2"/>
          <p:cNvSpPr>
            <a:spLocks noGrp="1"/>
          </p:cNvSpPr>
          <p:nvPr>
            <p:ph sz="quarter" idx="11"/>
          </p:nvPr>
        </p:nvSpPr>
        <p:spPr/>
        <p:txBody>
          <a:bodyPr/>
          <a:lstStyle/>
          <a:p>
            <a:pPr marL="0" indent="0" eaLnBrk="1" hangingPunct="1">
              <a:lnSpc>
                <a:spcPct val="150000"/>
              </a:lnSpc>
              <a:buFont typeface="Wingdings" pitchFamily="2" charset="2"/>
              <a:buNone/>
              <a:defRPr/>
            </a:pPr>
            <a:r>
              <a:rPr lang="zh-CN" altLang="en-US" sz="2400" dirty="0" smtClean="0"/>
              <a:t>二极管峰值采样电路中，电路及器件的非理想会影响电路性能。</a:t>
            </a:r>
            <a:endParaRPr lang="en-US" altLang="zh-CN" sz="2400" dirty="0" smtClean="0"/>
          </a:p>
          <a:p>
            <a:pPr marL="457200" indent="-457200" eaLnBrk="1" hangingPunct="1">
              <a:lnSpc>
                <a:spcPct val="150000"/>
              </a:lnSpc>
              <a:buFont typeface="+mj-lt"/>
              <a:buAutoNum type="arabicPeriod"/>
              <a:defRPr/>
            </a:pPr>
            <a:r>
              <a:rPr lang="zh-CN" altLang="en-US" sz="2400" dirty="0" smtClean="0"/>
              <a:t>二极管导通电压的存在，电容两端存储的电压始终要低于输入电压峰值一个二极管导通电压，硅管约</a:t>
            </a:r>
            <a:r>
              <a:rPr lang="en-US" sz="2400" dirty="0" smtClean="0"/>
              <a:t>0.6V</a:t>
            </a:r>
            <a:r>
              <a:rPr lang="zh-CN" altLang="en-US" sz="2400" dirty="0" smtClean="0"/>
              <a:t>，锗管约</a:t>
            </a:r>
            <a:r>
              <a:rPr lang="en-US" sz="2400" dirty="0" smtClean="0"/>
              <a:t>0.3V</a:t>
            </a:r>
            <a:r>
              <a:rPr lang="zh-CN" altLang="en-US" sz="2400" dirty="0" smtClean="0"/>
              <a:t>。</a:t>
            </a:r>
            <a:endParaRPr lang="en-US" altLang="zh-CN" sz="2400" dirty="0" smtClean="0"/>
          </a:p>
          <a:p>
            <a:pPr marL="457200" indent="-457200" eaLnBrk="1" hangingPunct="1">
              <a:lnSpc>
                <a:spcPct val="150000"/>
              </a:lnSpc>
              <a:buFont typeface="+mj-lt"/>
              <a:buAutoNum type="arabicPeriod"/>
              <a:defRPr/>
            </a:pPr>
            <a:r>
              <a:rPr lang="zh-CN" altLang="en-US" sz="2400" dirty="0" smtClean="0"/>
              <a:t>存在二极管导通电阻和输入电压信号源内阻，输入电压对电容充电的时间常数不可能等于</a:t>
            </a:r>
            <a:r>
              <a:rPr lang="en-US" sz="2400" dirty="0" smtClean="0"/>
              <a:t>0</a:t>
            </a:r>
            <a:r>
              <a:rPr lang="zh-CN" altLang="en-US" sz="2400" dirty="0" smtClean="0"/>
              <a:t>，当输入信号电压频率太高时，输入信号出现峰值的时间很短，电容器来不及充电更新，这时也会出现采样失败。</a:t>
            </a:r>
            <a:endParaRPr lang="en-US" altLang="zh-CN" sz="2400" dirty="0" smtClean="0"/>
          </a:p>
          <a:p>
            <a:pPr marL="457200" indent="-457200" eaLnBrk="1" hangingPunct="1">
              <a:lnSpc>
                <a:spcPct val="150000"/>
              </a:lnSpc>
              <a:buFont typeface="+mj-lt"/>
              <a:buAutoNum type="arabicPeriod"/>
              <a:defRPr/>
            </a:pPr>
            <a:r>
              <a:rPr lang="zh-CN" altLang="en-US" sz="2400" dirty="0" smtClean="0"/>
              <a:t>电容器本身存在泄漏电阻，使得保存在电容器中的电压会随着时间慢慢降低，如果考虑负载电阻的影响，电容上电压保持能力将大大降低，需要增加高输入电阻的隔离电路。</a:t>
            </a:r>
          </a:p>
          <a:p>
            <a:pPr marL="457200" indent="-457200" eaLnBrk="1" hangingPunct="1">
              <a:lnSpc>
                <a:spcPct val="150000"/>
              </a:lnSpc>
              <a:buFont typeface="+mj-lt"/>
              <a:buAutoNum type="arabicPeriod"/>
              <a:defRPr/>
            </a:pPr>
            <a:endParaRPr lang="zh-CN" altLang="en-US" sz="2400" dirty="0" smtClean="0"/>
          </a:p>
          <a:p>
            <a:pPr eaLnBrk="1" hangingPunct="1">
              <a:lnSpc>
                <a:spcPct val="150000"/>
              </a:lnSpc>
              <a:defRPr/>
            </a:pPr>
            <a:endParaRPr lang="zh-CN" altLang="en-US" sz="2400" dirty="0">
              <a:cs typeface="Times New Roman" pitchFamily="18" charset="0"/>
            </a:endParaRP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52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标题 1"/>
          <p:cNvSpPr>
            <a:spLocks noGrp="1"/>
          </p:cNvSpPr>
          <p:nvPr>
            <p:ph type="title"/>
          </p:nvPr>
        </p:nvSpPr>
        <p:spPr/>
        <p:txBody>
          <a:bodyPr/>
          <a:lstStyle/>
          <a:p>
            <a:pPr eaLnBrk="1" hangingPunct="1"/>
            <a:r>
              <a:rPr lang="en-US" altLang="zh-CN" smtClean="0">
                <a:ea typeface="宋体" charset="-122"/>
              </a:rPr>
              <a:t>5.3 </a:t>
            </a:r>
            <a:r>
              <a:rPr lang="zh-CN" altLang="en-US" smtClean="0">
                <a:ea typeface="宋体" charset="-122"/>
              </a:rPr>
              <a:t>二极管峰值采样电路（续</a:t>
            </a:r>
            <a:r>
              <a:rPr lang="en-US" altLang="zh-CN" smtClean="0">
                <a:ea typeface="宋体" charset="-122"/>
              </a:rPr>
              <a:t>3</a:t>
            </a:r>
            <a:r>
              <a:rPr lang="zh-CN" altLang="en-US" smtClean="0">
                <a:ea typeface="宋体" charset="-122"/>
              </a:rPr>
              <a:t>）</a:t>
            </a:r>
          </a:p>
        </p:txBody>
      </p:sp>
      <p:sp>
        <p:nvSpPr>
          <p:cNvPr id="17412" name="内容占位符 2"/>
          <p:cNvSpPr>
            <a:spLocks noGrp="1"/>
          </p:cNvSpPr>
          <p:nvPr>
            <p:ph sz="quarter" idx="11"/>
          </p:nvPr>
        </p:nvSpPr>
        <p:spPr/>
        <p:txBody>
          <a:bodyPr/>
          <a:lstStyle/>
          <a:p>
            <a:pPr marL="0" indent="630238" eaLnBrk="1" hangingPunct="1">
              <a:lnSpc>
                <a:spcPct val="150000"/>
              </a:lnSpc>
              <a:buFont typeface="Wingdings" pitchFamily="2" charset="2"/>
              <a:buNone/>
            </a:pPr>
            <a:r>
              <a:rPr lang="zh-CN" altLang="en-US" sz="2400" smtClean="0">
                <a:ea typeface="宋体" charset="-122"/>
              </a:rPr>
              <a:t>二极管峰值采样电路可用于需要记录测量最高数值的场合，例如，测量记录日最高温度的最高温度测试仪，通过温度－电压传感器将温度转换为相应的电压信号，由信号调理电路对其进行放大、线性化校正等处理形成与温度呈线性关系的电压，最后由二极管峰值采样电路采样得到最高温度并显示出来。</a:t>
            </a:r>
          </a:p>
        </p:txBody>
      </p:sp>
      <p:sp>
        <p:nvSpPr>
          <p:cNvPr id="1741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17410" name="Object 1"/>
          <p:cNvGraphicFramePr>
            <a:graphicFrameLocks noChangeAspect="1"/>
          </p:cNvGraphicFramePr>
          <p:nvPr/>
        </p:nvGraphicFramePr>
        <p:xfrm>
          <a:off x="142875" y="3929063"/>
          <a:ext cx="8824913" cy="1500187"/>
        </p:xfrm>
        <a:graphic>
          <a:graphicData uri="http://schemas.openxmlformats.org/presentationml/2006/ole">
            <mc:AlternateContent xmlns:mc="http://schemas.openxmlformats.org/markup-compatibility/2006">
              <mc:Choice xmlns:v="urn:schemas-microsoft-com:vml" Requires="v">
                <p:oleObj spid="_x0000_s17438" name="Visio" r:id="rId3" imgW="4486751" imgH="574834" progId="Visio.Drawing.11">
                  <p:embed/>
                </p:oleObj>
              </mc:Choice>
              <mc:Fallback>
                <p:oleObj name="Visio" r:id="rId3" imgW="4486751" imgH="57483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 y="3929063"/>
                        <a:ext cx="8824913" cy="150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4" name="矩形 5"/>
          <p:cNvSpPr>
            <a:spLocks noChangeArrowheads="1"/>
          </p:cNvSpPr>
          <p:nvPr/>
        </p:nvSpPr>
        <p:spPr bwMode="auto">
          <a:xfrm>
            <a:off x="2928938" y="5643563"/>
            <a:ext cx="2954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chemeClr val="tx2"/>
                </a:solidFill>
              </a:rPr>
              <a:t>最高温度测试仪组成</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53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animEffect transition="in" filter="wipe(left)">
                                      <p:cBhvr>
                                        <p:cTn id="11" dur="500"/>
                                        <p:tgtEl>
                                          <p:spTgt spid="17410"/>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7414"/>
                                        </p:tgtEl>
                                        <p:attrNameLst>
                                          <p:attrName>style.visibility</p:attrName>
                                        </p:attrNameLst>
                                      </p:cBhvr>
                                      <p:to>
                                        <p:strVal val="visible"/>
                                      </p:to>
                                    </p:set>
                                    <p:animEffect transition="in" filter="wipe(left)">
                                      <p:cBhvr>
                                        <p:cTn id="15"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p:bldP spid="17414"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a:t>
            </a:r>
          </a:p>
        </p:txBody>
      </p:sp>
      <p:sp>
        <p:nvSpPr>
          <p:cNvPr id="58371" name="内容占位符 2"/>
          <p:cNvSpPr>
            <a:spLocks noGrp="1"/>
          </p:cNvSpPr>
          <p:nvPr>
            <p:ph sz="quarter" idx="11"/>
          </p:nvPr>
        </p:nvSpPr>
        <p:spPr/>
        <p:txBody>
          <a:bodyPr/>
          <a:lstStyle/>
          <a:p>
            <a:pPr eaLnBrk="1" hangingPunct="1">
              <a:lnSpc>
                <a:spcPct val="150000"/>
              </a:lnSpc>
            </a:pPr>
            <a:r>
              <a:rPr lang="zh-CN" altLang="en-US" sz="2400" smtClean="0">
                <a:ea typeface="宋体" charset="-122"/>
              </a:rPr>
              <a:t>调幅波是一种常用的信号调制方式，它通过频谱搬移将低频信号调制到高频载波的幅度上，这样便于通过天线发射传输。</a:t>
            </a:r>
            <a:endParaRPr lang="en-US" altLang="zh-CN" sz="2400" smtClean="0">
              <a:ea typeface="宋体" charset="-122"/>
            </a:endParaRPr>
          </a:p>
          <a:p>
            <a:pPr eaLnBrk="1" hangingPunct="1">
              <a:lnSpc>
                <a:spcPct val="150000"/>
              </a:lnSpc>
            </a:pPr>
            <a:r>
              <a:rPr lang="zh-CN" altLang="en-US" sz="2400" smtClean="0">
                <a:ea typeface="宋体" charset="-122"/>
              </a:rPr>
              <a:t>从调幅波中检出低频信号的过程也是一个频谱变换过程，要完成这一变换，必须使用非线性元件。</a:t>
            </a:r>
            <a:endParaRPr lang="en-US" altLang="zh-CN" sz="2400" smtClean="0">
              <a:ea typeface="宋体" charset="-122"/>
            </a:endParaRPr>
          </a:p>
          <a:p>
            <a:pPr eaLnBrk="1" hangingPunct="1">
              <a:lnSpc>
                <a:spcPct val="150000"/>
              </a:lnSpc>
            </a:pPr>
            <a:r>
              <a:rPr lang="zh-CN" altLang="en-US" sz="2400" smtClean="0">
                <a:ea typeface="宋体" charset="-122"/>
              </a:rPr>
              <a:t>为了从变换后产生的多种频率成分中，取出低频信号，并将不需要的成分滤掉，检波器的负载应具有低通滤波器的特性。</a:t>
            </a:r>
            <a:endParaRPr lang="en-US" altLang="zh-CN" sz="2400" smtClean="0">
              <a:ea typeface="宋体" charset="-122"/>
            </a:endParaRPr>
          </a:p>
          <a:p>
            <a:pPr eaLnBrk="1" hangingPunct="1">
              <a:lnSpc>
                <a:spcPct val="150000"/>
              </a:lnSpc>
            </a:pPr>
            <a:r>
              <a:rPr lang="zh-CN" altLang="en-US" sz="2400" smtClean="0">
                <a:ea typeface="宋体" charset="-122"/>
              </a:rPr>
              <a:t>检波器由非线性元件和具有低通滤波器特性的负载组成。滤波电容数值的选择应使高频时近于短路，低频时近于开路。</a:t>
            </a:r>
          </a:p>
          <a:p>
            <a:pPr eaLnBrk="1" hangingPunct="1">
              <a:lnSpc>
                <a:spcPct val="150000"/>
              </a:lnSpc>
            </a:pPr>
            <a:endParaRPr lang="zh-CN" altLang="en-US" sz="2400" smtClean="0">
              <a:ea typeface="宋体" charset="-122"/>
            </a:endParaRP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54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1</a:t>
            </a:r>
            <a:r>
              <a:rPr lang="zh-CN" altLang="en-US" smtClean="0">
                <a:ea typeface="宋体" charset="-122"/>
              </a:rPr>
              <a:t>）</a:t>
            </a:r>
          </a:p>
        </p:txBody>
      </p:sp>
      <p:sp>
        <p:nvSpPr>
          <p:cNvPr id="18436" name="内容占位符 2"/>
          <p:cNvSpPr>
            <a:spLocks noGrp="1"/>
          </p:cNvSpPr>
          <p:nvPr>
            <p:ph sz="quarter" idx="11"/>
          </p:nvPr>
        </p:nvSpPr>
        <p:spPr/>
        <p:txBody>
          <a:bodyPr/>
          <a:lstStyle/>
          <a:p>
            <a:pPr eaLnBrk="1" hangingPunct="1">
              <a:lnSpc>
                <a:spcPct val="150000"/>
              </a:lnSpc>
            </a:pPr>
            <a:r>
              <a:rPr lang="zh-CN" altLang="en-US" sz="2400" dirty="0" smtClean="0">
                <a:ea typeface="宋体" charset="-122"/>
              </a:rPr>
              <a:t>目前应用最广泛的是二极管检波器，具有线路简单，大信号输入时非线性失真小等优点。根据调幅信号的大小，可分为大信号直线性检波和小信号平方律检波两种方式。</a:t>
            </a:r>
          </a:p>
          <a:p>
            <a:pPr eaLnBrk="1" hangingPunct="1">
              <a:lnSpc>
                <a:spcPct val="150000"/>
              </a:lnSpc>
            </a:pPr>
            <a:r>
              <a:rPr lang="zh-CN" altLang="en-US" sz="2400" dirty="0" smtClean="0">
                <a:ea typeface="宋体" charset="-122"/>
              </a:rPr>
              <a:t>二极管小信号平方律检波电路</a:t>
            </a:r>
          </a:p>
        </p:txBody>
      </p:sp>
      <p:sp>
        <p:nvSpPr>
          <p:cNvPr id="1843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18434" name="Object 1"/>
          <p:cNvGraphicFramePr>
            <a:graphicFrameLocks noChangeAspect="1"/>
          </p:cNvGraphicFramePr>
          <p:nvPr/>
        </p:nvGraphicFramePr>
        <p:xfrm>
          <a:off x="4714875" y="2928938"/>
          <a:ext cx="4268788" cy="2714625"/>
        </p:xfrm>
        <a:graphic>
          <a:graphicData uri="http://schemas.openxmlformats.org/presentationml/2006/ole">
            <mc:AlternateContent xmlns:mc="http://schemas.openxmlformats.org/markup-compatibility/2006">
              <mc:Choice xmlns:v="urn:schemas-microsoft-com:vml" Requires="v">
                <p:oleObj spid="_x0000_s18463" name="Visio" r:id="rId3" imgW="2101691" imgH="1333500" progId="Visio.Drawing.11">
                  <p:embed/>
                </p:oleObj>
              </mc:Choice>
              <mc:Fallback>
                <p:oleObj name="Visio" r:id="rId3" imgW="2101691" imgH="13335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75" y="2928938"/>
                        <a:ext cx="4268788" cy="2714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8" name="矩形 5"/>
          <p:cNvSpPr>
            <a:spLocks noChangeArrowheads="1"/>
          </p:cNvSpPr>
          <p:nvPr/>
        </p:nvSpPr>
        <p:spPr bwMode="auto">
          <a:xfrm>
            <a:off x="395537" y="3042591"/>
            <a:ext cx="4824535"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400" b="1" dirty="0">
                <a:solidFill>
                  <a:schemeClr val="tx2"/>
                </a:solidFill>
                <a:latin typeface="Times New Roman" pitchFamily="18" charset="0"/>
                <a:cs typeface="Times New Roman" pitchFamily="18" charset="0"/>
              </a:rPr>
              <a:t>当检波器的输入调幅信号幅度较小（≤</a:t>
            </a:r>
            <a:r>
              <a:rPr lang="en-US" altLang="zh-CN" sz="2400" b="1" dirty="0">
                <a:solidFill>
                  <a:schemeClr val="tx2"/>
                </a:solidFill>
                <a:latin typeface="Times New Roman" pitchFamily="18" charset="0"/>
                <a:cs typeface="Times New Roman" pitchFamily="18" charset="0"/>
              </a:rPr>
              <a:t>0.2V</a:t>
            </a:r>
            <a:r>
              <a:rPr lang="zh-CN" altLang="en-US" sz="2400" b="1" dirty="0">
                <a:solidFill>
                  <a:schemeClr val="tx2"/>
                </a:solidFill>
                <a:latin typeface="Times New Roman" pitchFamily="18" charset="0"/>
                <a:cs typeface="Times New Roman" pitchFamily="18" charset="0"/>
              </a:rPr>
              <a:t>）时的检波称为小信号平方律检波。其特点是在整个信号周期内二极管总是导通，利用二极管伏安特性曲线的弯曲部分的平方律函数完成检波的频率变换。小信号平方律检波的原理电路如图所示。</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55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8438"/>
                                        </p:tgtEl>
                                        <p:attrNameLst>
                                          <p:attrName>style.visibility</p:attrName>
                                        </p:attrNameLst>
                                      </p:cBhvr>
                                      <p:to>
                                        <p:strVal val="visible"/>
                                      </p:to>
                                    </p:set>
                                    <p:animEffect transition="in" filter="wipe(up)">
                                      <p:cBhvr>
                                        <p:cTn id="15" dur="500"/>
                                        <p:tgtEl>
                                          <p:spTgt spid="18438"/>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8434"/>
                                        </p:tgtEl>
                                        <p:attrNameLst>
                                          <p:attrName>style.visibility</p:attrName>
                                        </p:attrNameLst>
                                      </p:cBhvr>
                                      <p:to>
                                        <p:strVal val="visible"/>
                                      </p:to>
                                    </p:set>
                                    <p:animEffect transition="in" filter="wipe(left)">
                                      <p:cBhvr>
                                        <p:cTn id="19"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uiExpand="1" build="p"/>
      <p:bldP spid="18438"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2</a:t>
            </a:r>
            <a:r>
              <a:rPr lang="zh-CN" altLang="en-US" smtClean="0">
                <a:ea typeface="宋体" charset="-122"/>
              </a:rPr>
              <a:t>）</a:t>
            </a:r>
          </a:p>
        </p:txBody>
      </p:sp>
      <p:sp>
        <p:nvSpPr>
          <p:cNvPr id="19460" name="内容占位符 2"/>
          <p:cNvSpPr>
            <a:spLocks noGrp="1"/>
          </p:cNvSpPr>
          <p:nvPr>
            <p:ph sz="quarter" idx="11"/>
          </p:nvPr>
        </p:nvSpPr>
        <p:spPr/>
        <p:txBody>
          <a:bodyPr/>
          <a:lstStyle/>
          <a:p>
            <a:pPr eaLnBrk="1" hangingPunct="1">
              <a:lnSpc>
                <a:spcPct val="150000"/>
              </a:lnSpc>
            </a:pPr>
            <a:r>
              <a:rPr lang="en-US" altLang="zh-CN" sz="2400" dirty="0" smtClean="0">
                <a:ea typeface="宋体" charset="-122"/>
              </a:rPr>
              <a:t>D</a:t>
            </a:r>
            <a:r>
              <a:rPr lang="zh-CN" altLang="en-US" sz="2400" dirty="0" smtClean="0">
                <a:ea typeface="宋体" charset="-122"/>
              </a:rPr>
              <a:t>是检波二极管，</a:t>
            </a:r>
            <a:r>
              <a:rPr lang="en-US" altLang="zh-CN" sz="2400" i="1" dirty="0" smtClean="0">
                <a:ea typeface="宋体" charset="-122"/>
              </a:rPr>
              <a:t>CR</a:t>
            </a:r>
            <a:r>
              <a:rPr lang="zh-CN" altLang="en-US" sz="2400" dirty="0" smtClean="0">
                <a:ea typeface="宋体" charset="-122"/>
              </a:rPr>
              <a:t>是检波负载，</a:t>
            </a:r>
            <a:r>
              <a:rPr lang="en-US" altLang="zh-CN" sz="2400" i="1" dirty="0" smtClean="0">
                <a:ea typeface="宋体" charset="-122"/>
              </a:rPr>
              <a:t>U</a:t>
            </a:r>
            <a:r>
              <a:rPr lang="en-US" altLang="zh-CN" sz="2400" i="1" baseline="-25000" dirty="0" smtClean="0">
                <a:ea typeface="宋体" charset="-122"/>
              </a:rPr>
              <a:t>Q</a:t>
            </a:r>
            <a:r>
              <a:rPr lang="zh-CN" altLang="en-US" sz="2400" dirty="0" smtClean="0">
                <a:ea typeface="宋体" charset="-122"/>
              </a:rPr>
              <a:t>为外加直流偏压，以提高二极管</a:t>
            </a:r>
            <a:r>
              <a:rPr lang="en-US" altLang="zh-CN" sz="2400" dirty="0" smtClean="0">
                <a:ea typeface="宋体" charset="-122"/>
              </a:rPr>
              <a:t>D</a:t>
            </a:r>
            <a:r>
              <a:rPr lang="zh-CN" altLang="en-US" sz="2400" dirty="0" smtClean="0">
                <a:ea typeface="宋体" charset="-122"/>
              </a:rPr>
              <a:t>工作点</a:t>
            </a:r>
            <a:r>
              <a:rPr lang="en-US" altLang="zh-CN" sz="2400" i="1" dirty="0" smtClean="0">
                <a:ea typeface="宋体" charset="-122"/>
              </a:rPr>
              <a:t>Q</a:t>
            </a:r>
            <a:r>
              <a:rPr lang="zh-CN" altLang="en-US" sz="2400" dirty="0" smtClean="0">
                <a:ea typeface="宋体" charset="-122"/>
              </a:rPr>
              <a:t>的位置。</a:t>
            </a:r>
            <a:r>
              <a:rPr lang="en-US" altLang="zh-CN" sz="2400" i="1" dirty="0" err="1" smtClean="0">
                <a:ea typeface="宋体" charset="-122"/>
              </a:rPr>
              <a:t>u</a:t>
            </a:r>
            <a:r>
              <a:rPr lang="en-US" altLang="zh-CN" sz="2400" i="1" baseline="-25000" dirty="0" err="1" smtClean="0">
                <a:ea typeface="宋体" charset="-122"/>
              </a:rPr>
              <a:t>i</a:t>
            </a:r>
            <a:r>
              <a:rPr lang="zh-CN" altLang="en-US" sz="2400" dirty="0" smtClean="0">
                <a:ea typeface="宋体" charset="-122"/>
              </a:rPr>
              <a:t>是调幅信号，其包络线的最大幅度小于</a:t>
            </a:r>
            <a:r>
              <a:rPr lang="en-US" altLang="zh-CN" sz="2400" i="1" dirty="0" smtClean="0">
                <a:ea typeface="宋体" charset="-122"/>
              </a:rPr>
              <a:t>U</a:t>
            </a:r>
            <a:r>
              <a:rPr lang="en-US" altLang="zh-CN" sz="2400" i="1" baseline="-25000" dirty="0" smtClean="0">
                <a:ea typeface="宋体" charset="-122"/>
              </a:rPr>
              <a:t>Q</a:t>
            </a:r>
            <a:r>
              <a:rPr lang="zh-CN" altLang="en-US" sz="2400" dirty="0" smtClean="0">
                <a:ea typeface="宋体" charset="-122"/>
              </a:rPr>
              <a:t>。</a:t>
            </a:r>
          </a:p>
          <a:p>
            <a:pPr eaLnBrk="1" hangingPunct="1">
              <a:lnSpc>
                <a:spcPct val="150000"/>
              </a:lnSpc>
            </a:pPr>
            <a:endParaRPr lang="zh-CN" altLang="en-US" sz="2400" dirty="0" smtClean="0">
              <a:ea typeface="宋体" charset="-122"/>
            </a:endParaRPr>
          </a:p>
        </p:txBody>
      </p:sp>
      <p:sp>
        <p:nvSpPr>
          <p:cNvPr id="1946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19458" name="Object 3"/>
          <p:cNvGraphicFramePr>
            <a:graphicFrameLocks noChangeAspect="1"/>
          </p:cNvGraphicFramePr>
          <p:nvPr/>
        </p:nvGraphicFramePr>
        <p:xfrm>
          <a:off x="4643438" y="2000250"/>
          <a:ext cx="4268787" cy="2714625"/>
        </p:xfrm>
        <a:graphic>
          <a:graphicData uri="http://schemas.openxmlformats.org/presentationml/2006/ole">
            <mc:AlternateContent xmlns:mc="http://schemas.openxmlformats.org/markup-compatibility/2006">
              <mc:Choice xmlns:v="urn:schemas-microsoft-com:vml" Requires="v">
                <p:oleObj spid="_x0000_s19486" name="Visio" r:id="rId3" imgW="2101691" imgH="1333500" progId="Visio.Drawing.11">
                  <p:embed/>
                </p:oleObj>
              </mc:Choice>
              <mc:Fallback>
                <p:oleObj name="Visio" r:id="rId3" imgW="2101691" imgH="133350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2000250"/>
                        <a:ext cx="4268787" cy="2714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2" name="矩形 6"/>
          <p:cNvSpPr>
            <a:spLocks noChangeArrowheads="1"/>
          </p:cNvSpPr>
          <p:nvPr/>
        </p:nvSpPr>
        <p:spPr bwMode="auto">
          <a:xfrm>
            <a:off x="285750" y="2428875"/>
            <a:ext cx="4572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400" b="1" dirty="0">
                <a:solidFill>
                  <a:schemeClr val="tx2"/>
                </a:solidFill>
                <a:latin typeface="Times New Roman" pitchFamily="18" charset="0"/>
                <a:cs typeface="Times New Roman" pitchFamily="18" charset="0"/>
              </a:rPr>
              <a:t>由于二极管特性的非线性，在输入信号作用下，流过二极管的电流波形是失真的，失真波形中包含有低频电流</a:t>
            </a:r>
            <a:r>
              <a:rPr lang="en-US" altLang="zh-CN" sz="2400" b="1" i="1" dirty="0" err="1">
                <a:solidFill>
                  <a:schemeClr val="tx2"/>
                </a:solidFill>
                <a:latin typeface="Times New Roman" pitchFamily="18" charset="0"/>
                <a:cs typeface="Times New Roman" pitchFamily="18" charset="0"/>
              </a:rPr>
              <a:t>i</a:t>
            </a:r>
            <a:r>
              <a:rPr lang="en-US" altLang="zh-CN" sz="2400" b="1" baseline="-25000" dirty="0" err="1">
                <a:solidFill>
                  <a:schemeClr val="tx2"/>
                </a:solidFill>
                <a:latin typeface="Times New Roman" pitchFamily="18" charset="0"/>
                <a:cs typeface="Times New Roman" pitchFamily="18" charset="0"/>
              </a:rPr>
              <a:t>m</a:t>
            </a:r>
            <a:r>
              <a:rPr lang="zh-CN" altLang="en-US" sz="2400" b="1" dirty="0">
                <a:solidFill>
                  <a:schemeClr val="tx2"/>
                </a:solidFill>
                <a:latin typeface="Times New Roman" pitchFamily="18" charset="0"/>
                <a:cs typeface="Times New Roman" pitchFamily="18" charset="0"/>
              </a:rPr>
              <a:t>，其形状与输入已调波电压</a:t>
            </a:r>
            <a:r>
              <a:rPr lang="en-US" altLang="zh-CN" sz="2400" b="1" i="1" dirty="0" err="1">
                <a:solidFill>
                  <a:schemeClr val="tx2"/>
                </a:solidFill>
                <a:latin typeface="Times New Roman" pitchFamily="18" charset="0"/>
                <a:cs typeface="Times New Roman" pitchFamily="18" charset="0"/>
              </a:rPr>
              <a:t>u</a:t>
            </a:r>
            <a:r>
              <a:rPr lang="en-US" altLang="zh-CN" sz="2400" b="1" i="1" baseline="-25000" dirty="0" err="1">
                <a:solidFill>
                  <a:schemeClr val="tx2"/>
                </a:solidFill>
                <a:latin typeface="Times New Roman" pitchFamily="18" charset="0"/>
                <a:cs typeface="Times New Roman" pitchFamily="18" charset="0"/>
              </a:rPr>
              <a:t>i</a:t>
            </a:r>
            <a:r>
              <a:rPr lang="zh-CN" altLang="en-US" sz="2400" b="1" dirty="0">
                <a:solidFill>
                  <a:schemeClr val="tx2"/>
                </a:solidFill>
                <a:latin typeface="Times New Roman" pitchFamily="18" charset="0"/>
                <a:cs typeface="Times New Roman" pitchFamily="18" charset="0"/>
              </a:rPr>
              <a:t>的包络线形状基本一致将高频成分滤掉后，负载</a:t>
            </a:r>
            <a:r>
              <a:rPr lang="en-US" altLang="zh-CN" sz="2400" b="1" i="1" dirty="0">
                <a:solidFill>
                  <a:schemeClr val="tx2"/>
                </a:solidFill>
                <a:latin typeface="Times New Roman" pitchFamily="18" charset="0"/>
                <a:cs typeface="Times New Roman" pitchFamily="18" charset="0"/>
              </a:rPr>
              <a:t>R</a:t>
            </a:r>
            <a:r>
              <a:rPr lang="zh-CN" altLang="en-US" sz="2400" b="1" dirty="0">
                <a:solidFill>
                  <a:schemeClr val="tx2"/>
                </a:solidFill>
                <a:latin typeface="Times New Roman" pitchFamily="18" charset="0"/>
                <a:cs typeface="Times New Roman" pitchFamily="18" charset="0"/>
              </a:rPr>
              <a:t>上就得到了低频信号</a:t>
            </a:r>
            <a:r>
              <a:rPr lang="en-US" altLang="zh-CN" sz="2400" b="1" i="1" dirty="0" err="1">
                <a:solidFill>
                  <a:schemeClr val="tx2"/>
                </a:solidFill>
                <a:latin typeface="Times New Roman" pitchFamily="18" charset="0"/>
                <a:cs typeface="Times New Roman" pitchFamily="18" charset="0"/>
              </a:rPr>
              <a:t>u</a:t>
            </a:r>
            <a:r>
              <a:rPr lang="en-US" altLang="zh-CN" sz="2400" b="1" baseline="-25000" dirty="0" err="1">
                <a:solidFill>
                  <a:schemeClr val="tx2"/>
                </a:solidFill>
                <a:latin typeface="Times New Roman" pitchFamily="18" charset="0"/>
                <a:cs typeface="Times New Roman" pitchFamily="18" charset="0"/>
              </a:rPr>
              <a:t>o</a:t>
            </a:r>
            <a:r>
              <a:rPr lang="zh-CN" altLang="en-US" sz="2400" b="1" dirty="0">
                <a:solidFill>
                  <a:schemeClr val="tx2"/>
                </a:solidFill>
                <a:latin typeface="Times New Roman" pitchFamily="18" charset="0"/>
                <a:cs typeface="Times New Roman" pitchFamily="18" charset="0"/>
              </a:rPr>
              <a:t>。</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56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9458"/>
                                        </p:tgtEl>
                                        <p:attrNameLst>
                                          <p:attrName>style.visibility</p:attrName>
                                        </p:attrNameLst>
                                      </p:cBhvr>
                                      <p:to>
                                        <p:strVal val="visible"/>
                                      </p:to>
                                    </p:set>
                                    <p:animEffect transition="in" filter="wipe(left)">
                                      <p:cBhvr>
                                        <p:cTn id="10" dur="500"/>
                                        <p:tgtEl>
                                          <p:spTgt spid="1945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9462"/>
                                        </p:tgtEl>
                                        <p:attrNameLst>
                                          <p:attrName>style.visibility</p:attrName>
                                        </p:attrNameLst>
                                      </p:cBhvr>
                                      <p:to>
                                        <p:strVal val="visible"/>
                                      </p:to>
                                    </p:set>
                                    <p:animEffect transition="in" filter="wipe(up)">
                                      <p:cBhvr>
                                        <p:cTn id="15"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P spid="1946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3</a:t>
            </a:r>
            <a:r>
              <a:rPr lang="zh-CN" altLang="en-US" smtClean="0">
                <a:ea typeface="宋体" charset="-122"/>
              </a:rPr>
              <a:t>）</a:t>
            </a:r>
          </a:p>
        </p:txBody>
      </p:sp>
      <p:sp>
        <p:nvSpPr>
          <p:cNvPr id="2048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20482" name="Object 1"/>
          <p:cNvGraphicFramePr>
            <a:graphicFrameLocks noChangeAspect="1"/>
          </p:cNvGraphicFramePr>
          <p:nvPr>
            <p:extLst>
              <p:ext uri="{D42A27DB-BD31-4B8C-83A1-F6EECF244321}">
                <p14:modId xmlns:p14="http://schemas.microsoft.com/office/powerpoint/2010/main" val="2935276422"/>
              </p:ext>
            </p:extLst>
          </p:nvPr>
        </p:nvGraphicFramePr>
        <p:xfrm>
          <a:off x="714375" y="714375"/>
          <a:ext cx="7643813" cy="5757863"/>
        </p:xfrm>
        <a:graphic>
          <a:graphicData uri="http://schemas.openxmlformats.org/presentationml/2006/ole">
            <mc:AlternateContent xmlns:mc="http://schemas.openxmlformats.org/markup-compatibility/2006">
              <mc:Choice xmlns:v="urn:schemas-microsoft-com:vml" Requires="v">
                <p:oleObj spid="_x0000_s20508" name="Visio" r:id="rId3" imgW="4006964" imgH="3022764" progId="Visio.Drawing.11">
                  <p:embed/>
                </p:oleObj>
              </mc:Choice>
              <mc:Fallback>
                <p:oleObj name="Visio" r:id="rId3" imgW="4006964" imgH="3022764" progId="Visio.Drawing.11">
                  <p:embed/>
                  <p:pic>
                    <p:nvPicPr>
                      <p:cNvPr id="0" name="Object 1"/>
                      <p:cNvPicPr>
                        <a:picLocks noChangeAspect="1" noChangeArrowheads="1"/>
                      </p:cNvPicPr>
                      <p:nvPr/>
                    </p:nvPicPr>
                    <p:blipFill>
                      <a:blip r:embed="rId4"/>
                      <a:srcRect/>
                      <a:stretch>
                        <a:fillRect/>
                      </a:stretch>
                    </p:blipFill>
                    <p:spPr bwMode="auto">
                      <a:xfrm>
                        <a:off x="714375" y="714375"/>
                        <a:ext cx="7643813" cy="575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162F5428-5ADF-4813-8E04-D0A9AD111460}" type="slidenum">
              <a:rPr lang="zh-CN" altLang="en-US" smtClean="0"/>
              <a:pPr>
                <a:defRPr/>
              </a:pPr>
              <a:t>57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charset="-122"/>
              </a:rPr>
              <a:t>二极管小信号平方律检波电路</a:t>
            </a:r>
            <a:endParaRPr lang="zh-CN" altLang="en-US" dirty="0"/>
          </a:p>
        </p:txBody>
      </p:sp>
      <p:sp>
        <p:nvSpPr>
          <p:cNvPr id="3" name="灯片编号占位符 2"/>
          <p:cNvSpPr>
            <a:spLocks noGrp="1"/>
          </p:cNvSpPr>
          <p:nvPr>
            <p:ph type="sldNum" sz="quarter" idx="12"/>
          </p:nvPr>
        </p:nvSpPr>
        <p:spPr/>
        <p:txBody>
          <a:bodyPr/>
          <a:lstStyle/>
          <a:p>
            <a:pPr>
              <a:defRPr/>
            </a:pPr>
            <a:fld id="{162F5428-5ADF-4813-8E04-D0A9AD111460}" type="slidenum">
              <a:rPr lang="zh-CN" altLang="en-US" smtClean="0"/>
              <a:pPr>
                <a:defRPr/>
              </a:pPr>
              <a:t>58</a:t>
            </a:fld>
            <a:endParaRPr lang="zh-CN" altLang="en-US"/>
          </a:p>
        </p:txBody>
      </p:sp>
      <p:pic>
        <p:nvPicPr>
          <p:cNvPr id="4" name="图片 3"/>
          <p:cNvPicPr>
            <a:picLocks noChangeAspect="1"/>
          </p:cNvPicPr>
          <p:nvPr/>
        </p:nvPicPr>
        <p:blipFill>
          <a:blip r:embed="rId2"/>
          <a:stretch>
            <a:fillRect/>
          </a:stretch>
        </p:blipFill>
        <p:spPr>
          <a:xfrm>
            <a:off x="818619" y="969203"/>
            <a:ext cx="7525668" cy="5241474"/>
          </a:xfrm>
          <a:prstGeom prst="rect">
            <a:avLst/>
          </a:prstGeom>
        </p:spPr>
      </p:pic>
    </p:spTree>
    <p:extLst>
      <p:ext uri="{BB962C8B-B14F-4D97-AF65-F5344CB8AC3E}">
        <p14:creationId xmlns:p14="http://schemas.microsoft.com/office/powerpoint/2010/main" val="3105437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4</a:t>
            </a:r>
            <a:r>
              <a:rPr lang="zh-CN" altLang="en-US" smtClean="0">
                <a:ea typeface="宋体" charset="-122"/>
              </a:rPr>
              <a:t>）</a:t>
            </a:r>
          </a:p>
        </p:txBody>
      </p:sp>
      <p:sp>
        <p:nvSpPr>
          <p:cNvPr id="59395" name="内容占位符 2"/>
          <p:cNvSpPr>
            <a:spLocks noGrp="1"/>
          </p:cNvSpPr>
          <p:nvPr>
            <p:ph sz="quarter" idx="11"/>
          </p:nvPr>
        </p:nvSpPr>
        <p:spPr/>
        <p:txBody>
          <a:bodyPr/>
          <a:lstStyle/>
          <a:p>
            <a:pPr eaLnBrk="1" hangingPunct="1">
              <a:lnSpc>
                <a:spcPct val="150000"/>
              </a:lnSpc>
            </a:pPr>
            <a:r>
              <a:rPr lang="zh-CN" altLang="en-US" sz="2400" dirty="0" smtClean="0">
                <a:ea typeface="宋体" charset="-122"/>
                <a:cs typeface="Times New Roman" pitchFamily="18" charset="0"/>
              </a:rPr>
              <a:t>检波的低频分量的幅度与载波电压振幅的平方成正比，因此这种检波称为平方律检波。检出的低频分量中还有二次谐波，而且无法滤掉，所以这种检波有较大的非线性失真。</a:t>
            </a:r>
          </a:p>
          <a:p>
            <a:pPr eaLnBrk="1" hangingPunct="1">
              <a:lnSpc>
                <a:spcPct val="150000"/>
              </a:lnSpc>
            </a:pPr>
            <a:r>
              <a:rPr lang="zh-CN" altLang="en-US" sz="2400" dirty="0" smtClean="0">
                <a:ea typeface="宋体" charset="-122"/>
                <a:cs typeface="Times New Roman" pitchFamily="18" charset="0"/>
              </a:rPr>
              <a:t>二极管小信号平方律检波由于失真大，效率低，输入阻抗小等缺点，在现代通信和广播接收机中已很少使用。但因它具有线路简单，能对很小的信号检波，以及检波输出电流与输入载波电压幅度的平方（即与输入信号的功率）成正比等优点，因而，在无线电测量仪表中得到较为广泛的应用。</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59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z="3200" dirty="0" smtClean="0">
                <a:ea typeface="宋体" charset="-122"/>
              </a:rPr>
              <a:t>5.1 </a:t>
            </a:r>
            <a:r>
              <a:rPr lang="zh-CN" altLang="en-US" sz="3200" dirty="0" smtClean="0">
                <a:ea typeface="宋体" charset="-122"/>
              </a:rPr>
              <a:t>半导体二极管的工作原理与特性（续</a:t>
            </a:r>
            <a:r>
              <a:rPr lang="en-US" altLang="zh-CN" sz="3200" dirty="0" smtClean="0">
                <a:ea typeface="宋体" charset="-122"/>
              </a:rPr>
              <a:t>2</a:t>
            </a:r>
            <a:r>
              <a:rPr lang="zh-CN" altLang="en-US" sz="3200" dirty="0" smtClean="0">
                <a:ea typeface="宋体" charset="-122"/>
              </a:rPr>
              <a:t>）</a:t>
            </a:r>
            <a:endParaRPr lang="zh-CN" altLang="en-US" sz="3600" dirty="0" smtClean="0">
              <a:ea typeface="楷体_GB2312" pitchFamily="49" charset="-122"/>
            </a:endParaRPr>
          </a:p>
        </p:txBody>
      </p:sp>
      <p:sp>
        <p:nvSpPr>
          <p:cNvPr id="4" name="灯片编号占位符 3"/>
          <p:cNvSpPr>
            <a:spLocks noGrp="1"/>
          </p:cNvSpPr>
          <p:nvPr>
            <p:ph type="sldNum" sz="quarter" idx="12"/>
          </p:nvPr>
        </p:nvSpPr>
        <p:spPr/>
        <p:txBody>
          <a:bodyPr/>
          <a:lstStyle/>
          <a:p>
            <a:pPr>
              <a:defRPr/>
            </a:pPr>
            <a:fld id="{D6763493-88BC-4F6A-91CB-961B18CAE9A5}" type="slidenum">
              <a:rPr lang="zh-CN" altLang="en-US" smtClean="0"/>
              <a:pPr>
                <a:defRPr/>
              </a:pPr>
              <a:t>6</a:t>
            </a:fld>
            <a:endParaRPr lang="zh-CN" altLang="en-US"/>
          </a:p>
        </p:txBody>
      </p:sp>
      <p:sp>
        <p:nvSpPr>
          <p:cNvPr id="41987" name="Rectangle 3"/>
          <p:cNvSpPr>
            <a:spLocks noGrp="1" noChangeArrowheads="1"/>
          </p:cNvSpPr>
          <p:nvPr>
            <p:ph sz="quarter" idx="4294967295"/>
          </p:nvPr>
        </p:nvSpPr>
        <p:spPr>
          <a:xfrm>
            <a:off x="0" y="765175"/>
            <a:ext cx="8891588" cy="5543550"/>
          </a:xfrm>
        </p:spPr>
        <p:txBody>
          <a:bodyPr/>
          <a:lstStyle/>
          <a:p>
            <a:pPr eaLnBrk="1" hangingPunct="1"/>
            <a:r>
              <a:rPr lang="zh-CN" altLang="en-US" dirty="0" smtClean="0">
                <a:ea typeface="宋体" charset="-122"/>
              </a:rPr>
              <a:t>本征半导体</a:t>
            </a:r>
          </a:p>
          <a:p>
            <a:pPr lvl="1" eaLnBrk="1" hangingPunct="1"/>
            <a:r>
              <a:rPr lang="zh-CN" altLang="en-US" dirty="0" smtClean="0"/>
              <a:t>本征半导体</a:t>
            </a:r>
            <a:r>
              <a:rPr lang="en-US" altLang="zh-CN" dirty="0" smtClean="0"/>
              <a:t>——</a:t>
            </a:r>
            <a:r>
              <a:rPr lang="zh-CN" altLang="en-US" dirty="0" smtClean="0"/>
              <a:t>化学成分纯净的半导体。物理结构上呈单晶体形态。</a:t>
            </a:r>
          </a:p>
          <a:p>
            <a:pPr lvl="1" eaLnBrk="1" hangingPunct="1"/>
            <a:r>
              <a:rPr lang="zh-CN" altLang="en-US" dirty="0" smtClean="0"/>
              <a:t>电子空穴对</a:t>
            </a:r>
            <a:r>
              <a:rPr lang="en-US" altLang="zh-CN" dirty="0" smtClean="0"/>
              <a:t>——</a:t>
            </a:r>
            <a:r>
              <a:rPr lang="zh-CN" altLang="en-US" dirty="0" smtClean="0"/>
              <a:t>由热激发而</a:t>
            </a:r>
            <a:br>
              <a:rPr lang="zh-CN" altLang="en-US" dirty="0" smtClean="0"/>
            </a:br>
            <a:r>
              <a:rPr lang="zh-CN" altLang="en-US" dirty="0" smtClean="0"/>
              <a:t>产生的自由电子和空穴对。</a:t>
            </a:r>
          </a:p>
        </p:txBody>
      </p:sp>
      <p:pic>
        <p:nvPicPr>
          <p:cNvPr id="4198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4625" y="2132856"/>
            <a:ext cx="192087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Rectangle 6"/>
          <p:cNvSpPr>
            <a:spLocks noChangeArrowheads="1"/>
          </p:cNvSpPr>
          <p:nvPr/>
        </p:nvSpPr>
        <p:spPr bwMode="auto">
          <a:xfrm>
            <a:off x="5800725" y="3928318"/>
            <a:ext cx="326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p>
            <a:pPr>
              <a:spcBef>
                <a:spcPct val="50000"/>
              </a:spcBef>
            </a:pPr>
            <a:r>
              <a:rPr kumimoji="1" lang="zh-CN" altLang="en-US" sz="2400" b="1">
                <a:solidFill>
                  <a:schemeClr val="tx2"/>
                </a:solidFill>
                <a:latin typeface="Times New Roman" pitchFamily="18" charset="0"/>
                <a:cs typeface="Times New Roman" pitchFamily="18" charset="0"/>
              </a:rPr>
              <a:t>晶体中原子的排列方式</a:t>
            </a:r>
          </a:p>
        </p:txBody>
      </p:sp>
      <p:pic>
        <p:nvPicPr>
          <p:cNvPr id="419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3344118"/>
            <a:ext cx="2944813"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1992" name="Rectangle 8"/>
          <p:cNvSpPr>
            <a:spLocks noChangeArrowheads="1"/>
          </p:cNvSpPr>
          <p:nvPr/>
        </p:nvSpPr>
        <p:spPr bwMode="auto">
          <a:xfrm>
            <a:off x="-18752" y="3577481"/>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p>
            <a:pPr>
              <a:spcBef>
                <a:spcPct val="50000"/>
              </a:spcBef>
            </a:pPr>
            <a:r>
              <a:rPr kumimoji="1" lang="zh-CN" altLang="en-US" sz="2400" b="1" dirty="0">
                <a:solidFill>
                  <a:schemeClr val="tx2"/>
                </a:solidFill>
              </a:rPr>
              <a:t>自由电子</a:t>
            </a:r>
          </a:p>
        </p:txBody>
      </p:sp>
      <p:sp>
        <p:nvSpPr>
          <p:cNvPr id="41993" name="Rectangle 9"/>
          <p:cNvSpPr>
            <a:spLocks noChangeArrowheads="1"/>
          </p:cNvSpPr>
          <p:nvPr/>
        </p:nvSpPr>
        <p:spPr bwMode="auto">
          <a:xfrm>
            <a:off x="396875" y="4860181"/>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p>
            <a:pPr>
              <a:spcBef>
                <a:spcPct val="50000"/>
              </a:spcBef>
            </a:pPr>
            <a:r>
              <a:rPr kumimoji="1" lang="zh-CN" altLang="en-US" sz="2400" b="1">
                <a:solidFill>
                  <a:schemeClr val="tx2"/>
                </a:solidFill>
                <a:latin typeface="Times New Roman" pitchFamily="18" charset="0"/>
                <a:cs typeface="Times New Roman" pitchFamily="18" charset="0"/>
              </a:rPr>
              <a:t>空穴</a:t>
            </a:r>
          </a:p>
        </p:txBody>
      </p:sp>
      <p:grpSp>
        <p:nvGrpSpPr>
          <p:cNvPr id="2" name="Group 12"/>
          <p:cNvGrpSpPr>
            <a:grpSpLocks/>
          </p:cNvGrpSpPr>
          <p:nvPr/>
        </p:nvGrpSpPr>
        <p:grpSpPr bwMode="auto">
          <a:xfrm>
            <a:off x="1146175" y="4128343"/>
            <a:ext cx="1828800" cy="1317625"/>
            <a:chOff x="634" y="2746"/>
            <a:chExt cx="1152" cy="830"/>
          </a:xfrm>
        </p:grpSpPr>
        <p:sp>
          <p:nvSpPr>
            <p:cNvPr id="29712" name="Freeform 10"/>
            <p:cNvSpPr>
              <a:spLocks/>
            </p:cNvSpPr>
            <p:nvPr/>
          </p:nvSpPr>
          <p:spPr bwMode="auto">
            <a:xfrm>
              <a:off x="634" y="2746"/>
              <a:ext cx="1152" cy="291"/>
            </a:xfrm>
            <a:custGeom>
              <a:avLst/>
              <a:gdLst>
                <a:gd name="T0" fmla="*/ 0 w 1152"/>
                <a:gd name="T1" fmla="*/ 65 h 614"/>
                <a:gd name="T2" fmla="*/ 480 w 1152"/>
                <a:gd name="T3" fmla="*/ 20 h 614"/>
                <a:gd name="T4" fmla="*/ 1152 w 1152"/>
                <a:gd name="T5" fmla="*/ 0 h 614"/>
                <a:gd name="T6" fmla="*/ 0 60000 65536"/>
                <a:gd name="T7" fmla="*/ 0 60000 65536"/>
                <a:gd name="T8" fmla="*/ 0 60000 65536"/>
                <a:gd name="T9" fmla="*/ 0 w 1152"/>
                <a:gd name="T10" fmla="*/ 0 h 614"/>
                <a:gd name="T11" fmla="*/ 1152 w 1152"/>
                <a:gd name="T12" fmla="*/ 614 h 614"/>
              </a:gdLst>
              <a:ahLst/>
              <a:cxnLst>
                <a:cxn ang="T6">
                  <a:pos x="T0" y="T1"/>
                </a:cxn>
                <a:cxn ang="T7">
                  <a:pos x="T2" y="T3"/>
                </a:cxn>
                <a:cxn ang="T8">
                  <a:pos x="T4" y="T5"/>
                </a:cxn>
              </a:cxnLst>
              <a:rect l="T9" t="T10" r="T11" b="T12"/>
              <a:pathLst>
                <a:path w="1152" h="614">
                  <a:moveTo>
                    <a:pt x="0" y="614"/>
                  </a:moveTo>
                  <a:cubicBezTo>
                    <a:pt x="80" y="544"/>
                    <a:pt x="288" y="294"/>
                    <a:pt x="480" y="192"/>
                  </a:cubicBezTo>
                  <a:cubicBezTo>
                    <a:pt x="672" y="90"/>
                    <a:pt x="1012" y="40"/>
                    <a:pt x="1152" y="0"/>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sz="2400" b="1">
                <a:solidFill>
                  <a:schemeClr val="tx2"/>
                </a:solidFill>
                <a:latin typeface="Times New Roman" pitchFamily="18" charset="0"/>
                <a:cs typeface="Times New Roman" pitchFamily="18" charset="0"/>
              </a:endParaRPr>
            </a:p>
          </p:txBody>
        </p:sp>
        <p:sp>
          <p:nvSpPr>
            <p:cNvPr id="29713" name="Freeform 11"/>
            <p:cNvSpPr>
              <a:spLocks/>
            </p:cNvSpPr>
            <p:nvPr/>
          </p:nvSpPr>
          <p:spPr bwMode="auto">
            <a:xfrm>
              <a:off x="634" y="3285"/>
              <a:ext cx="873" cy="291"/>
            </a:xfrm>
            <a:custGeom>
              <a:avLst/>
              <a:gdLst>
                <a:gd name="T0" fmla="*/ 0 w 873"/>
                <a:gd name="T1" fmla="*/ 62 h 296"/>
                <a:gd name="T2" fmla="*/ 240 w 873"/>
                <a:gd name="T3" fmla="*/ 8 h 296"/>
                <a:gd name="T4" fmla="*/ 480 w 873"/>
                <a:gd name="T5" fmla="*/ 17 h 296"/>
                <a:gd name="T6" fmla="*/ 758 w 873"/>
                <a:gd name="T7" fmla="*/ 88 h 296"/>
                <a:gd name="T8" fmla="*/ 873 w 873"/>
                <a:gd name="T9" fmla="*/ 281 h 296"/>
                <a:gd name="T10" fmla="*/ 0 60000 65536"/>
                <a:gd name="T11" fmla="*/ 0 60000 65536"/>
                <a:gd name="T12" fmla="*/ 0 60000 65536"/>
                <a:gd name="T13" fmla="*/ 0 60000 65536"/>
                <a:gd name="T14" fmla="*/ 0 60000 65536"/>
                <a:gd name="T15" fmla="*/ 0 w 873"/>
                <a:gd name="T16" fmla="*/ 0 h 296"/>
                <a:gd name="T17" fmla="*/ 873 w 873"/>
                <a:gd name="T18" fmla="*/ 296 h 296"/>
              </a:gdLst>
              <a:ahLst/>
              <a:cxnLst>
                <a:cxn ang="T10">
                  <a:pos x="T0" y="T1"/>
                </a:cxn>
                <a:cxn ang="T11">
                  <a:pos x="T2" y="T3"/>
                </a:cxn>
                <a:cxn ang="T12">
                  <a:pos x="T4" y="T5"/>
                </a:cxn>
                <a:cxn ang="T13">
                  <a:pos x="T6" y="T7"/>
                </a:cxn>
                <a:cxn ang="T14">
                  <a:pos x="T8" y="T9"/>
                </a:cxn>
              </a:cxnLst>
              <a:rect l="T15" t="T16" r="T17" b="T18"/>
              <a:pathLst>
                <a:path w="873" h="296">
                  <a:moveTo>
                    <a:pt x="0" y="65"/>
                  </a:moveTo>
                  <a:cubicBezTo>
                    <a:pt x="35" y="52"/>
                    <a:pt x="160" y="16"/>
                    <a:pt x="240" y="8"/>
                  </a:cubicBezTo>
                  <a:cubicBezTo>
                    <a:pt x="320" y="0"/>
                    <a:pt x="394" y="3"/>
                    <a:pt x="480" y="17"/>
                  </a:cubicBezTo>
                  <a:cubicBezTo>
                    <a:pt x="566" y="31"/>
                    <a:pt x="693" y="48"/>
                    <a:pt x="758" y="94"/>
                  </a:cubicBezTo>
                  <a:cubicBezTo>
                    <a:pt x="823" y="140"/>
                    <a:pt x="849" y="254"/>
                    <a:pt x="873" y="296"/>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sz="2400" b="1">
                <a:solidFill>
                  <a:schemeClr val="tx2"/>
                </a:solidFill>
                <a:latin typeface="Times New Roman" pitchFamily="18" charset="0"/>
                <a:cs typeface="Times New Roman" pitchFamily="18" charset="0"/>
              </a:endParaRPr>
            </a:p>
          </p:txBody>
        </p:sp>
      </p:grpSp>
      <p:grpSp>
        <p:nvGrpSpPr>
          <p:cNvPr id="3" name="Group 15"/>
          <p:cNvGrpSpPr>
            <a:grpSpLocks/>
          </p:cNvGrpSpPr>
          <p:nvPr/>
        </p:nvGrpSpPr>
        <p:grpSpPr bwMode="auto">
          <a:xfrm>
            <a:off x="1366664" y="3493342"/>
            <a:ext cx="1981200" cy="1663701"/>
            <a:chOff x="816" y="2294"/>
            <a:chExt cx="1248" cy="1048"/>
          </a:xfrm>
        </p:grpSpPr>
        <p:sp>
          <p:nvSpPr>
            <p:cNvPr id="29710" name="Freeform 13"/>
            <p:cNvSpPr>
              <a:spLocks/>
            </p:cNvSpPr>
            <p:nvPr/>
          </p:nvSpPr>
          <p:spPr bwMode="auto">
            <a:xfrm>
              <a:off x="816" y="2294"/>
              <a:ext cx="1248" cy="427"/>
            </a:xfrm>
            <a:custGeom>
              <a:avLst/>
              <a:gdLst>
                <a:gd name="T0" fmla="*/ 0 w 1210"/>
                <a:gd name="T1" fmla="*/ 83 h 419"/>
                <a:gd name="T2" fmla="*/ 326 w 1210"/>
                <a:gd name="T3" fmla="*/ 15 h 419"/>
                <a:gd name="T4" fmla="*/ 691 w 1210"/>
                <a:gd name="T5" fmla="*/ 6 h 419"/>
                <a:gd name="T6" fmla="*/ 998 w 1210"/>
                <a:gd name="T7" fmla="*/ 47 h 419"/>
                <a:gd name="T8" fmla="*/ 1210 w 1210"/>
                <a:gd name="T9" fmla="*/ 140 h 419"/>
                <a:gd name="T10" fmla="*/ 0 60000 65536"/>
                <a:gd name="T11" fmla="*/ 0 60000 65536"/>
                <a:gd name="T12" fmla="*/ 0 60000 65536"/>
                <a:gd name="T13" fmla="*/ 0 60000 65536"/>
                <a:gd name="T14" fmla="*/ 0 60000 65536"/>
                <a:gd name="T15" fmla="*/ 0 w 1210"/>
                <a:gd name="T16" fmla="*/ 0 h 419"/>
                <a:gd name="T17" fmla="*/ 1210 w 1210"/>
                <a:gd name="T18" fmla="*/ 419 h 419"/>
                <a:gd name="connsiteX0" fmla="*/ 0 w 10314"/>
                <a:gd name="connsiteY0" fmla="*/ 5681 h 14665"/>
                <a:gd name="connsiteX1" fmla="*/ 2694 w 10314"/>
                <a:gd name="connsiteY1" fmla="*/ 884 h 14665"/>
                <a:gd name="connsiteX2" fmla="*/ 5711 w 10314"/>
                <a:gd name="connsiteY2" fmla="*/ 192 h 14665"/>
                <a:gd name="connsiteX3" fmla="*/ 8248 w 10314"/>
                <a:gd name="connsiteY3" fmla="*/ 3175 h 14665"/>
                <a:gd name="connsiteX4" fmla="*/ 10314 w 10314"/>
                <a:gd name="connsiteY4" fmla="*/ 14665 h 14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4" h="14665">
                  <a:moveTo>
                    <a:pt x="0" y="5681"/>
                  </a:moveTo>
                  <a:cubicBezTo>
                    <a:pt x="868" y="3724"/>
                    <a:pt x="1744" y="1791"/>
                    <a:pt x="2694" y="884"/>
                  </a:cubicBezTo>
                  <a:cubicBezTo>
                    <a:pt x="3645" y="-23"/>
                    <a:pt x="4785" y="-190"/>
                    <a:pt x="5711" y="192"/>
                  </a:cubicBezTo>
                  <a:cubicBezTo>
                    <a:pt x="6636" y="574"/>
                    <a:pt x="7537" y="1576"/>
                    <a:pt x="8248" y="3175"/>
                  </a:cubicBezTo>
                  <a:cubicBezTo>
                    <a:pt x="8959" y="4774"/>
                    <a:pt x="9793" y="12135"/>
                    <a:pt x="10314" y="14665"/>
                  </a:cubicBezTo>
                </a:path>
              </a:pathLst>
            </a:custGeom>
            <a:noFill/>
            <a:ln w="28575">
              <a:solidFill>
                <a:srgbClr val="000066"/>
              </a:solidFill>
              <a:round/>
              <a:headEnd/>
              <a:tailEnd type="arrow"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sz="2400" b="1">
                <a:solidFill>
                  <a:schemeClr val="tx2"/>
                </a:solidFill>
                <a:latin typeface="Times New Roman" pitchFamily="18" charset="0"/>
                <a:cs typeface="Times New Roman" pitchFamily="18" charset="0"/>
              </a:endParaRPr>
            </a:p>
          </p:txBody>
        </p:sp>
        <p:sp>
          <p:nvSpPr>
            <p:cNvPr id="29711" name="Freeform 14"/>
            <p:cNvSpPr>
              <a:spLocks/>
            </p:cNvSpPr>
            <p:nvPr/>
          </p:nvSpPr>
          <p:spPr bwMode="auto">
            <a:xfrm>
              <a:off x="861" y="2534"/>
              <a:ext cx="771" cy="808"/>
            </a:xfrm>
            <a:custGeom>
              <a:avLst/>
              <a:gdLst>
                <a:gd name="T0" fmla="*/ 0 w 749"/>
                <a:gd name="T1" fmla="*/ 0 h 845"/>
                <a:gd name="T2" fmla="*/ 403 w 749"/>
                <a:gd name="T3" fmla="*/ 8 h 845"/>
                <a:gd name="T4" fmla="*/ 682 w 749"/>
                <a:gd name="T5" fmla="*/ 18 h 845"/>
                <a:gd name="T6" fmla="*/ 749 w 749"/>
                <a:gd name="T7" fmla="*/ 34 h 845"/>
                <a:gd name="T8" fmla="*/ 0 60000 65536"/>
                <a:gd name="T9" fmla="*/ 0 60000 65536"/>
                <a:gd name="T10" fmla="*/ 0 60000 65536"/>
                <a:gd name="T11" fmla="*/ 0 60000 65536"/>
                <a:gd name="T12" fmla="*/ 0 w 749"/>
                <a:gd name="T13" fmla="*/ 0 h 845"/>
                <a:gd name="T14" fmla="*/ 749 w 749"/>
                <a:gd name="T15" fmla="*/ 845 h 845"/>
              </a:gdLst>
              <a:ahLst/>
              <a:cxnLst>
                <a:cxn ang="T8">
                  <a:pos x="T0" y="T1"/>
                </a:cxn>
                <a:cxn ang="T9">
                  <a:pos x="T2" y="T3"/>
                </a:cxn>
                <a:cxn ang="T10">
                  <a:pos x="T4" y="T5"/>
                </a:cxn>
                <a:cxn ang="T11">
                  <a:pos x="T6" y="T7"/>
                </a:cxn>
              </a:cxnLst>
              <a:rect l="T12" t="T13" r="T14" b="T15"/>
              <a:pathLst>
                <a:path w="749" h="845">
                  <a:moveTo>
                    <a:pt x="0" y="0"/>
                  </a:moveTo>
                  <a:cubicBezTo>
                    <a:pt x="144" y="64"/>
                    <a:pt x="289" y="128"/>
                    <a:pt x="403" y="202"/>
                  </a:cubicBezTo>
                  <a:cubicBezTo>
                    <a:pt x="517" y="276"/>
                    <a:pt x="624" y="335"/>
                    <a:pt x="682" y="442"/>
                  </a:cubicBezTo>
                  <a:cubicBezTo>
                    <a:pt x="740" y="549"/>
                    <a:pt x="744" y="697"/>
                    <a:pt x="749" y="845"/>
                  </a:cubicBezTo>
                </a:path>
              </a:pathLst>
            </a:custGeom>
            <a:noFill/>
            <a:ln w="28575">
              <a:solidFill>
                <a:srgbClr val="000066"/>
              </a:solidFill>
              <a:round/>
              <a:headEnd/>
              <a:tailEnd type="arrow" w="med" len="me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sz="2400" b="1">
                <a:solidFill>
                  <a:schemeClr val="tx2"/>
                </a:solidFill>
                <a:latin typeface="Times New Roman" pitchFamily="18" charset="0"/>
                <a:cs typeface="Times New Roman" pitchFamily="18" charset="0"/>
              </a:endParaRPr>
            </a:p>
          </p:txBody>
        </p:sp>
      </p:grpSp>
      <p:sp>
        <p:nvSpPr>
          <p:cNvPr id="42000" name="Rectangle 16"/>
          <p:cNvSpPr>
            <a:spLocks noChangeArrowheads="1"/>
          </p:cNvSpPr>
          <p:nvPr/>
        </p:nvSpPr>
        <p:spPr bwMode="auto">
          <a:xfrm>
            <a:off x="4068763" y="4034681"/>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p>
            <a:pPr>
              <a:spcBef>
                <a:spcPct val="50000"/>
              </a:spcBef>
            </a:pPr>
            <a:r>
              <a:rPr kumimoji="1" lang="zh-CN" altLang="en-US" sz="2400" b="1">
                <a:solidFill>
                  <a:schemeClr val="tx2"/>
                </a:solidFill>
                <a:latin typeface="Times New Roman" pitchFamily="18" charset="0"/>
                <a:cs typeface="Times New Roman" pitchFamily="18" charset="0"/>
              </a:rPr>
              <a:t>价电子</a:t>
            </a:r>
          </a:p>
        </p:txBody>
      </p:sp>
      <p:sp>
        <p:nvSpPr>
          <p:cNvPr id="42001" name="Rectangle 17"/>
          <p:cNvSpPr>
            <a:spLocks noChangeArrowheads="1"/>
          </p:cNvSpPr>
          <p:nvPr/>
        </p:nvSpPr>
        <p:spPr bwMode="auto">
          <a:xfrm>
            <a:off x="971550" y="3493343"/>
            <a:ext cx="4148138" cy="2419350"/>
          </a:xfrm>
          <a:prstGeom prst="rect">
            <a:avLst/>
          </a:prstGeom>
          <a:noFill/>
          <a:ln w="19050" algn="ctr">
            <a:noFill/>
            <a:miter lim="800000"/>
            <a:headEnd/>
            <a:tailEnd/>
          </a:ln>
          <a:effectLst/>
        </p:spPr>
        <p:txBody>
          <a:bodyPr>
            <a:spAutoFit/>
          </a:bodyPr>
          <a:lstStyle/>
          <a:p>
            <a:pPr algn="just">
              <a:lnSpc>
                <a:spcPct val="105000"/>
              </a:lnSpc>
              <a:spcBef>
                <a:spcPct val="5000"/>
              </a:spcBef>
              <a:defRPr/>
            </a:pPr>
            <a:r>
              <a:rPr kumimoji="1" lang="zh-CN" altLang="en-US" sz="2400" b="1" dirty="0">
                <a:solidFill>
                  <a:schemeClr val="tx2"/>
                </a:solidFill>
                <a:effectLst>
                  <a:outerShdw blurRad="38100" dist="38100" dir="2700000" algn="tl">
                    <a:srgbClr val="C0C0C0"/>
                  </a:outerShdw>
                </a:effectLst>
                <a:latin typeface="Times New Roman" pitchFamily="18" charset="0"/>
                <a:cs typeface="Times New Roman" pitchFamily="18" charset="0"/>
              </a:rPr>
              <a:t>价电子在获得一定能量（温度升高或受光照）后，即可挣脱原子核的束缚，成为自由电子（带负电），同时共价键中留下一个空位，称为空穴（带正电）。</a:t>
            </a:r>
          </a:p>
        </p:txBody>
      </p:sp>
      <p:sp>
        <p:nvSpPr>
          <p:cNvPr id="42003" name="Text Box 19"/>
          <p:cNvSpPr txBox="1">
            <a:spLocks noChangeArrowheads="1"/>
          </p:cNvSpPr>
          <p:nvPr/>
        </p:nvSpPr>
        <p:spPr bwMode="auto">
          <a:xfrm>
            <a:off x="4706938" y="4409331"/>
            <a:ext cx="43005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spcBef>
                <a:spcPct val="50000"/>
              </a:spcBef>
            </a:pPr>
            <a:r>
              <a:rPr lang="zh-CN" altLang="en-US" sz="2400" b="1">
                <a:solidFill>
                  <a:schemeClr val="tx2"/>
                </a:solidFill>
                <a:latin typeface="Times New Roman" pitchFamily="18" charset="0"/>
                <a:cs typeface="Times New Roman" pitchFamily="18" charset="0"/>
              </a:rPr>
              <a:t>自由电子和空穴成对产生的同时，又不断复合。在一定温度下，电子空穴对的产生与复合达到动态平衡，半导体中电子空穴对浓度一定。</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41987">
                                            <p:txEl>
                                              <p:pRg st="1" end="1"/>
                                            </p:txEl>
                                          </p:spTgt>
                                        </p:tgtEl>
                                        <p:attrNameLst>
                                          <p:attrName>style.visibility</p:attrName>
                                        </p:attrNameLst>
                                      </p:cBhvr>
                                      <p:to>
                                        <p:strVal val="visible"/>
                                      </p:to>
                                    </p:set>
                                  </p:childTnLst>
                                </p:cTn>
                              </p:par>
                            </p:childTnLst>
                          </p:cTn>
                        </p:par>
                        <p:par>
                          <p:cTn id="11" fill="hold" nodeType="afterGroup">
                            <p:stCondLst>
                              <p:cond delay="1451"/>
                            </p:stCondLst>
                            <p:childTnLst>
                              <p:par>
                                <p:cTn id="12" presetID="12" presetClass="entr" presetSubtype="4" fill="hold" nodeType="afterEffect">
                                  <p:stCondLst>
                                    <p:cond delay="0"/>
                                  </p:stCondLst>
                                  <p:childTnLst>
                                    <p:set>
                                      <p:cBhvr>
                                        <p:cTn id="13" dur="1" fill="hold">
                                          <p:stCondLst>
                                            <p:cond delay="0"/>
                                          </p:stCondLst>
                                        </p:cTn>
                                        <p:tgtEl>
                                          <p:spTgt spid="41989"/>
                                        </p:tgtEl>
                                        <p:attrNameLst>
                                          <p:attrName>style.visibility</p:attrName>
                                        </p:attrNameLst>
                                      </p:cBhvr>
                                      <p:to>
                                        <p:strVal val="visible"/>
                                      </p:to>
                                    </p:set>
                                    <p:animEffect transition="in" filter="slide(fromBottom)">
                                      <p:cBhvr>
                                        <p:cTn id="14" dur="500"/>
                                        <p:tgtEl>
                                          <p:spTgt spid="41989"/>
                                        </p:tgtEl>
                                      </p:cBhvr>
                                    </p:animEffect>
                                  </p:childTnLst>
                                </p:cTn>
                              </p:par>
                            </p:childTnLst>
                          </p:cTn>
                        </p:par>
                        <p:par>
                          <p:cTn id="15" fill="hold" nodeType="afterGroup">
                            <p:stCondLst>
                              <p:cond delay="1951"/>
                            </p:stCondLst>
                            <p:childTnLst>
                              <p:par>
                                <p:cTn id="16" presetID="12" presetClass="entr" presetSubtype="4" fill="hold" grpId="0" nodeType="afterEffect">
                                  <p:stCondLst>
                                    <p:cond delay="0"/>
                                  </p:stCondLst>
                                  <p:childTnLst>
                                    <p:set>
                                      <p:cBhvr>
                                        <p:cTn id="17" dur="1" fill="hold">
                                          <p:stCondLst>
                                            <p:cond delay="0"/>
                                          </p:stCondLst>
                                        </p:cTn>
                                        <p:tgtEl>
                                          <p:spTgt spid="41990"/>
                                        </p:tgtEl>
                                        <p:attrNameLst>
                                          <p:attrName>style.visibility</p:attrName>
                                        </p:attrNameLst>
                                      </p:cBhvr>
                                      <p:to>
                                        <p:strVal val="visible"/>
                                      </p:to>
                                    </p:set>
                                    <p:animEffect transition="in" filter="slide(fromBottom)">
                                      <p:cBhvr>
                                        <p:cTn id="18" dur="500"/>
                                        <p:tgtEl>
                                          <p:spTgt spid="4199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41987">
                                            <p:txEl>
                                              <p:pRg st="2" end="2"/>
                                            </p:txEl>
                                          </p:spTgt>
                                        </p:tgtEl>
                                        <p:attrNameLst>
                                          <p:attrName>style.visibility</p:attrName>
                                        </p:attrNameLst>
                                      </p:cBhvr>
                                      <p:to>
                                        <p:strVal val="visible"/>
                                      </p:to>
                                    </p:set>
                                  </p:childTnLst>
                                </p:cTn>
                              </p:par>
                            </p:childTnLst>
                          </p:cTn>
                        </p:par>
                        <p:par>
                          <p:cTn id="23" fill="hold" nodeType="afterGroup">
                            <p:stCondLst>
                              <p:cond delay="1201"/>
                            </p:stCondLst>
                            <p:childTnLst>
                              <p:par>
                                <p:cTn id="24" presetID="1" presetClass="entr" presetSubtype="0" fill="hold" grpId="0" nodeType="afterEffect">
                                  <p:stCondLst>
                                    <p:cond delay="0"/>
                                  </p:stCondLst>
                                  <p:iterate type="lt">
                                    <p:tmAbs val="100"/>
                                  </p:iterate>
                                  <p:childTnLst>
                                    <p:set>
                                      <p:cBhvr>
                                        <p:cTn id="25" dur="1" fill="hold">
                                          <p:stCondLst>
                                            <p:cond delay="0"/>
                                          </p:stCondLst>
                                        </p:cTn>
                                        <p:tgtEl>
                                          <p:spTgt spid="42001"/>
                                        </p:tgtEl>
                                        <p:attrNameLst>
                                          <p:attrName>style.visibility</p:attrName>
                                        </p:attrNameLst>
                                      </p:cBhvr>
                                      <p:to>
                                        <p:strVal val="visible"/>
                                      </p:to>
                                    </p:set>
                                  </p:childTnLst>
                                  <p:subTnLst>
                                    <p:set>
                                      <p:cBhvr override="childStyle">
                                        <p:cTn dur="1" fill="hold" display="0" masterRel="nextClick" afterEffect="1"/>
                                        <p:tgtEl>
                                          <p:spTgt spid="42001"/>
                                        </p:tgtEl>
                                        <p:attrNameLst>
                                          <p:attrName>style.visibility</p:attrName>
                                        </p:attrNameLst>
                                      </p:cBhvr>
                                      <p:to>
                                        <p:strVal val="hidden"/>
                                      </p:to>
                                    </p:set>
                                  </p:sub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41991"/>
                                        </p:tgtEl>
                                        <p:attrNameLst>
                                          <p:attrName>style.visibility</p:attrName>
                                        </p:attrNameLst>
                                      </p:cBhvr>
                                      <p:to>
                                        <p:strVal val="visible"/>
                                      </p:to>
                                    </p:set>
                                    <p:animEffect transition="in" filter="slide(fromBottom)">
                                      <p:cBhvr>
                                        <p:cTn id="30" dur="500"/>
                                        <p:tgtEl>
                                          <p:spTgt spid="41991"/>
                                        </p:tgtEl>
                                      </p:cBhvr>
                                    </p:animEffect>
                                  </p:childTnLst>
                                </p:cTn>
                              </p:par>
                            </p:childTnLst>
                          </p:cTn>
                        </p:par>
                        <p:par>
                          <p:cTn id="31" fill="hold" nodeType="afterGroup">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42000"/>
                                        </p:tgtEl>
                                        <p:attrNameLst>
                                          <p:attrName>style.visibility</p:attrName>
                                        </p:attrNameLst>
                                      </p:cBhvr>
                                      <p:to>
                                        <p:strVal val="visible"/>
                                      </p:to>
                                    </p:set>
                                    <p:animEffect transition="in" filter="wipe(left)">
                                      <p:cBhvr>
                                        <p:cTn id="34" dur="500"/>
                                        <p:tgtEl>
                                          <p:spTgt spid="4200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1992"/>
                                        </p:tgtEl>
                                        <p:attrNameLst>
                                          <p:attrName>style.visibility</p:attrName>
                                        </p:attrNameLst>
                                      </p:cBhvr>
                                      <p:to>
                                        <p:strVal val="visible"/>
                                      </p:to>
                                    </p:set>
                                    <p:animEffect transition="in" filter="wipe(left)">
                                      <p:cBhvr>
                                        <p:cTn id="42" dur="500"/>
                                        <p:tgtEl>
                                          <p:spTgt spid="41992"/>
                                        </p:tgtEl>
                                      </p:cBhvr>
                                    </p:animEffect>
                                  </p:childTnLst>
                                </p:cTn>
                              </p:par>
                              <p:par>
                                <p:cTn id="43" presetID="22" presetClass="entr" presetSubtype="8"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41993"/>
                                        </p:tgtEl>
                                        <p:attrNameLst>
                                          <p:attrName>style.visibility</p:attrName>
                                        </p:attrNameLst>
                                      </p:cBhvr>
                                      <p:to>
                                        <p:strVal val="visible"/>
                                      </p:to>
                                    </p:set>
                                    <p:animEffect transition="in" filter="wipe(left)">
                                      <p:cBhvr>
                                        <p:cTn id="48" dur="500"/>
                                        <p:tgtEl>
                                          <p:spTgt spid="4199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iterate type="lt">
                                    <p:tmAbs val="100"/>
                                  </p:iterate>
                                  <p:childTnLst>
                                    <p:set>
                                      <p:cBhvr>
                                        <p:cTn id="52" dur="1" fill="hold">
                                          <p:stCondLst>
                                            <p:cond delay="0"/>
                                          </p:stCondLst>
                                        </p:cTn>
                                        <p:tgtEl>
                                          <p:spTgt spid="420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bldLvl="5"/>
      <p:bldP spid="41990" grpId="0"/>
      <p:bldP spid="41992" grpId="0"/>
      <p:bldP spid="41993" grpId="0"/>
      <p:bldP spid="42000" grpId="0"/>
      <p:bldP spid="42001" grpId="0"/>
      <p:bldP spid="42003"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5</a:t>
            </a:r>
            <a:r>
              <a:rPr lang="zh-CN" altLang="en-US" smtClean="0">
                <a:ea typeface="宋体" charset="-122"/>
              </a:rPr>
              <a:t>）</a:t>
            </a:r>
          </a:p>
        </p:txBody>
      </p:sp>
      <p:sp>
        <p:nvSpPr>
          <p:cNvPr id="60419" name="内容占位符 2"/>
          <p:cNvSpPr>
            <a:spLocks noGrp="1"/>
          </p:cNvSpPr>
          <p:nvPr>
            <p:ph sz="quarter" idx="11"/>
          </p:nvPr>
        </p:nvSpPr>
        <p:spPr/>
        <p:txBody>
          <a:bodyPr/>
          <a:lstStyle/>
          <a:p>
            <a:pPr eaLnBrk="1" hangingPunct="1">
              <a:buFont typeface="Wingdings" pitchFamily="2" charset="2"/>
              <a:buNone/>
            </a:pPr>
            <a:r>
              <a:rPr lang="zh-CN" altLang="en-US" dirty="0" smtClean="0">
                <a:ea typeface="宋体" charset="-122"/>
              </a:rPr>
              <a:t>二极管大信号包络检波电路</a:t>
            </a:r>
            <a:endParaRPr lang="en-US" altLang="zh-CN" dirty="0" smtClean="0">
              <a:ea typeface="宋体" charset="-122"/>
            </a:endParaRPr>
          </a:p>
          <a:p>
            <a:pPr eaLnBrk="1" hangingPunct="1">
              <a:lnSpc>
                <a:spcPct val="150000"/>
              </a:lnSpc>
            </a:pPr>
            <a:r>
              <a:rPr lang="zh-CN" altLang="en-US" sz="2400" dirty="0" smtClean="0">
                <a:ea typeface="宋体" charset="-122"/>
              </a:rPr>
              <a:t>当检波器的输入调幅信号幅度较大（大于</a:t>
            </a:r>
            <a:r>
              <a:rPr lang="en-US" altLang="zh-CN" sz="2400" dirty="0" smtClean="0">
                <a:ea typeface="宋体" charset="-122"/>
              </a:rPr>
              <a:t>0.5V</a:t>
            </a:r>
            <a:r>
              <a:rPr lang="zh-CN" altLang="en-US" sz="2400" dirty="0" smtClean="0">
                <a:ea typeface="宋体" charset="-122"/>
              </a:rPr>
              <a:t>）时的检波称为大信号检波。其特点是二极管运用在伏安特性曲线的线性部分，虽然输入调幅信号的幅度较大，但电路中二极管没有直流偏置电压，在整个周期内二极管不总是导通的。</a:t>
            </a:r>
          </a:p>
        </p:txBody>
      </p:sp>
      <p:sp>
        <p:nvSpPr>
          <p:cNvPr id="60420" name="矩形 3"/>
          <p:cNvSpPr>
            <a:spLocks noChangeArrowheads="1"/>
          </p:cNvSpPr>
          <p:nvPr/>
        </p:nvSpPr>
        <p:spPr bwMode="auto">
          <a:xfrm>
            <a:off x="2214563" y="5991373"/>
            <a:ext cx="3897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chemeClr val="tx2"/>
                </a:solidFill>
              </a:rPr>
              <a:t>大信号二极管包络检波电路</a:t>
            </a:r>
          </a:p>
        </p:txBody>
      </p:sp>
      <p:pic>
        <p:nvPicPr>
          <p:cNvPr id="60421" name="图片 2" descr="http://www.go-gddq.com/upload/2006_03/060305151516921.gif"/>
          <p:cNvPicPr>
            <a:picLocks noChangeAspect="1" noChangeArrowheads="1"/>
          </p:cNvPicPr>
          <p:nvPr/>
        </p:nvPicPr>
        <p:blipFill>
          <a:blip r:embed="rId2">
            <a:extLst>
              <a:ext uri="{28A0092B-C50C-407E-A947-70E740481C1C}">
                <a14:useLocalDpi xmlns:a14="http://schemas.microsoft.com/office/drawing/2010/main" val="0"/>
              </a:ext>
            </a:extLst>
          </a:blip>
          <a:srcRect l="13275" b="23846"/>
          <a:stretch>
            <a:fillRect/>
          </a:stretch>
        </p:blipFill>
        <p:spPr bwMode="auto">
          <a:xfrm>
            <a:off x="2016125" y="3633936"/>
            <a:ext cx="4627563"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60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60421"/>
                                        </p:tgtEl>
                                        <p:attrNameLst>
                                          <p:attrName>style.visibility</p:attrName>
                                        </p:attrNameLst>
                                      </p:cBhvr>
                                      <p:to>
                                        <p:strVal val="visible"/>
                                      </p:to>
                                    </p:set>
                                    <p:animEffect transition="in" filter="wipe(left)">
                                      <p:cBhvr>
                                        <p:cTn id="14" dur="500"/>
                                        <p:tgtEl>
                                          <p:spTgt spid="60421"/>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0420"/>
                                        </p:tgtEl>
                                        <p:attrNameLst>
                                          <p:attrName>style.visibility</p:attrName>
                                        </p:attrNameLst>
                                      </p:cBhvr>
                                      <p:to>
                                        <p:strVal val="visible"/>
                                      </p:to>
                                    </p:set>
                                    <p:animEffect transition="in" filter="wipe(left)">
                                      <p:cBhvr>
                                        <p:cTn id="18"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uiExpand="1" build="p"/>
      <p:bldP spid="60420"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6</a:t>
            </a:r>
            <a:r>
              <a:rPr lang="zh-CN" altLang="en-US" smtClean="0">
                <a:ea typeface="宋体" charset="-122"/>
              </a:rPr>
              <a:t>）</a:t>
            </a:r>
          </a:p>
        </p:txBody>
      </p:sp>
      <p:sp>
        <p:nvSpPr>
          <p:cNvPr id="21508" name="内容占位符 2"/>
          <p:cNvSpPr>
            <a:spLocks noGrp="1"/>
          </p:cNvSpPr>
          <p:nvPr>
            <p:ph sz="quarter" idx="11"/>
          </p:nvPr>
        </p:nvSpPr>
        <p:spPr/>
        <p:txBody>
          <a:bodyPr/>
          <a:lstStyle/>
          <a:p>
            <a:pPr eaLnBrk="1" hangingPunct="1">
              <a:lnSpc>
                <a:spcPct val="150000"/>
              </a:lnSpc>
            </a:pPr>
            <a:r>
              <a:rPr lang="zh-CN" altLang="en-US" sz="2400" dirty="0" smtClean="0">
                <a:ea typeface="宋体" charset="-122"/>
              </a:rPr>
              <a:t>当调幅信号输入时，调幅信号正半周的包络线则全部落在二极管特性的线性区，从而保证了检波电流与输入信号电压的幅度呈线性关系，实现了它们包络线完全一致的结果。</a:t>
            </a:r>
          </a:p>
        </p:txBody>
      </p:sp>
      <p:sp>
        <p:nvSpPr>
          <p:cNvPr id="2150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21506" name="Object 1"/>
          <p:cNvGraphicFramePr>
            <a:graphicFrameLocks noChangeAspect="1"/>
          </p:cNvGraphicFramePr>
          <p:nvPr>
            <p:extLst>
              <p:ext uri="{D42A27DB-BD31-4B8C-83A1-F6EECF244321}">
                <p14:modId xmlns:p14="http://schemas.microsoft.com/office/powerpoint/2010/main" val="1729044019"/>
              </p:ext>
            </p:extLst>
          </p:nvPr>
        </p:nvGraphicFramePr>
        <p:xfrm>
          <a:off x="2483768" y="2420888"/>
          <a:ext cx="4370238" cy="3764825"/>
        </p:xfrm>
        <a:graphic>
          <a:graphicData uri="http://schemas.openxmlformats.org/presentationml/2006/ole">
            <mc:AlternateContent xmlns:mc="http://schemas.openxmlformats.org/markup-compatibility/2006">
              <mc:Choice xmlns:v="urn:schemas-microsoft-com:vml" Requires="v">
                <p:oleObj spid="_x0000_s21533" name="Visio" r:id="rId3" imgW="3509962" imgH="3020378" progId="Visio.Drawing.11">
                  <p:embed/>
                </p:oleObj>
              </mc:Choice>
              <mc:Fallback>
                <p:oleObj name="Visio" r:id="rId3" imgW="3509962" imgH="302037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420888"/>
                        <a:ext cx="4370238" cy="3764825"/>
                      </a:xfrm>
                      <a:prstGeom prst="rect">
                        <a:avLst/>
                      </a:prstGeom>
                      <a:noFill/>
                      <a:extLst/>
                    </p:spPr>
                  </p:pic>
                </p:oleObj>
              </mc:Fallback>
            </mc:AlternateContent>
          </a:graphicData>
        </a:graphic>
      </p:graphicFrame>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61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7</a:t>
            </a:r>
            <a:r>
              <a:rPr lang="zh-CN" altLang="en-US" smtClean="0">
                <a:ea typeface="宋体" charset="-122"/>
              </a:rPr>
              <a:t>）</a:t>
            </a:r>
          </a:p>
        </p:txBody>
      </p:sp>
      <p:sp>
        <p:nvSpPr>
          <p:cNvPr id="61443" name="矩形 3"/>
          <p:cNvSpPr>
            <a:spLocks noChangeArrowheads="1"/>
          </p:cNvSpPr>
          <p:nvPr/>
        </p:nvSpPr>
        <p:spPr bwMode="auto">
          <a:xfrm>
            <a:off x="285750" y="836712"/>
            <a:ext cx="8501063"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tx2"/>
                </a:solidFill>
                <a:latin typeface="Times New Roman" pitchFamily="18" charset="0"/>
                <a:cs typeface="Times New Roman" pitchFamily="18" charset="0"/>
              </a:rPr>
              <a:t>调幅信号</a:t>
            </a:r>
            <a:r>
              <a:rPr lang="en-US" altLang="zh-CN" sz="2000" b="1" i="1" dirty="0" err="1">
                <a:solidFill>
                  <a:schemeClr val="tx2"/>
                </a:solidFill>
                <a:latin typeface="Times New Roman" pitchFamily="18" charset="0"/>
                <a:cs typeface="Times New Roman" pitchFamily="18" charset="0"/>
              </a:rPr>
              <a:t>u</a:t>
            </a:r>
            <a:r>
              <a:rPr lang="en-US" altLang="zh-CN" sz="2000" b="1" i="1" baseline="-25000" dirty="0" err="1">
                <a:solidFill>
                  <a:schemeClr val="tx2"/>
                </a:solidFill>
                <a:latin typeface="Times New Roman" pitchFamily="18" charset="0"/>
                <a:cs typeface="Times New Roman" pitchFamily="18" charset="0"/>
              </a:rPr>
              <a:t>a</a:t>
            </a:r>
            <a:r>
              <a:rPr lang="zh-CN" altLang="en-US" sz="2000" b="1" dirty="0">
                <a:solidFill>
                  <a:schemeClr val="tx2"/>
                </a:solidFill>
                <a:latin typeface="Times New Roman" pitchFamily="18" charset="0"/>
                <a:cs typeface="Times New Roman" pitchFamily="18" charset="0"/>
              </a:rPr>
              <a:t>加到检波器输入端，在信号正半周时，二极管导通，所形成的电流</a:t>
            </a:r>
            <a:r>
              <a:rPr lang="en-US" altLang="zh-CN" sz="2000" b="1" i="1" dirty="0" err="1">
                <a:solidFill>
                  <a:schemeClr val="tx2"/>
                </a:solidFill>
                <a:latin typeface="Times New Roman" pitchFamily="18" charset="0"/>
                <a:cs typeface="Times New Roman" pitchFamily="18" charset="0"/>
              </a:rPr>
              <a:t>i</a:t>
            </a:r>
            <a:r>
              <a:rPr lang="en-US" altLang="zh-CN" sz="2000" b="1" baseline="-25000" dirty="0" err="1">
                <a:solidFill>
                  <a:schemeClr val="tx2"/>
                </a:solidFill>
                <a:latin typeface="Times New Roman" pitchFamily="18" charset="0"/>
                <a:cs typeface="Times New Roman" pitchFamily="18" charset="0"/>
              </a:rPr>
              <a:t>D</a:t>
            </a:r>
            <a:r>
              <a:rPr lang="zh-CN" altLang="en-US" sz="2000" b="1" dirty="0">
                <a:solidFill>
                  <a:schemeClr val="tx2"/>
                </a:solidFill>
                <a:latin typeface="Times New Roman" pitchFamily="18" charset="0"/>
                <a:cs typeface="Times New Roman" pitchFamily="18" charset="0"/>
              </a:rPr>
              <a:t>的一部分向电容器</a:t>
            </a:r>
            <a:r>
              <a:rPr lang="en-US" altLang="zh-CN" sz="2000" b="1" i="1" dirty="0">
                <a:solidFill>
                  <a:schemeClr val="tx2"/>
                </a:solidFill>
                <a:latin typeface="Times New Roman" pitchFamily="18" charset="0"/>
                <a:cs typeface="Times New Roman" pitchFamily="18" charset="0"/>
              </a:rPr>
              <a:t>C</a:t>
            </a:r>
            <a:r>
              <a:rPr lang="en-US" altLang="zh-CN" sz="2000" b="1" baseline="-25000" dirty="0">
                <a:solidFill>
                  <a:schemeClr val="tx2"/>
                </a:solidFill>
                <a:latin typeface="Times New Roman" pitchFamily="18" charset="0"/>
                <a:cs typeface="Times New Roman" pitchFamily="18" charset="0"/>
              </a:rPr>
              <a:t>1</a:t>
            </a:r>
            <a:r>
              <a:rPr lang="zh-CN" altLang="en-US" sz="2000" b="1" dirty="0">
                <a:solidFill>
                  <a:schemeClr val="tx2"/>
                </a:solidFill>
                <a:latin typeface="Times New Roman" pitchFamily="18" charset="0"/>
                <a:cs typeface="Times New Roman" pitchFamily="18" charset="0"/>
              </a:rPr>
              <a:t>充电，另一部分则流向负载</a:t>
            </a:r>
            <a:r>
              <a:rPr lang="en-US" altLang="zh-CN" sz="2000" b="1" i="1" dirty="0">
                <a:solidFill>
                  <a:schemeClr val="tx2"/>
                </a:solidFill>
                <a:latin typeface="Times New Roman" pitchFamily="18" charset="0"/>
                <a:cs typeface="Times New Roman" pitchFamily="18" charset="0"/>
              </a:rPr>
              <a:t>R</a:t>
            </a:r>
            <a:r>
              <a:rPr lang="zh-CN" altLang="en-US" sz="2000" b="1" dirty="0">
                <a:solidFill>
                  <a:schemeClr val="tx2"/>
                </a:solidFill>
                <a:latin typeface="Times New Roman" pitchFamily="18" charset="0"/>
                <a:cs typeface="Times New Roman" pitchFamily="18" charset="0"/>
              </a:rPr>
              <a:t>，通常</a:t>
            </a:r>
            <a:r>
              <a:rPr lang="en-US" altLang="zh-CN" sz="2000" b="1" i="1" dirty="0">
                <a:solidFill>
                  <a:schemeClr val="tx2"/>
                </a:solidFill>
                <a:latin typeface="Times New Roman" pitchFamily="18" charset="0"/>
                <a:cs typeface="Times New Roman" pitchFamily="18" charset="0"/>
              </a:rPr>
              <a:t>R</a:t>
            </a:r>
            <a:r>
              <a:rPr lang="zh-CN" altLang="en-US" sz="2000" b="1" dirty="0">
                <a:solidFill>
                  <a:schemeClr val="tx2"/>
                </a:solidFill>
                <a:latin typeface="Times New Roman" pitchFamily="18" charset="0"/>
                <a:cs typeface="Times New Roman" pitchFamily="18" charset="0"/>
              </a:rPr>
              <a:t>远大于二极管的正向电阻</a:t>
            </a:r>
            <a:r>
              <a:rPr lang="en-US" altLang="zh-CN" sz="2000" b="1" i="1" dirty="0" err="1">
                <a:solidFill>
                  <a:schemeClr val="tx2"/>
                </a:solidFill>
                <a:latin typeface="Times New Roman" pitchFamily="18" charset="0"/>
                <a:cs typeface="Times New Roman" pitchFamily="18" charset="0"/>
              </a:rPr>
              <a:t>r</a:t>
            </a:r>
            <a:r>
              <a:rPr lang="en-US" altLang="zh-CN" sz="2000" b="1" baseline="-25000" dirty="0" err="1">
                <a:solidFill>
                  <a:schemeClr val="tx2"/>
                </a:solidFill>
                <a:latin typeface="Times New Roman" pitchFamily="18" charset="0"/>
                <a:cs typeface="Times New Roman" pitchFamily="18" charset="0"/>
              </a:rPr>
              <a:t>D</a:t>
            </a:r>
            <a:r>
              <a:rPr lang="zh-CN" altLang="en-US" sz="2000" b="1" dirty="0">
                <a:solidFill>
                  <a:schemeClr val="tx2"/>
                </a:solidFill>
                <a:latin typeface="Times New Roman" pitchFamily="18" charset="0"/>
                <a:cs typeface="Times New Roman" pitchFamily="18" charset="0"/>
              </a:rPr>
              <a:t>（</a:t>
            </a:r>
            <a:r>
              <a:rPr lang="en-US" altLang="zh-CN" sz="2000" b="1" i="1" dirty="0">
                <a:solidFill>
                  <a:schemeClr val="tx2"/>
                </a:solidFill>
                <a:latin typeface="Times New Roman" pitchFamily="18" charset="0"/>
                <a:cs typeface="Times New Roman" pitchFamily="18" charset="0"/>
              </a:rPr>
              <a:t>R</a:t>
            </a:r>
            <a:r>
              <a:rPr lang="en-US" altLang="zh-CN" sz="2000" b="1" dirty="0">
                <a:solidFill>
                  <a:schemeClr val="tx2"/>
                </a:solidFill>
                <a:latin typeface="Times New Roman" pitchFamily="18" charset="0"/>
                <a:cs typeface="Times New Roman" pitchFamily="18" charset="0"/>
              </a:rPr>
              <a:t>&gt;&gt;</a:t>
            </a:r>
            <a:r>
              <a:rPr lang="en-US" altLang="zh-CN" sz="2000" b="1" i="1" dirty="0" err="1">
                <a:solidFill>
                  <a:schemeClr val="tx2"/>
                </a:solidFill>
                <a:latin typeface="Times New Roman" pitchFamily="18" charset="0"/>
                <a:cs typeface="Times New Roman" pitchFamily="18" charset="0"/>
              </a:rPr>
              <a:t>r</a:t>
            </a:r>
            <a:r>
              <a:rPr lang="en-US" altLang="zh-CN" sz="2000" b="1" baseline="-25000" dirty="0" err="1">
                <a:solidFill>
                  <a:schemeClr val="tx2"/>
                </a:solidFill>
                <a:latin typeface="Times New Roman" pitchFamily="18" charset="0"/>
                <a:cs typeface="Times New Roman" pitchFamily="18" charset="0"/>
              </a:rPr>
              <a:t>D</a:t>
            </a:r>
            <a:r>
              <a:rPr lang="zh-CN" altLang="en-US" sz="2000" b="1" dirty="0">
                <a:solidFill>
                  <a:schemeClr val="tx2"/>
                </a:solidFill>
                <a:latin typeface="Times New Roman" pitchFamily="18" charset="0"/>
                <a:cs typeface="Times New Roman" pitchFamily="18" charset="0"/>
              </a:rPr>
              <a:t>），因此，</a:t>
            </a:r>
            <a:r>
              <a:rPr lang="en-US" altLang="zh-CN" sz="2000" b="1" i="1" dirty="0" err="1">
                <a:solidFill>
                  <a:schemeClr val="tx2"/>
                </a:solidFill>
                <a:latin typeface="Times New Roman" pitchFamily="18" charset="0"/>
                <a:cs typeface="Times New Roman" pitchFamily="18" charset="0"/>
              </a:rPr>
              <a:t>i</a:t>
            </a:r>
            <a:r>
              <a:rPr lang="en-US" altLang="zh-CN" sz="2000" b="1" baseline="-25000" dirty="0" err="1">
                <a:solidFill>
                  <a:schemeClr val="tx2"/>
                </a:solidFill>
                <a:latin typeface="Times New Roman" pitchFamily="18" charset="0"/>
                <a:cs typeface="Times New Roman" pitchFamily="18" charset="0"/>
              </a:rPr>
              <a:t>D</a:t>
            </a:r>
            <a:r>
              <a:rPr lang="zh-CN" altLang="en-US" sz="2000" b="1" dirty="0">
                <a:solidFill>
                  <a:schemeClr val="tx2"/>
                </a:solidFill>
                <a:latin typeface="Times New Roman" pitchFamily="18" charset="0"/>
                <a:cs typeface="Times New Roman" pitchFamily="18" charset="0"/>
              </a:rPr>
              <a:t>的大小主要决定于充电电路的电阻</a:t>
            </a:r>
            <a:r>
              <a:rPr lang="en-US" altLang="zh-CN" sz="2000" b="1" i="1" dirty="0">
                <a:solidFill>
                  <a:schemeClr val="tx2"/>
                </a:solidFill>
                <a:latin typeface="Times New Roman" pitchFamily="18" charset="0"/>
                <a:cs typeface="Times New Roman" pitchFamily="18" charset="0"/>
              </a:rPr>
              <a:t>r</a:t>
            </a:r>
            <a:r>
              <a:rPr lang="zh-CN" altLang="en-US" sz="2000" b="1" dirty="0">
                <a:solidFill>
                  <a:schemeClr val="tx2"/>
                </a:solidFill>
                <a:latin typeface="Times New Roman" pitchFamily="18" charset="0"/>
                <a:cs typeface="Times New Roman" pitchFamily="18" charset="0"/>
              </a:rPr>
              <a:t>（二极管的内阻和信号源的内阻），因为这个电阻很小，所以充电时间常数很小，</a:t>
            </a:r>
            <a:r>
              <a:rPr lang="en-US" altLang="zh-CN" sz="2000" b="1" i="1" dirty="0" err="1">
                <a:solidFill>
                  <a:schemeClr val="tx2"/>
                </a:solidFill>
                <a:latin typeface="Times New Roman" pitchFamily="18" charset="0"/>
                <a:cs typeface="Times New Roman" pitchFamily="18" charset="0"/>
              </a:rPr>
              <a:t>i</a:t>
            </a:r>
            <a:r>
              <a:rPr lang="en-US" altLang="zh-CN" sz="2000" b="1" baseline="-25000" dirty="0" err="1">
                <a:solidFill>
                  <a:schemeClr val="tx2"/>
                </a:solidFill>
                <a:latin typeface="Times New Roman" pitchFamily="18" charset="0"/>
                <a:cs typeface="Times New Roman" pitchFamily="18" charset="0"/>
              </a:rPr>
              <a:t>D</a:t>
            </a:r>
            <a:r>
              <a:rPr lang="zh-CN" altLang="en-US" sz="2000" b="1" dirty="0">
                <a:solidFill>
                  <a:schemeClr val="tx2"/>
                </a:solidFill>
                <a:latin typeface="Times New Roman" pitchFamily="18" charset="0"/>
                <a:cs typeface="Times New Roman" pitchFamily="18" charset="0"/>
              </a:rPr>
              <a:t>很大，电容两端的电压</a:t>
            </a:r>
            <a:r>
              <a:rPr lang="en-US" altLang="zh-CN" sz="2000" b="1" i="1" dirty="0" err="1">
                <a:solidFill>
                  <a:schemeClr val="tx2"/>
                </a:solidFill>
                <a:latin typeface="Times New Roman" pitchFamily="18" charset="0"/>
                <a:cs typeface="Times New Roman" pitchFamily="18" charset="0"/>
              </a:rPr>
              <a:t>u</a:t>
            </a:r>
            <a:r>
              <a:rPr lang="en-US" altLang="zh-CN" sz="2000" b="1" baseline="-25000" dirty="0" err="1">
                <a:solidFill>
                  <a:schemeClr val="tx2"/>
                </a:solidFill>
                <a:latin typeface="Times New Roman" pitchFamily="18" charset="0"/>
                <a:cs typeface="Times New Roman" pitchFamily="18" charset="0"/>
              </a:rPr>
              <a:t>C</a:t>
            </a:r>
            <a:r>
              <a:rPr lang="zh-CN" altLang="en-US" sz="2000" b="1" dirty="0">
                <a:solidFill>
                  <a:schemeClr val="tx2"/>
                </a:solidFill>
                <a:latin typeface="Times New Roman" pitchFamily="18" charset="0"/>
                <a:cs typeface="Times New Roman" pitchFamily="18" charset="0"/>
              </a:rPr>
              <a:t>，输出电压</a:t>
            </a:r>
            <a:r>
              <a:rPr lang="en-US" altLang="zh-CN" sz="2000" b="1" i="1" dirty="0" err="1">
                <a:solidFill>
                  <a:schemeClr val="tx2"/>
                </a:solidFill>
                <a:latin typeface="Times New Roman" pitchFamily="18" charset="0"/>
                <a:cs typeface="Times New Roman" pitchFamily="18" charset="0"/>
              </a:rPr>
              <a:t>u</a:t>
            </a:r>
            <a:r>
              <a:rPr lang="en-US" altLang="zh-CN" sz="2000" b="1" baseline="-25000" dirty="0" err="1">
                <a:solidFill>
                  <a:schemeClr val="tx2"/>
                </a:solidFill>
                <a:latin typeface="Times New Roman" pitchFamily="18" charset="0"/>
                <a:cs typeface="Times New Roman" pitchFamily="18" charset="0"/>
              </a:rPr>
              <a:t>O</a:t>
            </a:r>
            <a:r>
              <a:rPr lang="zh-CN" altLang="en-US" sz="2000" b="1" dirty="0">
                <a:solidFill>
                  <a:schemeClr val="tx2"/>
                </a:solidFill>
                <a:latin typeface="Times New Roman" pitchFamily="18" charset="0"/>
                <a:cs typeface="Times New Roman" pitchFamily="18" charset="0"/>
              </a:rPr>
              <a:t>很快上升到接近于输入高频电压的峰值。</a:t>
            </a:r>
          </a:p>
          <a:p>
            <a:pPr>
              <a:lnSpc>
                <a:spcPct val="150000"/>
              </a:lnSpc>
            </a:pPr>
            <a:r>
              <a:rPr lang="en-US" altLang="zh-CN" sz="2000" b="1" i="1" dirty="0" err="1">
                <a:solidFill>
                  <a:schemeClr val="tx2"/>
                </a:solidFill>
                <a:latin typeface="Times New Roman" pitchFamily="18" charset="0"/>
                <a:cs typeface="Times New Roman" pitchFamily="18" charset="0"/>
              </a:rPr>
              <a:t>u</a:t>
            </a:r>
            <a:r>
              <a:rPr lang="en-US" altLang="zh-CN" sz="2000" b="1" i="1" baseline="-25000" dirty="0" err="1">
                <a:solidFill>
                  <a:schemeClr val="tx2"/>
                </a:solidFill>
                <a:latin typeface="Times New Roman" pitchFamily="18" charset="0"/>
                <a:cs typeface="Times New Roman" pitchFamily="18" charset="0"/>
              </a:rPr>
              <a:t>C</a:t>
            </a:r>
            <a:r>
              <a:rPr lang="zh-CN" altLang="en-US" sz="2000" b="1" dirty="0">
                <a:solidFill>
                  <a:schemeClr val="tx2"/>
                </a:solidFill>
                <a:latin typeface="Times New Roman" pitchFamily="18" charset="0"/>
                <a:cs typeface="Times New Roman" pitchFamily="18" charset="0"/>
              </a:rPr>
              <a:t>对于二极管来说是反向电压，因此，</a:t>
            </a:r>
            <a:r>
              <a:rPr lang="en-US" altLang="zh-CN" sz="2000" b="1" i="1" dirty="0" err="1">
                <a:solidFill>
                  <a:schemeClr val="tx2"/>
                </a:solidFill>
                <a:latin typeface="Times New Roman" pitchFamily="18" charset="0"/>
                <a:cs typeface="Times New Roman" pitchFamily="18" charset="0"/>
              </a:rPr>
              <a:t>u</a:t>
            </a:r>
            <a:r>
              <a:rPr lang="en-US" altLang="zh-CN" sz="2000" b="1" i="1" baseline="-25000" dirty="0" err="1">
                <a:solidFill>
                  <a:schemeClr val="tx2"/>
                </a:solidFill>
                <a:latin typeface="Times New Roman" pitchFamily="18" charset="0"/>
                <a:cs typeface="Times New Roman" pitchFamily="18" charset="0"/>
              </a:rPr>
              <a:t>a</a:t>
            </a:r>
            <a:r>
              <a:rPr lang="zh-CN" altLang="en-US" sz="2000" b="1" dirty="0">
                <a:solidFill>
                  <a:schemeClr val="tx2"/>
                </a:solidFill>
                <a:latin typeface="Times New Roman" pitchFamily="18" charset="0"/>
                <a:cs typeface="Times New Roman" pitchFamily="18" charset="0"/>
              </a:rPr>
              <a:t>由峰值下降到</a:t>
            </a:r>
            <a:r>
              <a:rPr lang="en-US" altLang="zh-CN" sz="2000" b="1" i="1" dirty="0" err="1">
                <a:solidFill>
                  <a:schemeClr val="tx2"/>
                </a:solidFill>
                <a:latin typeface="Times New Roman" pitchFamily="18" charset="0"/>
                <a:cs typeface="Times New Roman" pitchFamily="18" charset="0"/>
              </a:rPr>
              <a:t>u</a:t>
            </a:r>
            <a:r>
              <a:rPr lang="en-US" altLang="zh-CN" sz="2000" b="1" i="1" baseline="-25000" dirty="0" err="1">
                <a:solidFill>
                  <a:schemeClr val="tx2"/>
                </a:solidFill>
                <a:latin typeface="Times New Roman" pitchFamily="18" charset="0"/>
                <a:cs typeface="Times New Roman" pitchFamily="18" charset="0"/>
              </a:rPr>
              <a:t>a</a:t>
            </a:r>
            <a:r>
              <a:rPr lang="zh-CN" altLang="en-US" sz="2000" b="1" dirty="0">
                <a:solidFill>
                  <a:schemeClr val="tx2"/>
                </a:solidFill>
                <a:latin typeface="Times New Roman" pitchFamily="18" charset="0"/>
                <a:cs typeface="Times New Roman" pitchFamily="18" charset="0"/>
              </a:rPr>
              <a:t>＜</a:t>
            </a:r>
            <a:r>
              <a:rPr lang="en-US" altLang="zh-CN" sz="2000" b="1" i="1" dirty="0" err="1">
                <a:solidFill>
                  <a:schemeClr val="tx2"/>
                </a:solidFill>
                <a:latin typeface="Times New Roman" pitchFamily="18" charset="0"/>
                <a:cs typeface="Times New Roman" pitchFamily="18" charset="0"/>
              </a:rPr>
              <a:t>u</a:t>
            </a:r>
            <a:r>
              <a:rPr lang="en-US" altLang="zh-CN" sz="2000" b="1" baseline="-25000" dirty="0" err="1">
                <a:solidFill>
                  <a:schemeClr val="tx2"/>
                </a:solidFill>
                <a:latin typeface="Times New Roman" pitchFamily="18" charset="0"/>
                <a:cs typeface="Times New Roman" pitchFamily="18" charset="0"/>
              </a:rPr>
              <a:t>C</a:t>
            </a:r>
            <a:r>
              <a:rPr lang="zh-CN" altLang="en-US" sz="2000" b="1" dirty="0">
                <a:solidFill>
                  <a:schemeClr val="tx2"/>
                </a:solidFill>
                <a:latin typeface="Times New Roman" pitchFamily="18" charset="0"/>
                <a:cs typeface="Times New Roman" pitchFamily="18" charset="0"/>
              </a:rPr>
              <a:t>时，二极管保持截止，这时电容开始通过电阻</a:t>
            </a:r>
            <a:r>
              <a:rPr lang="en-US" altLang="zh-CN" sz="2000" b="1" i="1" dirty="0">
                <a:solidFill>
                  <a:schemeClr val="tx2"/>
                </a:solidFill>
                <a:latin typeface="Times New Roman" pitchFamily="18" charset="0"/>
                <a:cs typeface="Times New Roman" pitchFamily="18" charset="0"/>
              </a:rPr>
              <a:t>R</a:t>
            </a:r>
            <a:r>
              <a:rPr lang="zh-CN" altLang="en-US" sz="2000" b="1" dirty="0">
                <a:solidFill>
                  <a:schemeClr val="tx2"/>
                </a:solidFill>
                <a:latin typeface="Times New Roman" pitchFamily="18" charset="0"/>
                <a:cs typeface="Times New Roman" pitchFamily="18" charset="0"/>
              </a:rPr>
              <a:t>放电。放电时间常数</a:t>
            </a:r>
            <a:r>
              <a:rPr lang="en-US" altLang="zh-CN" sz="2000" b="1" i="1" dirty="0">
                <a:solidFill>
                  <a:schemeClr val="tx2"/>
                </a:solidFill>
                <a:latin typeface="Times New Roman" pitchFamily="18" charset="0"/>
                <a:cs typeface="Times New Roman" pitchFamily="18" charset="0"/>
              </a:rPr>
              <a:t>RC</a:t>
            </a:r>
            <a:r>
              <a:rPr lang="en-US" altLang="zh-CN" sz="2000" b="1" baseline="-25000" dirty="0">
                <a:solidFill>
                  <a:schemeClr val="tx2"/>
                </a:solidFill>
                <a:latin typeface="Times New Roman" pitchFamily="18" charset="0"/>
                <a:cs typeface="Times New Roman" pitchFamily="18" charset="0"/>
              </a:rPr>
              <a:t>1</a:t>
            </a:r>
            <a:r>
              <a:rPr lang="zh-CN" altLang="en-US" sz="2000" b="1" dirty="0">
                <a:solidFill>
                  <a:schemeClr val="tx2"/>
                </a:solidFill>
                <a:latin typeface="Times New Roman" pitchFamily="18" charset="0"/>
                <a:cs typeface="Times New Roman" pitchFamily="18" charset="0"/>
              </a:rPr>
              <a:t>远大于高频电压的周期，</a:t>
            </a:r>
            <a:r>
              <a:rPr lang="en-US" altLang="zh-CN" sz="2000" b="1" i="1" dirty="0" err="1">
                <a:solidFill>
                  <a:schemeClr val="tx2"/>
                </a:solidFill>
                <a:latin typeface="Times New Roman" pitchFamily="18" charset="0"/>
                <a:cs typeface="Times New Roman" pitchFamily="18" charset="0"/>
              </a:rPr>
              <a:t>u</a:t>
            </a:r>
            <a:r>
              <a:rPr lang="en-US" altLang="zh-CN" sz="2000" b="1" i="1" baseline="-25000" dirty="0" err="1">
                <a:solidFill>
                  <a:schemeClr val="tx2"/>
                </a:solidFill>
                <a:latin typeface="Times New Roman" pitchFamily="18" charset="0"/>
                <a:cs typeface="Times New Roman" pitchFamily="18" charset="0"/>
              </a:rPr>
              <a:t>C</a:t>
            </a:r>
            <a:r>
              <a:rPr lang="zh-CN" altLang="en-US" sz="2000" b="1" dirty="0">
                <a:solidFill>
                  <a:schemeClr val="tx2"/>
                </a:solidFill>
                <a:latin typeface="Times New Roman" pitchFamily="18" charset="0"/>
                <a:cs typeface="Times New Roman" pitchFamily="18" charset="0"/>
              </a:rPr>
              <a:t>下降很少。当</a:t>
            </a:r>
            <a:r>
              <a:rPr lang="en-US" altLang="zh-CN" sz="2000" b="1" i="1" dirty="0" err="1">
                <a:solidFill>
                  <a:schemeClr val="tx2"/>
                </a:solidFill>
                <a:latin typeface="Times New Roman" pitchFamily="18" charset="0"/>
                <a:cs typeface="Times New Roman" pitchFamily="18" charset="0"/>
              </a:rPr>
              <a:t>u</a:t>
            </a:r>
            <a:r>
              <a:rPr lang="en-US" altLang="zh-CN" sz="2000" b="1" i="1" baseline="-25000" dirty="0" err="1">
                <a:solidFill>
                  <a:schemeClr val="tx2"/>
                </a:solidFill>
                <a:latin typeface="Times New Roman" pitchFamily="18" charset="0"/>
                <a:cs typeface="Times New Roman" pitchFamily="18" charset="0"/>
              </a:rPr>
              <a:t>a</a:t>
            </a:r>
            <a:r>
              <a:rPr lang="zh-CN" altLang="en-US" sz="2000" b="1" dirty="0">
                <a:solidFill>
                  <a:schemeClr val="tx2"/>
                </a:solidFill>
                <a:latin typeface="Times New Roman" pitchFamily="18" charset="0"/>
                <a:cs typeface="Times New Roman" pitchFamily="18" charset="0"/>
              </a:rPr>
              <a:t>上升至</a:t>
            </a:r>
            <a:r>
              <a:rPr lang="en-US" altLang="zh-CN" sz="2000" b="1" i="1" dirty="0" err="1">
                <a:solidFill>
                  <a:schemeClr val="tx2"/>
                </a:solidFill>
                <a:latin typeface="Times New Roman" pitchFamily="18" charset="0"/>
                <a:cs typeface="Times New Roman" pitchFamily="18" charset="0"/>
              </a:rPr>
              <a:t>u</a:t>
            </a:r>
            <a:r>
              <a:rPr lang="en-US" altLang="zh-CN" sz="2000" b="1" i="1" baseline="-25000" dirty="0" err="1">
                <a:solidFill>
                  <a:schemeClr val="tx2"/>
                </a:solidFill>
                <a:latin typeface="Times New Roman" pitchFamily="18" charset="0"/>
                <a:cs typeface="Times New Roman" pitchFamily="18" charset="0"/>
              </a:rPr>
              <a:t>a</a:t>
            </a:r>
            <a:r>
              <a:rPr lang="zh-CN" altLang="en-US" sz="2000" b="1" dirty="0">
                <a:solidFill>
                  <a:schemeClr val="tx2"/>
                </a:solidFill>
                <a:latin typeface="Times New Roman" pitchFamily="18" charset="0"/>
                <a:cs typeface="Times New Roman" pitchFamily="18" charset="0"/>
              </a:rPr>
              <a:t>＞</a:t>
            </a:r>
            <a:r>
              <a:rPr lang="en-US" altLang="zh-CN" sz="2000" b="1" i="1" dirty="0" err="1">
                <a:solidFill>
                  <a:schemeClr val="tx2"/>
                </a:solidFill>
                <a:latin typeface="Times New Roman" pitchFamily="18" charset="0"/>
                <a:cs typeface="Times New Roman" pitchFamily="18" charset="0"/>
              </a:rPr>
              <a:t>u</a:t>
            </a:r>
            <a:r>
              <a:rPr lang="en-US" altLang="zh-CN" sz="2000" b="1" i="1" baseline="-25000" dirty="0" err="1">
                <a:solidFill>
                  <a:schemeClr val="tx2"/>
                </a:solidFill>
                <a:latin typeface="Times New Roman" pitchFamily="18" charset="0"/>
                <a:cs typeface="Times New Roman" pitchFamily="18" charset="0"/>
              </a:rPr>
              <a:t>C</a:t>
            </a:r>
            <a:r>
              <a:rPr lang="zh-CN" altLang="en-US" sz="2000" b="1" dirty="0">
                <a:solidFill>
                  <a:schemeClr val="tx2"/>
                </a:solidFill>
                <a:latin typeface="Times New Roman" pitchFamily="18" charset="0"/>
                <a:cs typeface="Times New Roman" pitchFamily="18" charset="0"/>
              </a:rPr>
              <a:t>时，二极管再次导通，使电容充电到接近于高频电压的峰值。如此反复循环，便得到锯齿状输出电压波形。可以看出，输出电压波形与调幅波的包络线相似。</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62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 calcmode="lin" valueType="num">
                                      <p:cBhvr additive="base">
                                        <p:cTn id="7" dur="500" fill="hold"/>
                                        <p:tgtEl>
                                          <p:spTgt spid="614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43">
                                            <p:txEl>
                                              <p:pRg st="1" end="1"/>
                                            </p:txEl>
                                          </p:spTgt>
                                        </p:tgtEl>
                                        <p:attrNameLst>
                                          <p:attrName>style.visibility</p:attrName>
                                        </p:attrNameLst>
                                      </p:cBhvr>
                                      <p:to>
                                        <p:strVal val="visible"/>
                                      </p:to>
                                    </p:set>
                                    <p:anim calcmode="lin" valueType="num">
                                      <p:cBhvr additive="base">
                                        <p:cTn id="13" dur="500" fill="hold"/>
                                        <p:tgtEl>
                                          <p:spTgt spid="614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4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二极管大信号包络检波</a:t>
            </a:r>
            <a:r>
              <a:rPr lang="zh-CN" altLang="en-US" dirty="0" smtClean="0"/>
              <a:t>电路</a:t>
            </a:r>
            <a:endParaRPr lang="zh-CN" altLang="en-US" dirty="0"/>
          </a:p>
        </p:txBody>
      </p:sp>
      <p:sp>
        <p:nvSpPr>
          <p:cNvPr id="3" name="灯片编号占位符 2"/>
          <p:cNvSpPr>
            <a:spLocks noGrp="1"/>
          </p:cNvSpPr>
          <p:nvPr>
            <p:ph type="sldNum" sz="quarter" idx="12"/>
          </p:nvPr>
        </p:nvSpPr>
        <p:spPr/>
        <p:txBody>
          <a:bodyPr/>
          <a:lstStyle/>
          <a:p>
            <a:pPr>
              <a:defRPr/>
            </a:pPr>
            <a:fld id="{162F5428-5ADF-4813-8E04-D0A9AD111460}" type="slidenum">
              <a:rPr lang="zh-CN" altLang="en-US" smtClean="0"/>
              <a:pPr>
                <a:defRPr/>
              </a:pPr>
              <a:t>63</a:t>
            </a:fld>
            <a:endParaRPr lang="zh-CN" altLang="en-US"/>
          </a:p>
        </p:txBody>
      </p:sp>
      <p:pic>
        <p:nvPicPr>
          <p:cNvPr id="5" name="图片 4"/>
          <p:cNvPicPr>
            <a:picLocks noChangeAspect="1"/>
          </p:cNvPicPr>
          <p:nvPr/>
        </p:nvPicPr>
        <p:blipFill>
          <a:blip r:embed="rId2"/>
          <a:stretch>
            <a:fillRect/>
          </a:stretch>
        </p:blipFill>
        <p:spPr>
          <a:xfrm>
            <a:off x="995786" y="836712"/>
            <a:ext cx="7171333" cy="5308856"/>
          </a:xfrm>
          <a:prstGeom prst="rect">
            <a:avLst/>
          </a:prstGeom>
        </p:spPr>
      </p:pic>
    </p:spTree>
    <p:extLst>
      <p:ext uri="{BB962C8B-B14F-4D97-AF65-F5344CB8AC3E}">
        <p14:creationId xmlns:p14="http://schemas.microsoft.com/office/powerpoint/2010/main" val="17697771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8</a:t>
            </a:r>
            <a:r>
              <a:rPr lang="zh-CN" altLang="en-US" smtClean="0">
                <a:ea typeface="宋体" charset="-122"/>
              </a:rPr>
              <a:t>）</a:t>
            </a:r>
          </a:p>
        </p:txBody>
      </p:sp>
      <p:sp>
        <p:nvSpPr>
          <p:cNvPr id="62467" name="内容占位符 2"/>
          <p:cNvSpPr>
            <a:spLocks noGrp="1"/>
          </p:cNvSpPr>
          <p:nvPr>
            <p:ph sz="quarter" idx="11"/>
          </p:nvPr>
        </p:nvSpPr>
        <p:spPr>
          <a:xfrm>
            <a:off x="214313" y="857250"/>
            <a:ext cx="8686800" cy="5643563"/>
          </a:xfrm>
        </p:spPr>
        <p:txBody>
          <a:bodyPr/>
          <a:lstStyle/>
          <a:p>
            <a:pPr eaLnBrk="1" hangingPunct="1">
              <a:lnSpc>
                <a:spcPct val="150000"/>
              </a:lnSpc>
            </a:pPr>
            <a:r>
              <a:rPr lang="zh-CN" altLang="en-US" sz="2400" dirty="0" smtClean="0">
                <a:ea typeface="宋体" charset="-122"/>
              </a:rPr>
              <a:t>实际上，由于载波频率远大于调制波频率，检波器输出的波形比图示波形要光滑得多。由图还可以看出，输出电压中含直流分量，低频分量和高频分量。直流分量可由耦合电容隔开；高频分量很小（图中的锯齿形状），所以，检波器的输出电压主要是低频分量，这个分量随输入调幅波包络线的规律变化，也就是原调制信号的再现，从而达到了检波的目的。</a:t>
            </a:r>
          </a:p>
          <a:p>
            <a:pPr eaLnBrk="1" hangingPunct="1">
              <a:lnSpc>
                <a:spcPct val="150000"/>
              </a:lnSpc>
            </a:pPr>
            <a:r>
              <a:rPr lang="zh-CN" altLang="en-US" sz="2400" dirty="0" smtClean="0">
                <a:ea typeface="宋体" charset="-122"/>
              </a:rPr>
              <a:t>为了提高检波器的性能，减小失真，</a:t>
            </a:r>
            <a:r>
              <a:rPr lang="en-US" altLang="zh-CN" sz="2400" i="1" dirty="0" smtClean="0">
                <a:ea typeface="宋体" charset="-122"/>
              </a:rPr>
              <a:t>RC</a:t>
            </a:r>
            <a:r>
              <a:rPr lang="en-US" altLang="zh-CN" sz="2400" baseline="-25000" dirty="0" smtClean="0">
                <a:ea typeface="宋体" charset="-122"/>
              </a:rPr>
              <a:t>1</a:t>
            </a:r>
            <a:r>
              <a:rPr lang="zh-CN" altLang="en-US" sz="2400" dirty="0" smtClean="0">
                <a:ea typeface="宋体" charset="-122"/>
              </a:rPr>
              <a:t>值应取得较大，通常要求调制信号周期</a:t>
            </a:r>
            <a:r>
              <a:rPr lang="en-US" altLang="zh-CN" sz="2400" i="1" dirty="0" smtClean="0">
                <a:ea typeface="宋体" charset="-122"/>
              </a:rPr>
              <a:t>T</a:t>
            </a:r>
            <a:r>
              <a:rPr lang="en-US" altLang="zh-CN" sz="2400" baseline="-25000" dirty="0" smtClean="0">
                <a:ea typeface="宋体" charset="-122"/>
              </a:rPr>
              <a:t>m</a:t>
            </a:r>
            <a:r>
              <a:rPr lang="en-US" altLang="zh-CN" sz="2400" dirty="0" smtClean="0">
                <a:ea typeface="宋体" charset="-122"/>
              </a:rPr>
              <a:t>&gt;&gt;</a:t>
            </a:r>
            <a:r>
              <a:rPr lang="en-US" altLang="zh-CN" sz="2400" i="1" dirty="0" smtClean="0">
                <a:ea typeface="宋体" charset="-122"/>
              </a:rPr>
              <a:t>RC</a:t>
            </a:r>
            <a:r>
              <a:rPr lang="en-US" altLang="zh-CN" sz="2400" baseline="-25000" dirty="0" smtClean="0">
                <a:ea typeface="宋体" charset="-122"/>
              </a:rPr>
              <a:t>1</a:t>
            </a:r>
            <a:r>
              <a:rPr lang="en-US" altLang="zh-CN" sz="2400" dirty="0" smtClean="0">
                <a:ea typeface="宋体" charset="-122"/>
              </a:rPr>
              <a:t>&gt;&gt;</a:t>
            </a:r>
            <a:r>
              <a:rPr lang="en-US" altLang="zh-CN" sz="2400" i="1" dirty="0" smtClean="0">
                <a:ea typeface="宋体" charset="-122"/>
              </a:rPr>
              <a:t>T</a:t>
            </a:r>
            <a:r>
              <a:rPr lang="en-US" altLang="zh-CN" sz="2400" baseline="-25000" dirty="0" smtClean="0">
                <a:ea typeface="宋体" charset="-122"/>
              </a:rPr>
              <a:t>C</a:t>
            </a:r>
            <a:r>
              <a:rPr lang="zh-CN" altLang="en-US" sz="2400" dirty="0" smtClean="0">
                <a:ea typeface="宋体" charset="-122"/>
              </a:rPr>
              <a:t>（载波信号周期），但</a:t>
            </a:r>
            <a:r>
              <a:rPr lang="en-US" altLang="zh-CN" sz="2400" i="1" dirty="0" smtClean="0">
                <a:ea typeface="宋体" charset="-122"/>
              </a:rPr>
              <a:t>RC</a:t>
            </a:r>
            <a:r>
              <a:rPr lang="en-US" altLang="zh-CN" sz="2400" baseline="-25000" dirty="0" smtClean="0">
                <a:ea typeface="宋体" charset="-122"/>
              </a:rPr>
              <a:t>1</a:t>
            </a:r>
            <a:r>
              <a:rPr lang="zh-CN" altLang="en-US" sz="2400" dirty="0" smtClean="0">
                <a:ea typeface="宋体" charset="-122"/>
              </a:rPr>
              <a:t>取值也不能太大，否则会因放电太慢而发生对角线切割失真。</a:t>
            </a:r>
            <a:endParaRPr lang="zh-CN" altLang="en-US" sz="2400" dirty="0" smtClean="0">
              <a:ea typeface="宋体" charset="-122"/>
              <a:cs typeface="Times New Roman" pitchFamily="18" charset="0"/>
            </a:endParaRP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64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467">
                                            <p:txEl>
                                              <p:pRg st="1" end="1"/>
                                            </p:txEl>
                                          </p:spTgt>
                                        </p:tgtEl>
                                        <p:attrNameLst>
                                          <p:attrName>style.visibility</p:attrName>
                                        </p:attrNameLst>
                                      </p:cBhvr>
                                      <p:to>
                                        <p:strVal val="visible"/>
                                      </p:to>
                                    </p:set>
                                    <p:anim calcmode="lin" valueType="num">
                                      <p:cBhvr additive="base">
                                        <p:cTn id="13" dur="500" fill="hold"/>
                                        <p:tgtEl>
                                          <p:spTgt spid="624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46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8</a:t>
            </a:r>
            <a:r>
              <a:rPr lang="zh-CN" altLang="en-US" smtClean="0">
                <a:ea typeface="宋体" charset="-122"/>
              </a:rPr>
              <a:t>）</a:t>
            </a:r>
          </a:p>
        </p:txBody>
      </p:sp>
      <p:pic>
        <p:nvPicPr>
          <p:cNvPr id="63491" name="图片 4" descr="http://www.go-gddq.com/upload/2006_03/060305151516923.gif"/>
          <p:cNvPicPr>
            <a:picLocks noChangeAspect="1" noChangeArrowheads="1"/>
          </p:cNvPicPr>
          <p:nvPr/>
        </p:nvPicPr>
        <p:blipFill>
          <a:blip r:embed="rId2">
            <a:extLst>
              <a:ext uri="{28A0092B-C50C-407E-A947-70E740481C1C}">
                <a14:useLocalDpi xmlns:a14="http://schemas.microsoft.com/office/drawing/2010/main" val="0"/>
              </a:ext>
            </a:extLst>
          </a:blip>
          <a:srcRect b="17677"/>
          <a:stretch>
            <a:fillRect/>
          </a:stretch>
        </p:blipFill>
        <p:spPr bwMode="auto">
          <a:xfrm>
            <a:off x="1071563" y="1428750"/>
            <a:ext cx="7227887"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矩形 4"/>
          <p:cNvSpPr>
            <a:spLocks noChangeArrowheads="1"/>
          </p:cNvSpPr>
          <p:nvPr/>
        </p:nvSpPr>
        <p:spPr bwMode="auto">
          <a:xfrm>
            <a:off x="500063" y="1071563"/>
            <a:ext cx="480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chemeClr val="tx2"/>
                </a:solidFill>
              </a:rPr>
              <a:t>放电时间常数过大产生对角线失真</a:t>
            </a:r>
          </a:p>
        </p:txBody>
      </p:sp>
      <p:sp>
        <p:nvSpPr>
          <p:cNvPr id="63493" name="矩形 5"/>
          <p:cNvSpPr>
            <a:spLocks noChangeArrowheads="1"/>
          </p:cNvSpPr>
          <p:nvPr/>
        </p:nvSpPr>
        <p:spPr bwMode="auto">
          <a:xfrm>
            <a:off x="357188" y="5157788"/>
            <a:ext cx="86439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400" b="1" dirty="0">
                <a:solidFill>
                  <a:schemeClr val="tx2"/>
                </a:solidFill>
                <a:latin typeface="Times New Roman" pitchFamily="18" charset="0"/>
                <a:cs typeface="Times New Roman" pitchFamily="18" charset="0"/>
              </a:rPr>
              <a:t>在收音机中</a:t>
            </a:r>
            <a:r>
              <a:rPr lang="en-US" altLang="zh-CN" sz="2400" b="1" i="1" dirty="0">
                <a:solidFill>
                  <a:schemeClr val="tx2"/>
                </a:solidFill>
                <a:latin typeface="Times New Roman" pitchFamily="18" charset="0"/>
                <a:cs typeface="Times New Roman" pitchFamily="18" charset="0"/>
              </a:rPr>
              <a:t>R</a:t>
            </a:r>
            <a:r>
              <a:rPr lang="zh-CN" altLang="en-US" sz="2400" b="1" dirty="0">
                <a:solidFill>
                  <a:schemeClr val="tx2"/>
                </a:solidFill>
                <a:latin typeface="Times New Roman" pitchFamily="18" charset="0"/>
                <a:cs typeface="Times New Roman" pitchFamily="18" charset="0"/>
              </a:rPr>
              <a:t>常取</a:t>
            </a:r>
            <a:r>
              <a:rPr lang="en-US" altLang="zh-CN" sz="2400" b="1" dirty="0">
                <a:solidFill>
                  <a:schemeClr val="tx2"/>
                </a:solidFill>
                <a:latin typeface="Times New Roman" pitchFamily="18" charset="0"/>
                <a:cs typeface="Times New Roman" pitchFamily="18" charset="0"/>
              </a:rPr>
              <a:t>2</a:t>
            </a:r>
            <a:r>
              <a:rPr lang="zh-CN" altLang="en-US" sz="2400" b="1" dirty="0">
                <a:solidFill>
                  <a:schemeClr val="tx2"/>
                </a:solidFill>
                <a:latin typeface="Times New Roman" pitchFamily="18" charset="0"/>
                <a:cs typeface="Times New Roman" pitchFamily="18" charset="0"/>
              </a:rPr>
              <a:t>～</a:t>
            </a:r>
            <a:r>
              <a:rPr lang="en-US" altLang="zh-CN" sz="2400" b="1" dirty="0">
                <a:solidFill>
                  <a:schemeClr val="tx2"/>
                </a:solidFill>
                <a:latin typeface="Times New Roman" pitchFamily="18" charset="0"/>
                <a:cs typeface="Times New Roman" pitchFamily="18" charset="0"/>
              </a:rPr>
              <a:t>10kΩ</a:t>
            </a:r>
            <a:r>
              <a:rPr lang="zh-CN" altLang="en-US" sz="2400" b="1" dirty="0">
                <a:solidFill>
                  <a:schemeClr val="tx2"/>
                </a:solidFill>
                <a:latin typeface="Times New Roman" pitchFamily="18" charset="0"/>
                <a:cs typeface="Times New Roman" pitchFamily="18" charset="0"/>
              </a:rPr>
              <a:t>，</a:t>
            </a:r>
            <a:r>
              <a:rPr lang="en-US" altLang="zh-CN" sz="2400" b="1" i="1" dirty="0">
                <a:solidFill>
                  <a:schemeClr val="tx2"/>
                </a:solidFill>
                <a:latin typeface="Times New Roman" pitchFamily="18" charset="0"/>
                <a:cs typeface="Times New Roman" pitchFamily="18" charset="0"/>
              </a:rPr>
              <a:t>C</a:t>
            </a:r>
            <a:r>
              <a:rPr lang="en-US" altLang="zh-CN" sz="2400" b="1" baseline="-25000" dirty="0">
                <a:solidFill>
                  <a:schemeClr val="tx2"/>
                </a:solidFill>
                <a:latin typeface="Times New Roman" pitchFamily="18" charset="0"/>
                <a:cs typeface="Times New Roman" pitchFamily="18" charset="0"/>
              </a:rPr>
              <a:t>1</a:t>
            </a:r>
            <a:r>
              <a:rPr lang="zh-CN" altLang="en-US" sz="2400" b="1" dirty="0">
                <a:solidFill>
                  <a:schemeClr val="tx2"/>
                </a:solidFill>
                <a:latin typeface="Times New Roman" pitchFamily="18" charset="0"/>
                <a:cs typeface="Times New Roman" pitchFamily="18" charset="0"/>
              </a:rPr>
              <a:t>常取</a:t>
            </a:r>
            <a:r>
              <a:rPr lang="en-US" altLang="zh-CN" sz="2400" b="1" dirty="0">
                <a:solidFill>
                  <a:schemeClr val="tx2"/>
                </a:solidFill>
                <a:latin typeface="Times New Roman" pitchFamily="18" charset="0"/>
                <a:cs typeface="Times New Roman" pitchFamily="18" charset="0"/>
              </a:rPr>
              <a:t>5100pF</a:t>
            </a:r>
            <a:r>
              <a:rPr lang="zh-CN" altLang="en-US" sz="2400" b="1" dirty="0">
                <a:solidFill>
                  <a:schemeClr val="tx2"/>
                </a:solidFill>
                <a:latin typeface="Times New Roman" pitchFamily="18" charset="0"/>
                <a:cs typeface="Times New Roman" pitchFamily="18" charset="0"/>
              </a:rPr>
              <a:t>～</a:t>
            </a:r>
            <a:r>
              <a:rPr lang="en-US" altLang="zh-CN" sz="2400" b="1" dirty="0">
                <a:solidFill>
                  <a:schemeClr val="tx2"/>
                </a:solidFill>
                <a:latin typeface="Times New Roman" pitchFamily="18" charset="0"/>
                <a:cs typeface="Times New Roman" pitchFamily="18" charset="0"/>
              </a:rPr>
              <a:t>0.01μF</a:t>
            </a:r>
            <a:r>
              <a:rPr lang="zh-CN" altLang="en-US" sz="2400" b="1" dirty="0">
                <a:solidFill>
                  <a:schemeClr val="tx2"/>
                </a:solidFill>
                <a:latin typeface="Times New Roman" pitchFamily="18" charset="0"/>
                <a:cs typeface="Times New Roman" pitchFamily="18" charset="0"/>
              </a:rPr>
              <a:t>。大信号直线性检波的失真小，因而被广泛地应用到通信和广播接收机中。</a:t>
            </a:r>
          </a:p>
        </p:txBody>
      </p:sp>
      <p:sp>
        <p:nvSpPr>
          <p:cNvPr id="2" name="灯片编号占位符 1"/>
          <p:cNvSpPr>
            <a:spLocks noGrp="1"/>
          </p:cNvSpPr>
          <p:nvPr>
            <p:ph type="sldNum" sz="quarter" idx="12"/>
          </p:nvPr>
        </p:nvSpPr>
        <p:spPr/>
        <p:txBody>
          <a:bodyPr/>
          <a:lstStyle/>
          <a:p>
            <a:pPr>
              <a:defRPr/>
            </a:pPr>
            <a:fld id="{162F5428-5ADF-4813-8E04-D0A9AD111460}" type="slidenum">
              <a:rPr lang="zh-CN" altLang="en-US" smtClean="0"/>
              <a:pPr>
                <a:defRPr/>
              </a:pPr>
              <a:t>65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pPr eaLnBrk="1" hangingPunct="1"/>
            <a:r>
              <a:rPr lang="en-US" altLang="zh-CN" smtClean="0">
                <a:ea typeface="宋体" charset="-122"/>
              </a:rPr>
              <a:t>5.4 </a:t>
            </a:r>
            <a:r>
              <a:rPr lang="zh-CN" altLang="en-US" smtClean="0">
                <a:ea typeface="宋体" charset="-122"/>
              </a:rPr>
              <a:t>二极管检波电路（续</a:t>
            </a:r>
            <a:r>
              <a:rPr lang="en-US" altLang="zh-CN" smtClean="0">
                <a:ea typeface="宋体" charset="-122"/>
              </a:rPr>
              <a:t>9</a:t>
            </a:r>
            <a:r>
              <a:rPr lang="zh-CN" altLang="en-US" smtClean="0">
                <a:ea typeface="宋体" charset="-122"/>
              </a:rPr>
              <a:t>）</a:t>
            </a:r>
          </a:p>
        </p:txBody>
      </p:sp>
      <p:sp>
        <p:nvSpPr>
          <p:cNvPr id="64515" name="矩形 2"/>
          <p:cNvSpPr>
            <a:spLocks noChangeArrowheads="1"/>
          </p:cNvSpPr>
          <p:nvPr/>
        </p:nvSpPr>
        <p:spPr bwMode="auto">
          <a:xfrm>
            <a:off x="194468" y="788504"/>
            <a:ext cx="871537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400" b="1" dirty="0">
                <a:solidFill>
                  <a:schemeClr val="tx2"/>
                </a:solidFill>
                <a:latin typeface="Times New Roman" pitchFamily="18" charset="0"/>
                <a:cs typeface="Times New Roman" pitchFamily="18" charset="0"/>
              </a:rPr>
              <a:t>接收机常用的检波电路如图所示。中频调幅信号</a:t>
            </a:r>
            <a:r>
              <a:rPr lang="en-US" altLang="zh-CN" sz="2400" b="1" i="1" dirty="0" err="1">
                <a:solidFill>
                  <a:schemeClr val="tx2"/>
                </a:solidFill>
                <a:latin typeface="Times New Roman" pitchFamily="18" charset="0"/>
                <a:cs typeface="Times New Roman" pitchFamily="18" charset="0"/>
              </a:rPr>
              <a:t>u</a:t>
            </a:r>
            <a:r>
              <a:rPr lang="en-US" altLang="zh-CN" sz="2400" b="1" i="1" baseline="-25000" dirty="0" err="1">
                <a:solidFill>
                  <a:schemeClr val="tx2"/>
                </a:solidFill>
                <a:latin typeface="Times New Roman" pitchFamily="18" charset="0"/>
                <a:cs typeface="Times New Roman" pitchFamily="18" charset="0"/>
              </a:rPr>
              <a:t>a</a:t>
            </a:r>
            <a:r>
              <a:rPr lang="zh-CN" altLang="en-US" sz="2400" b="1" dirty="0">
                <a:solidFill>
                  <a:schemeClr val="tx2"/>
                </a:solidFill>
                <a:latin typeface="Times New Roman" pitchFamily="18" charset="0"/>
                <a:cs typeface="Times New Roman" pitchFamily="18" charset="0"/>
              </a:rPr>
              <a:t> </a:t>
            </a:r>
            <a:r>
              <a:rPr lang="en-US" altLang="zh-CN" sz="2400" b="1" dirty="0">
                <a:solidFill>
                  <a:schemeClr val="tx2"/>
                </a:solidFill>
                <a:latin typeface="Times New Roman" pitchFamily="18" charset="0"/>
                <a:cs typeface="Times New Roman" pitchFamily="18" charset="0"/>
              </a:rPr>
              <a:t>(</a:t>
            </a:r>
            <a:r>
              <a:rPr lang="en-US" altLang="zh-CN" sz="2400" b="1" i="1" dirty="0">
                <a:solidFill>
                  <a:schemeClr val="tx2"/>
                </a:solidFill>
                <a:latin typeface="Times New Roman" pitchFamily="18" charset="0"/>
                <a:cs typeface="Times New Roman" pitchFamily="18" charset="0"/>
              </a:rPr>
              <a:t>f</a:t>
            </a:r>
            <a:r>
              <a:rPr lang="zh-CN" altLang="en-US" sz="2400" b="1" dirty="0">
                <a:solidFill>
                  <a:schemeClr val="tx2"/>
                </a:solidFill>
                <a:latin typeface="Times New Roman" pitchFamily="18" charset="0"/>
                <a:cs typeface="Times New Roman" pitchFamily="18" charset="0"/>
              </a:rPr>
              <a:t>＝</a:t>
            </a:r>
            <a:r>
              <a:rPr lang="en-US" altLang="zh-CN" sz="2400" b="1" dirty="0">
                <a:solidFill>
                  <a:schemeClr val="tx2"/>
                </a:solidFill>
                <a:latin typeface="Times New Roman" pitchFamily="18" charset="0"/>
                <a:cs typeface="Times New Roman" pitchFamily="18" charset="0"/>
              </a:rPr>
              <a:t>465kHz)</a:t>
            </a:r>
            <a:r>
              <a:rPr lang="zh-CN" altLang="en-US" sz="2400" b="1" dirty="0">
                <a:solidFill>
                  <a:schemeClr val="tx2"/>
                </a:solidFill>
                <a:latin typeface="Times New Roman" pitchFamily="18" charset="0"/>
                <a:cs typeface="Times New Roman" pitchFamily="18" charset="0"/>
              </a:rPr>
              <a:t>，经中频变压器</a:t>
            </a:r>
            <a:r>
              <a:rPr lang="en-US" altLang="zh-CN" sz="2400" b="1" dirty="0" err="1">
                <a:solidFill>
                  <a:schemeClr val="tx2"/>
                </a:solidFill>
                <a:latin typeface="Times New Roman" pitchFamily="18" charset="0"/>
                <a:cs typeface="Times New Roman" pitchFamily="18" charset="0"/>
              </a:rPr>
              <a:t>T</a:t>
            </a:r>
            <a:r>
              <a:rPr lang="en-US" altLang="zh-CN" sz="2400" b="1" baseline="-25000" dirty="0" err="1">
                <a:solidFill>
                  <a:schemeClr val="tx2"/>
                </a:solidFill>
                <a:latin typeface="Times New Roman" pitchFamily="18" charset="0"/>
                <a:cs typeface="Times New Roman" pitchFamily="18" charset="0"/>
              </a:rPr>
              <a:t>r</a:t>
            </a:r>
            <a:r>
              <a:rPr lang="zh-CN" altLang="en-US" sz="2400" b="1" dirty="0">
                <a:solidFill>
                  <a:schemeClr val="tx2"/>
                </a:solidFill>
                <a:latin typeface="Times New Roman" pitchFamily="18" charset="0"/>
                <a:cs typeface="Times New Roman" pitchFamily="18" charset="0"/>
              </a:rPr>
              <a:t>（二次线圈</a:t>
            </a:r>
            <a:r>
              <a:rPr lang="en-US" altLang="zh-CN" sz="2400" b="1" i="1" dirty="0">
                <a:solidFill>
                  <a:schemeClr val="tx2"/>
                </a:solidFill>
                <a:latin typeface="Times New Roman" pitchFamily="18" charset="0"/>
                <a:cs typeface="Times New Roman" pitchFamily="18" charset="0"/>
              </a:rPr>
              <a:t>L</a:t>
            </a:r>
            <a:r>
              <a:rPr lang="zh-CN" altLang="en-US" sz="2400" b="1" dirty="0">
                <a:solidFill>
                  <a:schemeClr val="tx2"/>
                </a:solidFill>
                <a:latin typeface="Times New Roman" pitchFamily="18" charset="0"/>
                <a:cs typeface="Times New Roman" pitchFamily="18" charset="0"/>
              </a:rPr>
              <a:t>）加到检波器输入端，二极管检波后，残余的中频分量由</a:t>
            </a:r>
            <a:r>
              <a:rPr lang="en-US" altLang="zh-CN" sz="2400" b="1" i="1" dirty="0">
                <a:solidFill>
                  <a:schemeClr val="tx2"/>
                </a:solidFill>
                <a:latin typeface="Times New Roman" pitchFamily="18" charset="0"/>
                <a:cs typeface="Times New Roman" pitchFamily="18" charset="0"/>
              </a:rPr>
              <a:t>C</a:t>
            </a:r>
            <a:r>
              <a:rPr lang="en-US" altLang="zh-CN" sz="2400" b="1" baseline="-25000" dirty="0">
                <a:solidFill>
                  <a:schemeClr val="tx2"/>
                </a:solidFill>
                <a:latin typeface="Times New Roman" pitchFamily="18" charset="0"/>
                <a:cs typeface="Times New Roman" pitchFamily="18" charset="0"/>
              </a:rPr>
              <a:t>1</a:t>
            </a:r>
            <a:r>
              <a:rPr lang="zh-CN" altLang="en-US" sz="2400" b="1" dirty="0">
                <a:solidFill>
                  <a:schemeClr val="tx2"/>
                </a:solidFill>
                <a:latin typeface="Times New Roman" pitchFamily="18" charset="0"/>
                <a:cs typeface="Times New Roman" pitchFamily="18" charset="0"/>
              </a:rPr>
              <a:t>、</a:t>
            </a:r>
            <a:r>
              <a:rPr lang="en-US" altLang="zh-CN" sz="2400" b="1" i="1" dirty="0">
                <a:solidFill>
                  <a:schemeClr val="tx2"/>
                </a:solidFill>
                <a:latin typeface="Times New Roman" pitchFamily="18" charset="0"/>
                <a:cs typeface="Times New Roman" pitchFamily="18" charset="0"/>
              </a:rPr>
              <a:t>C</a:t>
            </a:r>
            <a:r>
              <a:rPr lang="en-US" altLang="zh-CN" sz="2400" b="1" baseline="-25000" dirty="0">
                <a:solidFill>
                  <a:schemeClr val="tx2"/>
                </a:solidFill>
                <a:latin typeface="Times New Roman" pitchFamily="18" charset="0"/>
                <a:cs typeface="Times New Roman" pitchFamily="18" charset="0"/>
              </a:rPr>
              <a:t>2</a:t>
            </a:r>
            <a:r>
              <a:rPr lang="zh-CN" altLang="en-US" sz="2400" b="1" dirty="0">
                <a:solidFill>
                  <a:schemeClr val="tx2"/>
                </a:solidFill>
                <a:latin typeface="Times New Roman" pitchFamily="18" charset="0"/>
                <a:cs typeface="Times New Roman" pitchFamily="18" charset="0"/>
              </a:rPr>
              <a:t>、</a:t>
            </a:r>
            <a:r>
              <a:rPr lang="en-US" altLang="zh-CN" sz="2400" b="1" i="1" dirty="0">
                <a:solidFill>
                  <a:schemeClr val="tx2"/>
                </a:solidFill>
                <a:latin typeface="Times New Roman" pitchFamily="18" charset="0"/>
                <a:cs typeface="Times New Roman" pitchFamily="18" charset="0"/>
              </a:rPr>
              <a:t>R</a:t>
            </a:r>
            <a:r>
              <a:rPr lang="zh-CN" altLang="en-US" sz="2400" b="1" dirty="0">
                <a:solidFill>
                  <a:schemeClr val="tx2"/>
                </a:solidFill>
                <a:latin typeface="Times New Roman" pitchFamily="18" charset="0"/>
                <a:cs typeface="Times New Roman" pitchFamily="18" charset="0"/>
              </a:rPr>
              <a:t>组成的滤波电路滤除。电位器</a:t>
            </a:r>
            <a:r>
              <a:rPr lang="en-US" altLang="zh-CN" sz="2400" b="1" i="1" dirty="0">
                <a:solidFill>
                  <a:schemeClr val="tx2"/>
                </a:solidFill>
                <a:latin typeface="Times New Roman" pitchFamily="18" charset="0"/>
                <a:cs typeface="Times New Roman" pitchFamily="18" charset="0"/>
              </a:rPr>
              <a:t>R</a:t>
            </a:r>
            <a:r>
              <a:rPr lang="en-US" altLang="zh-CN" sz="2400" b="1" baseline="-25000" dirty="0">
                <a:solidFill>
                  <a:schemeClr val="tx2"/>
                </a:solidFill>
                <a:latin typeface="Times New Roman" pitchFamily="18" charset="0"/>
                <a:cs typeface="Times New Roman" pitchFamily="18" charset="0"/>
              </a:rPr>
              <a:t>W</a:t>
            </a:r>
            <a:r>
              <a:rPr lang="zh-CN" altLang="en-US" sz="2400" b="1" dirty="0">
                <a:solidFill>
                  <a:schemeClr val="tx2"/>
                </a:solidFill>
                <a:latin typeface="Times New Roman" pitchFamily="18" charset="0"/>
                <a:cs typeface="Times New Roman" pitchFamily="18" charset="0"/>
              </a:rPr>
              <a:t>上将获得检波后的直流和音频分量，再经隔直电容</a:t>
            </a:r>
            <a:r>
              <a:rPr lang="en-US" altLang="zh-CN" sz="2400" b="1" i="1" dirty="0">
                <a:solidFill>
                  <a:schemeClr val="tx2"/>
                </a:solidFill>
                <a:latin typeface="Times New Roman" pitchFamily="18" charset="0"/>
                <a:cs typeface="Times New Roman" pitchFamily="18" charset="0"/>
              </a:rPr>
              <a:t>C</a:t>
            </a:r>
            <a:r>
              <a:rPr lang="en-US" altLang="zh-CN" sz="2400" b="1" baseline="-25000" dirty="0">
                <a:solidFill>
                  <a:schemeClr val="tx2"/>
                </a:solidFill>
                <a:latin typeface="Times New Roman" pitchFamily="18" charset="0"/>
                <a:cs typeface="Times New Roman" pitchFamily="18" charset="0"/>
              </a:rPr>
              <a:t>3</a:t>
            </a:r>
            <a:r>
              <a:rPr lang="zh-CN" altLang="en-US" sz="2400" b="1" dirty="0">
                <a:solidFill>
                  <a:schemeClr val="tx2"/>
                </a:solidFill>
                <a:latin typeface="Times New Roman" pitchFamily="18" charset="0"/>
                <a:cs typeface="Times New Roman" pitchFamily="18" charset="0"/>
              </a:rPr>
              <a:t>将音频信号耦合到低放级加以放大。</a:t>
            </a:r>
          </a:p>
        </p:txBody>
      </p:sp>
      <p:pic>
        <p:nvPicPr>
          <p:cNvPr id="64516" name="图片 5" descr="http://www.go-gddq.com/upload/2006_03/060305151516924.gif"/>
          <p:cNvPicPr>
            <a:picLocks noChangeAspect="1" noChangeArrowheads="1"/>
          </p:cNvPicPr>
          <p:nvPr/>
        </p:nvPicPr>
        <p:blipFill>
          <a:blip r:embed="rId2">
            <a:extLst>
              <a:ext uri="{28A0092B-C50C-407E-A947-70E740481C1C}">
                <a14:useLocalDpi xmlns:a14="http://schemas.microsoft.com/office/drawing/2010/main" val="0"/>
              </a:ext>
            </a:extLst>
          </a:blip>
          <a:srcRect b="36626"/>
          <a:stretch>
            <a:fillRect/>
          </a:stretch>
        </p:blipFill>
        <p:spPr bwMode="auto">
          <a:xfrm>
            <a:off x="571500" y="3786188"/>
            <a:ext cx="7961313"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162F5428-5ADF-4813-8E04-D0A9AD111460}" type="slidenum">
              <a:rPr lang="zh-CN" altLang="en-US" smtClean="0"/>
              <a:pPr>
                <a:defRPr/>
              </a:pPr>
              <a:t>66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wipe(up)">
                                      <p:cBhvr>
                                        <p:cTn id="7" dur="500"/>
                                        <p:tgtEl>
                                          <p:spTgt spid="645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4516"/>
                                        </p:tgtEl>
                                        <p:attrNameLst>
                                          <p:attrName>style.visibility</p:attrName>
                                        </p:attrNameLst>
                                      </p:cBhvr>
                                      <p:to>
                                        <p:strVal val="visible"/>
                                      </p:to>
                                    </p:set>
                                    <p:animEffect transition="in" filter="wipe(left)">
                                      <p:cBhvr>
                                        <p:cTn id="11" dur="5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收音机用包络检波电路</a:t>
            </a:r>
            <a:endParaRPr lang="zh-CN" altLang="en-US" dirty="0"/>
          </a:p>
        </p:txBody>
      </p:sp>
      <p:sp>
        <p:nvSpPr>
          <p:cNvPr id="3" name="灯片编号占位符 2"/>
          <p:cNvSpPr>
            <a:spLocks noGrp="1"/>
          </p:cNvSpPr>
          <p:nvPr>
            <p:ph type="sldNum" sz="quarter" idx="12"/>
          </p:nvPr>
        </p:nvSpPr>
        <p:spPr/>
        <p:txBody>
          <a:bodyPr/>
          <a:lstStyle/>
          <a:p>
            <a:pPr>
              <a:defRPr/>
            </a:pPr>
            <a:fld id="{162F5428-5ADF-4813-8E04-D0A9AD111460}" type="slidenum">
              <a:rPr lang="zh-CN" altLang="en-US" smtClean="0"/>
              <a:pPr>
                <a:defRPr/>
              </a:pPr>
              <a:t>67</a:t>
            </a:fld>
            <a:endParaRPr lang="zh-CN" altLang="en-US"/>
          </a:p>
        </p:txBody>
      </p:sp>
      <p:pic>
        <p:nvPicPr>
          <p:cNvPr id="4" name="图片 3"/>
          <p:cNvPicPr>
            <a:picLocks noChangeAspect="1"/>
          </p:cNvPicPr>
          <p:nvPr/>
        </p:nvPicPr>
        <p:blipFill>
          <a:blip r:embed="rId2"/>
          <a:stretch>
            <a:fillRect/>
          </a:stretch>
        </p:blipFill>
        <p:spPr>
          <a:xfrm>
            <a:off x="611560" y="757721"/>
            <a:ext cx="8107044" cy="5646390"/>
          </a:xfrm>
          <a:prstGeom prst="rect">
            <a:avLst/>
          </a:prstGeom>
        </p:spPr>
      </p:pic>
    </p:spTree>
    <p:extLst>
      <p:ext uri="{BB962C8B-B14F-4D97-AF65-F5344CB8AC3E}">
        <p14:creationId xmlns:p14="http://schemas.microsoft.com/office/powerpoint/2010/main" val="1477136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3</a:t>
            </a:r>
            <a:r>
              <a:rPr lang="zh-CN" altLang="en-US" sz="3200" smtClean="0">
                <a:ea typeface="宋体" charset="-122"/>
              </a:rPr>
              <a:t>）</a:t>
            </a:r>
            <a:endParaRPr lang="zh-CN" altLang="en-US" sz="3600" smtClean="0">
              <a:ea typeface="楷体_GB2312" pitchFamily="49" charset="-122"/>
            </a:endParaRPr>
          </a:p>
        </p:txBody>
      </p:sp>
      <p:sp>
        <p:nvSpPr>
          <p:cNvPr id="2" name="灯片编号占位符 1"/>
          <p:cNvSpPr>
            <a:spLocks noGrp="1"/>
          </p:cNvSpPr>
          <p:nvPr>
            <p:ph type="sldNum" sz="quarter" idx="12"/>
          </p:nvPr>
        </p:nvSpPr>
        <p:spPr/>
        <p:txBody>
          <a:bodyPr/>
          <a:lstStyle/>
          <a:p>
            <a:pPr>
              <a:defRPr/>
            </a:pPr>
            <a:fld id="{D6763493-88BC-4F6A-91CB-961B18CAE9A5}" type="slidenum">
              <a:rPr lang="zh-CN" altLang="en-US" smtClean="0"/>
              <a:pPr>
                <a:defRPr/>
              </a:pPr>
              <a:t>7</a:t>
            </a:fld>
            <a:endParaRPr lang="zh-CN" altLang="en-US"/>
          </a:p>
        </p:txBody>
      </p:sp>
      <p:sp>
        <p:nvSpPr>
          <p:cNvPr id="30723" name="Rectangle 3"/>
          <p:cNvSpPr>
            <a:spLocks noGrp="1" noChangeArrowheads="1"/>
          </p:cNvSpPr>
          <p:nvPr>
            <p:ph sz="quarter" idx="4294967295"/>
          </p:nvPr>
        </p:nvSpPr>
        <p:spPr>
          <a:xfrm>
            <a:off x="0" y="765175"/>
            <a:ext cx="8891588" cy="5543550"/>
          </a:xfrm>
        </p:spPr>
        <p:txBody>
          <a:bodyPr/>
          <a:lstStyle/>
          <a:p>
            <a:pPr eaLnBrk="1" hangingPunct="1"/>
            <a:r>
              <a:rPr lang="zh-CN" altLang="en-US" dirty="0" smtClean="0">
                <a:ea typeface="宋体" charset="-122"/>
              </a:rPr>
              <a:t>本征半导体的导电机理</a:t>
            </a:r>
          </a:p>
          <a:p>
            <a:pPr lvl="1" eaLnBrk="1" hangingPunct="1">
              <a:lnSpc>
                <a:spcPct val="130000"/>
              </a:lnSpc>
              <a:spcBef>
                <a:spcPts val="0"/>
              </a:spcBef>
              <a:buFont typeface="Wingdings" pitchFamily="2" charset="2"/>
              <a:buNone/>
            </a:pPr>
            <a:r>
              <a:rPr lang="zh-CN" altLang="en-US" sz="2400" dirty="0" smtClean="0"/>
              <a:t>外</a:t>
            </a:r>
            <a:r>
              <a:rPr lang="zh-CN" altLang="en-US" sz="2400" dirty="0"/>
              <a:t>加</a:t>
            </a:r>
            <a:r>
              <a:rPr lang="zh-CN" altLang="en-US" sz="2400" dirty="0" smtClean="0"/>
              <a:t>电压时，半导体中将出现两部分电流</a:t>
            </a:r>
          </a:p>
          <a:p>
            <a:pPr lvl="1" eaLnBrk="1" hangingPunct="1">
              <a:lnSpc>
                <a:spcPct val="130000"/>
              </a:lnSpc>
              <a:spcBef>
                <a:spcPts val="0"/>
              </a:spcBef>
            </a:pPr>
            <a:r>
              <a:rPr lang="zh-CN" altLang="en-US" sz="2400" dirty="0" smtClean="0"/>
              <a:t>自由电子作定向运动形成</a:t>
            </a:r>
            <a:r>
              <a:rPr lang="zh-CN" altLang="en-US" sz="2400" dirty="0" smtClean="0">
                <a:solidFill>
                  <a:srgbClr val="FF0000"/>
                </a:solidFill>
              </a:rPr>
              <a:t>电子电流</a:t>
            </a:r>
            <a:r>
              <a:rPr lang="zh-CN" altLang="en-US" sz="2400" dirty="0" smtClean="0"/>
              <a:t>；类似金属导体导电</a:t>
            </a:r>
          </a:p>
          <a:p>
            <a:pPr lvl="1" eaLnBrk="1" hangingPunct="1">
              <a:lnSpc>
                <a:spcPct val="130000"/>
              </a:lnSpc>
              <a:spcBef>
                <a:spcPts val="0"/>
              </a:spcBef>
            </a:pPr>
            <a:r>
              <a:rPr lang="zh-CN" altLang="en-US" sz="2400" dirty="0" smtClean="0"/>
              <a:t>相邻价电子递补空穴形成</a:t>
            </a:r>
            <a:r>
              <a:rPr lang="zh-CN" altLang="en-US" sz="2400" dirty="0" smtClean="0">
                <a:solidFill>
                  <a:srgbClr val="FF0000"/>
                </a:solidFill>
              </a:rPr>
              <a:t>空穴电流</a:t>
            </a:r>
            <a:r>
              <a:rPr lang="zh-CN" altLang="en-US" sz="2400" dirty="0" smtClean="0"/>
              <a:t>。</a:t>
            </a:r>
          </a:p>
          <a:p>
            <a:pPr lvl="1" eaLnBrk="1" hangingPunct="1">
              <a:lnSpc>
                <a:spcPct val="130000"/>
              </a:lnSpc>
              <a:spcBef>
                <a:spcPts val="0"/>
              </a:spcBef>
              <a:buFont typeface="Wingdings" pitchFamily="2" charset="2"/>
              <a:buNone/>
            </a:pPr>
            <a:r>
              <a:rPr lang="zh-CN" altLang="en-US" sz="2400" dirty="0" smtClean="0"/>
              <a:t>    能够承载电流的粒子称为载流子，半导体含有两种载流子：自由电子和空穴。</a:t>
            </a:r>
          </a:p>
          <a:p>
            <a:pPr lvl="1" eaLnBrk="1" hangingPunct="1">
              <a:lnSpc>
                <a:spcPct val="130000"/>
              </a:lnSpc>
              <a:spcBef>
                <a:spcPts val="0"/>
              </a:spcBef>
            </a:pPr>
            <a:r>
              <a:rPr lang="zh-CN" altLang="en-US" sz="2400" dirty="0" smtClean="0"/>
              <a:t>本征半导体中载流子浓度极小，导电性能很差；</a:t>
            </a:r>
          </a:p>
          <a:p>
            <a:pPr lvl="1" eaLnBrk="1" hangingPunct="1">
              <a:lnSpc>
                <a:spcPct val="130000"/>
              </a:lnSpc>
              <a:spcBef>
                <a:spcPts val="0"/>
              </a:spcBef>
            </a:pPr>
            <a:r>
              <a:rPr lang="zh-CN" altLang="en-US" sz="2400" dirty="0" smtClean="0"/>
              <a:t>温度越高，本征半导体中载流子浓度越高，导电能力越强。因此，半导体导电能力受温度影响很大。</a:t>
            </a:r>
          </a:p>
          <a:p>
            <a:pPr lvl="1" eaLnBrk="1" hangingPunct="1">
              <a:lnSpc>
                <a:spcPct val="130000"/>
              </a:lnSpc>
              <a:spcBef>
                <a:spcPts val="0"/>
              </a:spcBef>
              <a:buFont typeface="Wingdings" pitchFamily="2" charset="2"/>
              <a:buNone/>
            </a:pPr>
            <a:r>
              <a:rPr lang="zh-CN" altLang="en-US" sz="2400" dirty="0" smtClean="0"/>
              <a:t>     </a:t>
            </a:r>
            <a:r>
              <a:rPr lang="en-US" altLang="zh-CN" sz="2400" dirty="0" smtClean="0"/>
              <a:t>300</a:t>
            </a:r>
            <a:r>
              <a:rPr lang="en-US" altLang="zh-CN" sz="2400" dirty="0" smtClean="0">
                <a:cs typeface="Times New Roman" pitchFamily="18" charset="0"/>
              </a:rPr>
              <a:t>º</a:t>
            </a:r>
            <a:r>
              <a:rPr lang="en-US" altLang="zh-CN" sz="2400" dirty="0" smtClean="0"/>
              <a:t>K</a:t>
            </a:r>
            <a:r>
              <a:rPr lang="zh-CN" altLang="en-US" sz="2400" dirty="0" smtClean="0"/>
              <a:t>时，本征硅的载流子浓度为</a:t>
            </a:r>
            <a:r>
              <a:rPr lang="en-US" altLang="zh-CN" sz="2400" dirty="0" smtClean="0"/>
              <a:t>1.4×10</a:t>
            </a:r>
            <a:r>
              <a:rPr lang="en-US" altLang="zh-CN" sz="2400" baseline="30000" dirty="0" smtClean="0"/>
              <a:t>10</a:t>
            </a:r>
            <a:r>
              <a:rPr lang="en-US" altLang="zh-CN" sz="2400" dirty="0" smtClean="0"/>
              <a:t>/cm</a:t>
            </a:r>
            <a:r>
              <a:rPr lang="en-US" altLang="zh-CN" sz="2400" baseline="30000" dirty="0" smtClean="0"/>
              <a:t>3</a:t>
            </a:r>
            <a:r>
              <a:rPr lang="zh-CN" altLang="en-US" sz="2400" dirty="0" smtClean="0"/>
              <a:t>，而本征硅的原子浓度</a:t>
            </a:r>
            <a:r>
              <a:rPr lang="en-US" altLang="zh-CN" sz="2400" dirty="0" smtClean="0"/>
              <a:t>: 4.96×10</a:t>
            </a:r>
            <a:r>
              <a:rPr lang="en-US" altLang="zh-CN" sz="2400" baseline="30000" dirty="0" smtClean="0"/>
              <a:t>22</a:t>
            </a:r>
            <a:r>
              <a:rPr lang="en-US" altLang="zh-CN" sz="2400" dirty="0" smtClean="0"/>
              <a:t>/cm</a:t>
            </a:r>
            <a:r>
              <a:rPr lang="en-US" altLang="zh-CN" sz="2400" baseline="30000" dirty="0" smtClean="0"/>
              <a:t>3 </a:t>
            </a:r>
            <a:r>
              <a:rPr lang="zh-CN" altLang="en-US" sz="2400" dirty="0" smtClean="0"/>
              <a:t>。</a:t>
            </a:r>
            <a:endParaRPr lang="en-US" altLang="zh-CN" sz="2400" baseline="300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4</a:t>
            </a:r>
            <a:r>
              <a:rPr lang="zh-CN" altLang="en-US" sz="3200" smtClean="0">
                <a:ea typeface="宋体" charset="-122"/>
              </a:rPr>
              <a:t>）</a:t>
            </a:r>
            <a:endParaRPr lang="zh-CN" altLang="en-US" sz="3600" smtClean="0">
              <a:ea typeface="楷体_GB2312" pitchFamily="49" charset="-122"/>
            </a:endParaRPr>
          </a:p>
        </p:txBody>
      </p:sp>
      <p:sp>
        <p:nvSpPr>
          <p:cNvPr id="31747" name="Rectangle 3"/>
          <p:cNvSpPr>
            <a:spLocks noGrp="1" noChangeArrowheads="1"/>
          </p:cNvSpPr>
          <p:nvPr>
            <p:ph sz="quarter" idx="11"/>
          </p:nvPr>
        </p:nvSpPr>
        <p:spPr/>
        <p:txBody>
          <a:bodyPr/>
          <a:lstStyle/>
          <a:p>
            <a:pPr eaLnBrk="1" hangingPunct="1"/>
            <a:r>
              <a:rPr lang="zh-CN" altLang="en-US" smtClean="0">
                <a:ea typeface="宋体" charset="-122"/>
              </a:rPr>
              <a:t>杂质半导体</a:t>
            </a:r>
          </a:p>
        </p:txBody>
      </p:sp>
      <p:sp>
        <p:nvSpPr>
          <p:cNvPr id="99332" name="Rectangle 4"/>
          <p:cNvSpPr>
            <a:spLocks noChangeArrowheads="1"/>
          </p:cNvSpPr>
          <p:nvPr/>
        </p:nvSpPr>
        <p:spPr bwMode="auto">
          <a:xfrm>
            <a:off x="642938" y="1525588"/>
            <a:ext cx="8302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p>
            <a:pPr algn="just"/>
            <a:r>
              <a:rPr lang="zh-CN" altLang="en-US" sz="2400" b="1">
                <a:solidFill>
                  <a:schemeClr val="tx2"/>
                </a:solidFill>
                <a:latin typeface="Times New Roman" pitchFamily="18" charset="0"/>
                <a:cs typeface="Times New Roman" pitchFamily="18" charset="0"/>
              </a:rPr>
              <a:t>在本征半导体中掺入某些微量的杂质，就会使半导体的导电性能发生显著变化。</a:t>
            </a:r>
          </a:p>
        </p:txBody>
      </p:sp>
      <p:sp>
        <p:nvSpPr>
          <p:cNvPr id="99333" name="Text Box 5"/>
          <p:cNvSpPr txBox="1">
            <a:spLocks noChangeArrowheads="1"/>
          </p:cNvSpPr>
          <p:nvPr/>
        </p:nvSpPr>
        <p:spPr bwMode="auto">
          <a:xfrm>
            <a:off x="407988" y="2532063"/>
            <a:ext cx="2117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1</a:t>
            </a:r>
            <a:r>
              <a:rPr kumimoji="1" lang="zh-CN" altLang="en-US" sz="2400" b="1">
                <a:solidFill>
                  <a:schemeClr val="tx2"/>
                </a:solidFill>
                <a:latin typeface="Times New Roman" pitchFamily="18" charset="0"/>
                <a:cs typeface="Times New Roman" pitchFamily="18" charset="0"/>
              </a:rPr>
              <a:t>、</a:t>
            </a:r>
            <a:r>
              <a:rPr kumimoji="1" lang="en-US" altLang="zh-CN" sz="2400" b="1">
                <a:solidFill>
                  <a:schemeClr val="tx2"/>
                </a:solidFill>
                <a:latin typeface="Times New Roman" pitchFamily="18" charset="0"/>
                <a:cs typeface="Times New Roman" pitchFamily="18" charset="0"/>
              </a:rPr>
              <a:t>N</a:t>
            </a:r>
            <a:r>
              <a:rPr kumimoji="1" lang="zh-CN" altLang="en-US" sz="2400" b="1">
                <a:solidFill>
                  <a:schemeClr val="tx2"/>
                </a:solidFill>
                <a:latin typeface="Times New Roman" pitchFamily="18" charset="0"/>
                <a:cs typeface="Times New Roman" pitchFamily="18" charset="0"/>
              </a:rPr>
              <a:t>型半导体</a:t>
            </a:r>
          </a:p>
        </p:txBody>
      </p:sp>
      <p:sp>
        <p:nvSpPr>
          <p:cNvPr id="99334" name="Rectangle 6"/>
          <p:cNvSpPr>
            <a:spLocks noChangeArrowheads="1"/>
          </p:cNvSpPr>
          <p:nvPr/>
        </p:nvSpPr>
        <p:spPr bwMode="auto">
          <a:xfrm>
            <a:off x="487363" y="2900363"/>
            <a:ext cx="83058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pPr>
            <a:r>
              <a:rPr kumimoji="1" lang="en-US" altLang="zh-CN" sz="2400" b="1">
                <a:latin typeface="Times New Roman" pitchFamily="18" charset="0"/>
                <a:cs typeface="Times New Roman" pitchFamily="18" charset="0"/>
              </a:rPr>
              <a:t>        </a:t>
            </a:r>
            <a:r>
              <a:rPr kumimoji="1" lang="zh-CN" altLang="en-US" sz="2400" b="1">
                <a:latin typeface="Times New Roman" pitchFamily="18" charset="0"/>
                <a:cs typeface="Times New Roman" pitchFamily="18" charset="0"/>
              </a:rPr>
              <a:t>在本征半导体中加入五价元素，这些五价元素在外层含有五个电子，除了四个与其周围的半导体原子构成共价键，还有一个电子成为自由电子，这种半导体中含有较高的自由电子浓度，</a:t>
            </a:r>
            <a:r>
              <a:rPr kumimoji="1" lang="zh-CN" altLang="en-US" sz="2400" b="1">
                <a:solidFill>
                  <a:srgbClr val="FF0000"/>
                </a:solidFill>
                <a:latin typeface="Times New Roman" pitchFamily="18" charset="0"/>
                <a:cs typeface="Times New Roman" pitchFamily="18" charset="0"/>
              </a:rPr>
              <a:t>自由电子</a:t>
            </a:r>
            <a:r>
              <a:rPr kumimoji="1" lang="zh-CN" altLang="en-US" sz="2400" b="1">
                <a:latin typeface="Times New Roman" pitchFamily="18" charset="0"/>
                <a:cs typeface="Times New Roman" pitchFamily="18" charset="0"/>
              </a:rPr>
              <a:t>是多数载流子（</a:t>
            </a:r>
            <a:r>
              <a:rPr kumimoji="1" lang="zh-CN" altLang="en-US" sz="2400" b="1">
                <a:solidFill>
                  <a:srgbClr val="FF0000"/>
                </a:solidFill>
                <a:latin typeface="Times New Roman" pitchFamily="18" charset="0"/>
                <a:cs typeface="Times New Roman" pitchFamily="18" charset="0"/>
              </a:rPr>
              <a:t>多子</a:t>
            </a:r>
            <a:r>
              <a:rPr kumimoji="1" lang="zh-CN" altLang="en-US" sz="2400" b="1">
                <a:latin typeface="Times New Roman" pitchFamily="18" charset="0"/>
                <a:cs typeface="Times New Roman" pitchFamily="18" charset="0"/>
              </a:rPr>
              <a:t>），</a:t>
            </a:r>
            <a:r>
              <a:rPr kumimoji="1" lang="zh-CN" altLang="en-US" sz="2400" b="1">
                <a:solidFill>
                  <a:srgbClr val="FF0000"/>
                </a:solidFill>
                <a:latin typeface="Times New Roman" pitchFamily="18" charset="0"/>
                <a:cs typeface="Times New Roman" pitchFamily="18" charset="0"/>
              </a:rPr>
              <a:t>空穴</a:t>
            </a:r>
            <a:r>
              <a:rPr kumimoji="1" lang="zh-CN" altLang="en-US" sz="2400" b="1">
                <a:latin typeface="Times New Roman" pitchFamily="18" charset="0"/>
                <a:cs typeface="Times New Roman" pitchFamily="18" charset="0"/>
              </a:rPr>
              <a:t>浓度较低，是少数载流子（</a:t>
            </a:r>
            <a:r>
              <a:rPr kumimoji="1" lang="zh-CN" altLang="en-US" sz="2400" b="1">
                <a:solidFill>
                  <a:srgbClr val="FF0000"/>
                </a:solidFill>
                <a:latin typeface="Times New Roman" pitchFamily="18" charset="0"/>
                <a:cs typeface="Times New Roman" pitchFamily="18" charset="0"/>
              </a:rPr>
              <a:t>少子</a:t>
            </a:r>
            <a:r>
              <a:rPr kumimoji="1" lang="zh-CN" altLang="en-US" sz="2400" b="1">
                <a:latin typeface="Times New Roman" pitchFamily="18" charset="0"/>
                <a:cs typeface="Times New Roman" pitchFamily="18" charset="0"/>
              </a:rPr>
              <a:t>）。</a:t>
            </a:r>
          </a:p>
        </p:txBody>
      </p:sp>
      <p:sp>
        <p:nvSpPr>
          <p:cNvPr id="2" name="灯片编号占位符 1"/>
          <p:cNvSpPr>
            <a:spLocks noGrp="1"/>
          </p:cNvSpPr>
          <p:nvPr>
            <p:ph type="sldNum" sz="quarter" idx="10"/>
          </p:nvPr>
        </p:nvSpPr>
        <p:spPr/>
        <p:txBody>
          <a:bodyPr/>
          <a:lstStyle/>
          <a:p>
            <a:pPr>
              <a:defRPr/>
            </a:pPr>
            <a:fld id="{D6763493-88BC-4F6A-91CB-961B18CAE9A5}" type="slidenum">
              <a:rPr lang="zh-CN" altLang="en-US" smtClean="0"/>
              <a:pPr>
                <a:defRPr/>
              </a:pPr>
              <a:t>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99333">
                                            <p:txEl>
                                              <p:pRg st="0" end="0"/>
                                            </p:txEl>
                                          </p:spTgt>
                                        </p:tgtEl>
                                        <p:attrNameLst>
                                          <p:attrName>style.visibility</p:attrName>
                                        </p:attrNameLst>
                                      </p:cBhvr>
                                      <p:to>
                                        <p:strVal val="visible"/>
                                      </p:to>
                                    </p:set>
                                  </p:childTnLst>
                                </p:cTn>
                              </p:par>
                            </p:childTnLst>
                          </p:cTn>
                        </p:par>
                        <p:par>
                          <p:cTn id="11" fill="hold" nodeType="afterGroup">
                            <p:stCondLst>
                              <p:cond delay="525"/>
                            </p:stCondLst>
                            <p:childTnLst>
                              <p:par>
                                <p:cTn id="12" presetID="1" presetClass="entr" presetSubtype="0" fill="hold" grpId="0" nodeType="afterEffect">
                                  <p:stCondLst>
                                    <p:cond delay="0"/>
                                  </p:stCondLst>
                                  <p:iterate type="lt">
                                    <p:tmAbs val="75"/>
                                  </p:iterate>
                                  <p:childTnLst>
                                    <p:set>
                                      <p:cBhvr>
                                        <p:cTn id="13" dur="1" fill="hold">
                                          <p:stCondLst>
                                            <p:cond delay="74"/>
                                          </p:stCondLst>
                                        </p:cTn>
                                        <p:tgtEl>
                                          <p:spTgt spid="993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P spid="99333" grpId="0" build="p" autoUpdateAnimBg="0"/>
      <p:bldP spid="99334"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sz="3200" smtClean="0">
                <a:ea typeface="宋体" charset="-122"/>
              </a:rPr>
              <a:t>5.1 </a:t>
            </a:r>
            <a:r>
              <a:rPr lang="zh-CN" altLang="en-US" sz="3200" smtClean="0">
                <a:ea typeface="宋体" charset="-122"/>
              </a:rPr>
              <a:t>半导体二极管的工作原理与特性（续</a:t>
            </a:r>
            <a:r>
              <a:rPr lang="en-US" altLang="zh-CN" sz="3200" smtClean="0">
                <a:ea typeface="宋体" charset="-122"/>
              </a:rPr>
              <a:t>5</a:t>
            </a:r>
            <a:r>
              <a:rPr lang="zh-CN" altLang="en-US" sz="3200" smtClean="0">
                <a:ea typeface="宋体" charset="-122"/>
              </a:rPr>
              <a:t>）</a:t>
            </a:r>
            <a:endParaRPr lang="zh-CN" altLang="en-US" sz="3600" smtClean="0">
              <a:ea typeface="楷体_GB2312" pitchFamily="49" charset="-122"/>
            </a:endParaRPr>
          </a:p>
        </p:txBody>
      </p:sp>
      <p:grpSp>
        <p:nvGrpSpPr>
          <p:cNvPr id="2" name="Group 4"/>
          <p:cNvGrpSpPr>
            <a:grpSpLocks/>
          </p:cNvGrpSpPr>
          <p:nvPr/>
        </p:nvGrpSpPr>
        <p:grpSpPr bwMode="auto">
          <a:xfrm>
            <a:off x="969963" y="2146300"/>
            <a:ext cx="2381250" cy="2273300"/>
            <a:chOff x="143" y="2448"/>
            <a:chExt cx="1500" cy="1432"/>
          </a:xfrm>
        </p:grpSpPr>
        <p:sp>
          <p:nvSpPr>
            <p:cNvPr id="32777" name="Oval 5"/>
            <p:cNvSpPr>
              <a:spLocks noChangeArrowheads="1"/>
            </p:cNvSpPr>
            <p:nvPr/>
          </p:nvSpPr>
          <p:spPr bwMode="auto">
            <a:xfrm>
              <a:off x="442" y="2766"/>
              <a:ext cx="240" cy="192"/>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2000">
                  <a:solidFill>
                    <a:srgbClr val="000066"/>
                  </a:solidFill>
                </a:rPr>
                <a:t>+5</a:t>
              </a:r>
            </a:p>
          </p:txBody>
        </p:sp>
        <p:sp>
          <p:nvSpPr>
            <p:cNvPr id="32778" name="Rectangle 6"/>
            <p:cNvSpPr>
              <a:spLocks noChangeArrowheads="1"/>
            </p:cNvSpPr>
            <p:nvPr/>
          </p:nvSpPr>
          <p:spPr bwMode="auto">
            <a:xfrm>
              <a:off x="776" y="2718"/>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779" name="Rectangle 7"/>
            <p:cNvSpPr>
              <a:spLocks noChangeArrowheads="1"/>
            </p:cNvSpPr>
            <p:nvPr/>
          </p:nvSpPr>
          <p:spPr bwMode="auto">
            <a:xfrm>
              <a:off x="490" y="2996"/>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780" name="Oval 8"/>
            <p:cNvSpPr>
              <a:spLocks noChangeArrowheads="1"/>
            </p:cNvSpPr>
            <p:nvPr/>
          </p:nvSpPr>
          <p:spPr bwMode="auto">
            <a:xfrm>
              <a:off x="1116" y="2766"/>
              <a:ext cx="240" cy="192"/>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2000">
                  <a:solidFill>
                    <a:srgbClr val="000066"/>
                  </a:solidFill>
                </a:rPr>
                <a:t>+4</a:t>
              </a:r>
            </a:p>
          </p:txBody>
        </p:sp>
        <p:sp>
          <p:nvSpPr>
            <p:cNvPr id="32781" name="Rectangle 9"/>
            <p:cNvSpPr>
              <a:spLocks noChangeArrowheads="1"/>
            </p:cNvSpPr>
            <p:nvPr/>
          </p:nvSpPr>
          <p:spPr bwMode="auto">
            <a:xfrm>
              <a:off x="864" y="2718"/>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782" name="Rectangle 10"/>
            <p:cNvSpPr>
              <a:spLocks noChangeArrowheads="1"/>
            </p:cNvSpPr>
            <p:nvPr/>
          </p:nvSpPr>
          <p:spPr bwMode="auto">
            <a:xfrm>
              <a:off x="1175" y="2996"/>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783" name="Oval 11"/>
            <p:cNvSpPr>
              <a:spLocks noChangeArrowheads="1"/>
            </p:cNvSpPr>
            <p:nvPr/>
          </p:nvSpPr>
          <p:spPr bwMode="auto">
            <a:xfrm>
              <a:off x="442" y="3390"/>
              <a:ext cx="240" cy="192"/>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2000">
                  <a:solidFill>
                    <a:srgbClr val="000066"/>
                  </a:solidFill>
                </a:rPr>
                <a:t>+4</a:t>
              </a:r>
            </a:p>
          </p:txBody>
        </p:sp>
        <p:sp>
          <p:nvSpPr>
            <p:cNvPr id="32784" name="Rectangle 12"/>
            <p:cNvSpPr>
              <a:spLocks noChangeArrowheads="1"/>
            </p:cNvSpPr>
            <p:nvPr/>
          </p:nvSpPr>
          <p:spPr bwMode="auto">
            <a:xfrm>
              <a:off x="490" y="3102"/>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785" name="Rectangle 13"/>
            <p:cNvSpPr>
              <a:spLocks noChangeArrowheads="1"/>
            </p:cNvSpPr>
            <p:nvPr/>
          </p:nvSpPr>
          <p:spPr bwMode="auto">
            <a:xfrm>
              <a:off x="778" y="3342"/>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786" name="Oval 14"/>
            <p:cNvSpPr>
              <a:spLocks noChangeArrowheads="1"/>
            </p:cNvSpPr>
            <p:nvPr/>
          </p:nvSpPr>
          <p:spPr bwMode="auto">
            <a:xfrm>
              <a:off x="1114" y="3390"/>
              <a:ext cx="240" cy="192"/>
            </a:xfrm>
            <a:prstGeom prst="ellipse">
              <a:avLst/>
            </a:prstGeom>
            <a:noFill/>
            <a:ln w="12700" cap="sq">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kumimoji="1" lang="en-US" altLang="zh-CN" sz="2000">
                  <a:solidFill>
                    <a:srgbClr val="000066"/>
                  </a:solidFill>
                </a:rPr>
                <a:t>+4</a:t>
              </a:r>
            </a:p>
          </p:txBody>
        </p:sp>
        <p:sp>
          <p:nvSpPr>
            <p:cNvPr id="32787" name="Rectangle 15"/>
            <p:cNvSpPr>
              <a:spLocks noChangeArrowheads="1"/>
            </p:cNvSpPr>
            <p:nvPr/>
          </p:nvSpPr>
          <p:spPr bwMode="auto">
            <a:xfrm>
              <a:off x="874" y="3342"/>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788" name="Oval 16"/>
            <p:cNvSpPr>
              <a:spLocks noChangeArrowheads="1"/>
            </p:cNvSpPr>
            <p:nvPr/>
          </p:nvSpPr>
          <p:spPr bwMode="auto">
            <a:xfrm>
              <a:off x="728" y="2771"/>
              <a:ext cx="336" cy="144"/>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789" name="Oval 17"/>
            <p:cNvSpPr>
              <a:spLocks noChangeArrowheads="1"/>
            </p:cNvSpPr>
            <p:nvPr/>
          </p:nvSpPr>
          <p:spPr bwMode="auto">
            <a:xfrm>
              <a:off x="730" y="3390"/>
              <a:ext cx="336" cy="144"/>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790" name="Oval 18"/>
            <p:cNvSpPr>
              <a:spLocks noChangeArrowheads="1"/>
            </p:cNvSpPr>
            <p:nvPr/>
          </p:nvSpPr>
          <p:spPr bwMode="auto">
            <a:xfrm rot="-5400000">
              <a:off x="1104" y="3102"/>
              <a:ext cx="336" cy="144"/>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791" name="Oval 19"/>
            <p:cNvSpPr>
              <a:spLocks noChangeArrowheads="1"/>
            </p:cNvSpPr>
            <p:nvPr/>
          </p:nvSpPr>
          <p:spPr bwMode="auto">
            <a:xfrm rot="-5400000">
              <a:off x="394" y="3102"/>
              <a:ext cx="336" cy="144"/>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2792" name="Group 20"/>
            <p:cNvGrpSpPr>
              <a:grpSpLocks/>
            </p:cNvGrpSpPr>
            <p:nvPr/>
          </p:nvGrpSpPr>
          <p:grpSpPr bwMode="auto">
            <a:xfrm>
              <a:off x="490" y="2448"/>
              <a:ext cx="192" cy="280"/>
              <a:chOff x="490" y="2448"/>
              <a:chExt cx="192" cy="280"/>
            </a:xfrm>
          </p:grpSpPr>
          <p:sp>
            <p:nvSpPr>
              <p:cNvPr id="32830" name="Rectangle 21"/>
              <p:cNvSpPr>
                <a:spLocks noChangeArrowheads="1"/>
              </p:cNvSpPr>
              <p:nvPr/>
            </p:nvSpPr>
            <p:spPr bwMode="auto">
              <a:xfrm>
                <a:off x="490" y="2478"/>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31" name="Rectangle 22"/>
              <p:cNvSpPr>
                <a:spLocks noChangeArrowheads="1"/>
              </p:cNvSpPr>
              <p:nvPr/>
            </p:nvSpPr>
            <p:spPr bwMode="auto">
              <a:xfrm>
                <a:off x="490" y="2478"/>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32" name="Oval 23"/>
              <p:cNvSpPr>
                <a:spLocks noChangeArrowheads="1"/>
              </p:cNvSpPr>
              <p:nvPr/>
            </p:nvSpPr>
            <p:spPr bwMode="auto">
              <a:xfrm>
                <a:off x="513" y="2478"/>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33" name="Rectangle 24"/>
              <p:cNvSpPr>
                <a:spLocks noChangeArrowheads="1"/>
              </p:cNvSpPr>
              <p:nvPr/>
            </p:nvSpPr>
            <p:spPr bwMode="auto">
              <a:xfrm>
                <a:off x="490" y="2448"/>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a:p>
            </p:txBody>
          </p:sp>
        </p:grpSp>
        <p:grpSp>
          <p:nvGrpSpPr>
            <p:cNvPr id="32793" name="Group 25"/>
            <p:cNvGrpSpPr>
              <a:grpSpLocks/>
            </p:cNvGrpSpPr>
            <p:nvPr/>
          </p:nvGrpSpPr>
          <p:grpSpPr bwMode="auto">
            <a:xfrm>
              <a:off x="1114" y="2448"/>
              <a:ext cx="192" cy="280"/>
              <a:chOff x="1114" y="2448"/>
              <a:chExt cx="192" cy="280"/>
            </a:xfrm>
          </p:grpSpPr>
          <p:sp>
            <p:nvSpPr>
              <p:cNvPr id="32826" name="Rectangle 26"/>
              <p:cNvSpPr>
                <a:spLocks noChangeArrowheads="1"/>
              </p:cNvSpPr>
              <p:nvPr/>
            </p:nvSpPr>
            <p:spPr bwMode="auto">
              <a:xfrm>
                <a:off x="1114" y="2478"/>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27" name="Rectangle 27"/>
              <p:cNvSpPr>
                <a:spLocks noChangeArrowheads="1"/>
              </p:cNvSpPr>
              <p:nvPr/>
            </p:nvSpPr>
            <p:spPr bwMode="auto">
              <a:xfrm>
                <a:off x="1114" y="2478"/>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28" name="Oval 28"/>
              <p:cNvSpPr>
                <a:spLocks noChangeArrowheads="1"/>
              </p:cNvSpPr>
              <p:nvPr/>
            </p:nvSpPr>
            <p:spPr bwMode="auto">
              <a:xfrm>
                <a:off x="1137" y="2478"/>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29" name="Rectangle 29"/>
              <p:cNvSpPr>
                <a:spLocks noChangeArrowheads="1"/>
              </p:cNvSpPr>
              <p:nvPr/>
            </p:nvSpPr>
            <p:spPr bwMode="auto">
              <a:xfrm>
                <a:off x="1114" y="2448"/>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a:p>
            </p:txBody>
          </p:sp>
        </p:grpSp>
        <p:grpSp>
          <p:nvGrpSpPr>
            <p:cNvPr id="32794" name="Group 30"/>
            <p:cNvGrpSpPr>
              <a:grpSpLocks/>
            </p:cNvGrpSpPr>
            <p:nvPr/>
          </p:nvGrpSpPr>
          <p:grpSpPr bwMode="auto">
            <a:xfrm>
              <a:off x="1353" y="2765"/>
              <a:ext cx="289" cy="192"/>
              <a:chOff x="1353" y="2765"/>
              <a:chExt cx="289" cy="192"/>
            </a:xfrm>
          </p:grpSpPr>
          <p:sp>
            <p:nvSpPr>
              <p:cNvPr id="32822" name="Rectangle 31"/>
              <p:cNvSpPr>
                <a:spLocks noChangeArrowheads="1"/>
              </p:cNvSpPr>
              <p:nvPr/>
            </p:nvSpPr>
            <p:spPr bwMode="auto">
              <a:xfrm rot="5400000">
                <a:off x="1383" y="2735"/>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23" name="Rectangle 32"/>
              <p:cNvSpPr>
                <a:spLocks noChangeArrowheads="1"/>
              </p:cNvSpPr>
              <p:nvPr/>
            </p:nvSpPr>
            <p:spPr bwMode="auto">
              <a:xfrm rot="5400000">
                <a:off x="1383" y="2735"/>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24" name="Oval 33"/>
              <p:cNvSpPr>
                <a:spLocks noChangeArrowheads="1"/>
              </p:cNvSpPr>
              <p:nvPr/>
            </p:nvSpPr>
            <p:spPr bwMode="auto">
              <a:xfrm rot="5400000">
                <a:off x="1435" y="2764"/>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25" name="Rectangle 34"/>
              <p:cNvSpPr>
                <a:spLocks noChangeArrowheads="1"/>
              </p:cNvSpPr>
              <p:nvPr/>
            </p:nvSpPr>
            <p:spPr bwMode="auto">
              <a:xfrm rot="5400000">
                <a:off x="1498" y="2813"/>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a:p>
            </p:txBody>
          </p:sp>
        </p:grpSp>
        <p:grpSp>
          <p:nvGrpSpPr>
            <p:cNvPr id="32795" name="Group 35"/>
            <p:cNvGrpSpPr>
              <a:grpSpLocks/>
            </p:cNvGrpSpPr>
            <p:nvPr/>
          </p:nvGrpSpPr>
          <p:grpSpPr bwMode="auto">
            <a:xfrm>
              <a:off x="1354" y="3390"/>
              <a:ext cx="289" cy="192"/>
              <a:chOff x="1354" y="3390"/>
              <a:chExt cx="289" cy="192"/>
            </a:xfrm>
          </p:grpSpPr>
          <p:sp>
            <p:nvSpPr>
              <p:cNvPr id="32818" name="Rectangle 36"/>
              <p:cNvSpPr>
                <a:spLocks noChangeArrowheads="1"/>
              </p:cNvSpPr>
              <p:nvPr/>
            </p:nvSpPr>
            <p:spPr bwMode="auto">
              <a:xfrm rot="5400000">
                <a:off x="1384" y="3360"/>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19" name="Rectangle 37"/>
              <p:cNvSpPr>
                <a:spLocks noChangeArrowheads="1"/>
              </p:cNvSpPr>
              <p:nvPr/>
            </p:nvSpPr>
            <p:spPr bwMode="auto">
              <a:xfrm rot="5400000">
                <a:off x="1384" y="3360"/>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20" name="Oval 38"/>
              <p:cNvSpPr>
                <a:spLocks noChangeArrowheads="1"/>
              </p:cNvSpPr>
              <p:nvPr/>
            </p:nvSpPr>
            <p:spPr bwMode="auto">
              <a:xfrm rot="5400000">
                <a:off x="1436" y="3389"/>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21" name="Rectangle 39"/>
              <p:cNvSpPr>
                <a:spLocks noChangeArrowheads="1"/>
              </p:cNvSpPr>
              <p:nvPr/>
            </p:nvSpPr>
            <p:spPr bwMode="auto">
              <a:xfrm rot="5400000">
                <a:off x="1499" y="3438"/>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a:p>
            </p:txBody>
          </p:sp>
        </p:grpSp>
        <p:grpSp>
          <p:nvGrpSpPr>
            <p:cNvPr id="32796" name="Group 40"/>
            <p:cNvGrpSpPr>
              <a:grpSpLocks/>
            </p:cNvGrpSpPr>
            <p:nvPr/>
          </p:nvGrpSpPr>
          <p:grpSpPr bwMode="auto">
            <a:xfrm>
              <a:off x="442" y="3572"/>
              <a:ext cx="192" cy="298"/>
              <a:chOff x="442" y="3572"/>
              <a:chExt cx="192" cy="298"/>
            </a:xfrm>
          </p:grpSpPr>
          <p:sp>
            <p:nvSpPr>
              <p:cNvPr id="32814" name="Rectangle 41"/>
              <p:cNvSpPr>
                <a:spLocks noChangeArrowheads="1"/>
              </p:cNvSpPr>
              <p:nvPr/>
            </p:nvSpPr>
            <p:spPr bwMode="auto">
              <a:xfrm flipV="1">
                <a:off x="442" y="3572"/>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15" name="Rectangle 42"/>
              <p:cNvSpPr>
                <a:spLocks noChangeArrowheads="1"/>
              </p:cNvSpPr>
              <p:nvPr/>
            </p:nvSpPr>
            <p:spPr bwMode="auto">
              <a:xfrm flipV="1">
                <a:off x="442" y="3572"/>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16" name="Oval 43"/>
              <p:cNvSpPr>
                <a:spLocks noChangeArrowheads="1"/>
              </p:cNvSpPr>
              <p:nvPr/>
            </p:nvSpPr>
            <p:spPr bwMode="auto">
              <a:xfrm flipV="1">
                <a:off x="465" y="3630"/>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7" name="Rectangle 44"/>
              <p:cNvSpPr>
                <a:spLocks noChangeArrowheads="1"/>
              </p:cNvSpPr>
              <p:nvPr/>
            </p:nvSpPr>
            <p:spPr bwMode="auto">
              <a:xfrm flipV="1">
                <a:off x="442" y="3774"/>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a:p>
            </p:txBody>
          </p:sp>
        </p:grpSp>
        <p:grpSp>
          <p:nvGrpSpPr>
            <p:cNvPr id="32797" name="Group 45"/>
            <p:cNvGrpSpPr>
              <a:grpSpLocks/>
            </p:cNvGrpSpPr>
            <p:nvPr/>
          </p:nvGrpSpPr>
          <p:grpSpPr bwMode="auto">
            <a:xfrm>
              <a:off x="1162" y="3582"/>
              <a:ext cx="192" cy="298"/>
              <a:chOff x="1162" y="3582"/>
              <a:chExt cx="192" cy="298"/>
            </a:xfrm>
          </p:grpSpPr>
          <p:sp>
            <p:nvSpPr>
              <p:cNvPr id="32810" name="Rectangle 46"/>
              <p:cNvSpPr>
                <a:spLocks noChangeArrowheads="1"/>
              </p:cNvSpPr>
              <p:nvPr/>
            </p:nvSpPr>
            <p:spPr bwMode="auto">
              <a:xfrm flipH="1" flipV="1">
                <a:off x="1164" y="3582"/>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11" name="Rectangle 47"/>
              <p:cNvSpPr>
                <a:spLocks noChangeArrowheads="1"/>
              </p:cNvSpPr>
              <p:nvPr/>
            </p:nvSpPr>
            <p:spPr bwMode="auto">
              <a:xfrm flipH="1" flipV="1">
                <a:off x="1164" y="3582"/>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12" name="Oval 48"/>
              <p:cNvSpPr>
                <a:spLocks noChangeArrowheads="1"/>
              </p:cNvSpPr>
              <p:nvPr/>
            </p:nvSpPr>
            <p:spPr bwMode="auto">
              <a:xfrm flipH="1" flipV="1">
                <a:off x="1187" y="3640"/>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3" name="Rectangle 49"/>
              <p:cNvSpPr>
                <a:spLocks noChangeArrowheads="1"/>
              </p:cNvSpPr>
              <p:nvPr/>
            </p:nvSpPr>
            <p:spPr bwMode="auto">
              <a:xfrm flipH="1" flipV="1">
                <a:off x="1162" y="3784"/>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a:p>
            </p:txBody>
          </p:sp>
        </p:grpSp>
        <p:grpSp>
          <p:nvGrpSpPr>
            <p:cNvPr id="32798" name="Group 50"/>
            <p:cNvGrpSpPr>
              <a:grpSpLocks/>
            </p:cNvGrpSpPr>
            <p:nvPr/>
          </p:nvGrpSpPr>
          <p:grpSpPr bwMode="auto">
            <a:xfrm>
              <a:off x="143" y="3389"/>
              <a:ext cx="298" cy="192"/>
              <a:chOff x="143" y="3389"/>
              <a:chExt cx="298" cy="192"/>
            </a:xfrm>
          </p:grpSpPr>
          <p:sp>
            <p:nvSpPr>
              <p:cNvPr id="32806" name="Rectangle 51"/>
              <p:cNvSpPr>
                <a:spLocks noChangeArrowheads="1"/>
              </p:cNvSpPr>
              <p:nvPr/>
            </p:nvSpPr>
            <p:spPr bwMode="auto">
              <a:xfrm rot="5400000" flipV="1">
                <a:off x="221" y="3359"/>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07" name="Rectangle 52"/>
              <p:cNvSpPr>
                <a:spLocks noChangeArrowheads="1"/>
              </p:cNvSpPr>
              <p:nvPr/>
            </p:nvSpPr>
            <p:spPr bwMode="auto">
              <a:xfrm rot="5400000" flipV="1">
                <a:off x="221" y="3359"/>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08" name="Oval 53"/>
              <p:cNvSpPr>
                <a:spLocks noChangeArrowheads="1"/>
              </p:cNvSpPr>
              <p:nvPr/>
            </p:nvSpPr>
            <p:spPr bwMode="auto">
              <a:xfrm rot="5400000" flipV="1">
                <a:off x="215" y="3388"/>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09" name="Rectangle 54"/>
              <p:cNvSpPr>
                <a:spLocks noChangeArrowheads="1"/>
              </p:cNvSpPr>
              <p:nvPr/>
            </p:nvSpPr>
            <p:spPr bwMode="auto">
              <a:xfrm rot="5400000" flipV="1">
                <a:off x="95" y="3437"/>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a:p>
            </p:txBody>
          </p:sp>
        </p:grpSp>
        <p:grpSp>
          <p:nvGrpSpPr>
            <p:cNvPr id="32799" name="Group 55"/>
            <p:cNvGrpSpPr>
              <a:grpSpLocks/>
            </p:cNvGrpSpPr>
            <p:nvPr/>
          </p:nvGrpSpPr>
          <p:grpSpPr bwMode="auto">
            <a:xfrm>
              <a:off x="153" y="2765"/>
              <a:ext cx="298" cy="192"/>
              <a:chOff x="153" y="2765"/>
              <a:chExt cx="298" cy="192"/>
            </a:xfrm>
          </p:grpSpPr>
          <p:sp>
            <p:nvSpPr>
              <p:cNvPr id="32802" name="Rectangle 56"/>
              <p:cNvSpPr>
                <a:spLocks noChangeArrowheads="1"/>
              </p:cNvSpPr>
              <p:nvPr/>
            </p:nvSpPr>
            <p:spPr bwMode="auto">
              <a:xfrm rot="5400000" flipV="1">
                <a:off x="231" y="2735"/>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03" name="Rectangle 57"/>
              <p:cNvSpPr>
                <a:spLocks noChangeArrowheads="1"/>
              </p:cNvSpPr>
              <p:nvPr/>
            </p:nvSpPr>
            <p:spPr bwMode="auto">
              <a:xfrm rot="5400000" flipV="1">
                <a:off x="231" y="2735"/>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04" name="Oval 58"/>
              <p:cNvSpPr>
                <a:spLocks noChangeArrowheads="1"/>
              </p:cNvSpPr>
              <p:nvPr/>
            </p:nvSpPr>
            <p:spPr bwMode="auto">
              <a:xfrm rot="5400000" flipV="1">
                <a:off x="225" y="2764"/>
                <a:ext cx="144" cy="192"/>
              </a:xfrm>
              <a:prstGeom prst="ellipse">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05" name="Rectangle 59"/>
              <p:cNvSpPr>
                <a:spLocks noChangeArrowheads="1"/>
              </p:cNvSpPr>
              <p:nvPr/>
            </p:nvSpPr>
            <p:spPr bwMode="auto">
              <a:xfrm rot="5400000" flipV="1">
                <a:off x="105" y="2813"/>
                <a:ext cx="192" cy="96"/>
              </a:xfrm>
              <a:prstGeom prst="rect">
                <a:avLst/>
              </a:prstGeom>
              <a:solidFill>
                <a:srgbClr val="DDDDDD"/>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a:p>
            </p:txBody>
          </p:sp>
        </p:grpSp>
        <p:sp>
          <p:nvSpPr>
            <p:cNvPr id="32800" name="Rectangle 60"/>
            <p:cNvSpPr>
              <a:spLocks noChangeArrowheads="1"/>
            </p:cNvSpPr>
            <p:nvPr/>
          </p:nvSpPr>
          <p:spPr bwMode="auto">
            <a:xfrm>
              <a:off x="1175" y="3140"/>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sp>
          <p:nvSpPr>
            <p:cNvPr id="32801" name="Rectangle 61"/>
            <p:cNvSpPr>
              <a:spLocks noChangeArrowheads="1"/>
            </p:cNvSpPr>
            <p:nvPr/>
          </p:nvSpPr>
          <p:spPr bwMode="auto">
            <a:xfrm>
              <a:off x="672" y="2900"/>
              <a:ext cx="1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r>
                <a:rPr kumimoji="1" lang="en-US" altLang="zh-CN" sz="2000">
                  <a:solidFill>
                    <a:srgbClr val="000066"/>
                  </a:solidFill>
                  <a:sym typeface="Symbol" pitchFamily="18" charset="2"/>
                </a:rPr>
                <a:t></a:t>
              </a:r>
            </a:p>
          </p:txBody>
        </p:sp>
      </p:grpSp>
      <p:sp>
        <p:nvSpPr>
          <p:cNvPr id="100414" name="Line 62"/>
          <p:cNvSpPr>
            <a:spLocks noChangeShapeType="1"/>
          </p:cNvSpPr>
          <p:nvPr/>
        </p:nvSpPr>
        <p:spPr bwMode="auto">
          <a:xfrm flipV="1">
            <a:off x="2055813" y="2270125"/>
            <a:ext cx="1752600" cy="76200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415" name="Text Box 63"/>
          <p:cNvSpPr txBox="1">
            <a:spLocks noChangeArrowheads="1"/>
          </p:cNvSpPr>
          <p:nvPr/>
        </p:nvSpPr>
        <p:spPr bwMode="auto">
          <a:xfrm>
            <a:off x="3684588" y="1868488"/>
            <a:ext cx="5319712"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en-US" altLang="zh-CN" sz="2400" b="1">
                <a:solidFill>
                  <a:schemeClr val="tx2"/>
                </a:solidFill>
                <a:latin typeface="Times New Roman" pitchFamily="18" charset="0"/>
                <a:cs typeface="Times New Roman" pitchFamily="18" charset="0"/>
              </a:rPr>
              <a:t> </a:t>
            </a:r>
            <a:r>
              <a:rPr kumimoji="1" lang="zh-CN" altLang="en-US" sz="2400" b="1">
                <a:solidFill>
                  <a:schemeClr val="tx2"/>
                </a:solidFill>
                <a:latin typeface="Times New Roman" pitchFamily="18" charset="0"/>
                <a:cs typeface="Times New Roman" pitchFamily="18" charset="0"/>
              </a:rPr>
              <a:t>余下的这个不受共价键束缚的价电子</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在室温下获得的热能也可以使它挣脱原子核的引力而成为自由电子。</a:t>
            </a:r>
          </a:p>
        </p:txBody>
      </p:sp>
      <p:sp>
        <p:nvSpPr>
          <p:cNvPr id="100416" name="Text Box 64"/>
          <p:cNvSpPr txBox="1">
            <a:spLocks noChangeArrowheads="1"/>
          </p:cNvSpPr>
          <p:nvPr/>
        </p:nvSpPr>
        <p:spPr bwMode="auto">
          <a:xfrm>
            <a:off x="760413" y="4397375"/>
            <a:ext cx="795655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a:solidFill>
                  <a:schemeClr val="tx2"/>
                </a:solidFill>
                <a:latin typeface="Times New Roman" pitchFamily="18" charset="0"/>
                <a:cs typeface="Times New Roman" pitchFamily="18" charset="0"/>
              </a:rPr>
              <a:t>五价元素称为施主杂质，它失去一个价电子成为正离子，但不会产生空穴。正离子束缚在晶格中，不能像空穴那样起导电作用。</a:t>
            </a:r>
          </a:p>
        </p:txBody>
      </p:sp>
      <p:sp>
        <p:nvSpPr>
          <p:cNvPr id="100417" name="Line 65"/>
          <p:cNvSpPr>
            <a:spLocks noChangeShapeType="1"/>
          </p:cNvSpPr>
          <p:nvPr/>
        </p:nvSpPr>
        <p:spPr bwMode="auto">
          <a:xfrm flipV="1">
            <a:off x="1752600" y="1584325"/>
            <a:ext cx="701675" cy="1066800"/>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0418" name="Text Box 66"/>
          <p:cNvSpPr txBox="1">
            <a:spLocks noChangeArrowheads="1"/>
          </p:cNvSpPr>
          <p:nvPr/>
        </p:nvSpPr>
        <p:spPr bwMode="auto">
          <a:xfrm>
            <a:off x="2468563" y="1079500"/>
            <a:ext cx="2041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lang="zh-CN" altLang="en-US" sz="2400" b="1">
                <a:solidFill>
                  <a:schemeClr val="tx2"/>
                </a:solidFill>
                <a:latin typeface="Times New Roman" pitchFamily="18" charset="0"/>
                <a:cs typeface="Times New Roman" pitchFamily="18" charset="0"/>
              </a:rPr>
              <a:t>掺杂五价原子</a:t>
            </a:r>
          </a:p>
        </p:txBody>
      </p:sp>
      <p:sp>
        <p:nvSpPr>
          <p:cNvPr id="3" name="灯片编号占位符 2"/>
          <p:cNvSpPr>
            <a:spLocks noGrp="1"/>
          </p:cNvSpPr>
          <p:nvPr>
            <p:ph type="sldNum" sz="quarter" idx="10"/>
          </p:nvPr>
        </p:nvSpPr>
        <p:spPr/>
        <p:txBody>
          <a:bodyPr/>
          <a:lstStyle/>
          <a:p>
            <a:pPr>
              <a:defRPr/>
            </a:pPr>
            <a:fld id="{D6763493-88BC-4F6A-91CB-961B18CAE9A5}" type="slidenum">
              <a:rPr lang="zh-CN" altLang="en-US" smtClean="0"/>
              <a:pPr>
                <a:defRPr/>
              </a:pPr>
              <a:t>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0417"/>
                                        </p:tgtEl>
                                        <p:attrNameLst>
                                          <p:attrName>style.visibility</p:attrName>
                                        </p:attrNameLst>
                                      </p:cBhvr>
                                      <p:to>
                                        <p:strVal val="visible"/>
                                      </p:to>
                                    </p:set>
                                    <p:animEffect transition="in" filter="wipe(left)">
                                      <p:cBhvr>
                                        <p:cTn id="11" dur="500"/>
                                        <p:tgtEl>
                                          <p:spTgt spid="10041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0418"/>
                                        </p:tgtEl>
                                        <p:attrNameLst>
                                          <p:attrName>style.visibility</p:attrName>
                                        </p:attrNameLst>
                                      </p:cBhvr>
                                      <p:to>
                                        <p:strVal val="visible"/>
                                      </p:to>
                                    </p:set>
                                    <p:animEffect transition="in" filter="wipe(left)">
                                      <p:cBhvr>
                                        <p:cTn id="15" dur="500"/>
                                        <p:tgtEl>
                                          <p:spTgt spid="10041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00414"/>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grpId="0" nodeType="afterEffect">
                                  <p:stCondLst>
                                    <p:cond delay="0"/>
                                  </p:stCondLst>
                                  <p:iterate type="lt">
                                    <p:tmAbs val="75"/>
                                  </p:iterate>
                                  <p:childTnLst>
                                    <p:set>
                                      <p:cBhvr>
                                        <p:cTn id="22" dur="1" fill="hold">
                                          <p:stCondLst>
                                            <p:cond delay="74"/>
                                          </p:stCondLst>
                                        </p:cTn>
                                        <p:tgtEl>
                                          <p:spTgt spid="10041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1004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14" grpId="0" animBg="1"/>
      <p:bldP spid="100415" grpId="0" build="p" autoUpdateAnimBg="0" advAuto="0"/>
      <p:bldP spid="100416" grpId="0" build="p" autoUpdateAnimBg="0"/>
      <p:bldP spid="100417" grpId="0" animBg="1"/>
      <p:bldP spid="100418" grpId="0"/>
    </p:bldLst>
  </p:timing>
</p:sld>
</file>

<file path=ppt/theme/theme1.xml><?xml version="1.0" encoding="utf-8"?>
<a:theme xmlns:a="http://schemas.openxmlformats.org/drawingml/2006/main" name="电路与模拟电子技术">
  <a:themeElements>
    <a:clrScheme name="自定义 4">
      <a:dk1>
        <a:srgbClr val="000000"/>
      </a:dk1>
      <a:lt1>
        <a:srgbClr val="FFFFFF"/>
      </a:lt1>
      <a:dk2>
        <a:srgbClr val="000000"/>
      </a:dk2>
      <a:lt2>
        <a:srgbClr val="B2B2B2"/>
      </a:lt2>
      <a:accent1>
        <a:srgbClr val="000000"/>
      </a:accent1>
      <a:accent2>
        <a:srgbClr val="FF9900"/>
      </a:accent2>
      <a:accent3>
        <a:srgbClr val="FFFFFF"/>
      </a:accent3>
      <a:accent4>
        <a:srgbClr val="174578"/>
      </a:accent4>
      <a:accent5>
        <a:srgbClr val="ADBAE0"/>
      </a:accent5>
      <a:accent6>
        <a:srgbClr val="E78A00"/>
      </a:accent6>
      <a:hlink>
        <a:srgbClr val="000000"/>
      </a:hlink>
      <a:folHlink>
        <a:srgbClr val="969696"/>
      </a:folHlink>
    </a:clrScheme>
    <a:fontScheme name="ms01_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s01_1 1">
        <a:dk1>
          <a:srgbClr val="1D528D"/>
        </a:dk1>
        <a:lt1>
          <a:srgbClr val="FFFFFF"/>
        </a:lt1>
        <a:dk2>
          <a:srgbClr val="000000"/>
        </a:dk2>
        <a:lt2>
          <a:srgbClr val="B2B2B2"/>
        </a:lt2>
        <a:accent1>
          <a:srgbClr val="2D6BC7"/>
        </a:accent1>
        <a:accent2>
          <a:srgbClr val="FF9900"/>
        </a:accent2>
        <a:accent3>
          <a:srgbClr val="FFFFFF"/>
        </a:accent3>
        <a:accent4>
          <a:srgbClr val="174578"/>
        </a:accent4>
        <a:accent5>
          <a:srgbClr val="ADBA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ms01_1 2">
        <a:dk1>
          <a:srgbClr val="808080"/>
        </a:dk1>
        <a:lt1>
          <a:srgbClr val="FFFFFF"/>
        </a:lt1>
        <a:dk2>
          <a:srgbClr val="000000"/>
        </a:dk2>
        <a:lt2>
          <a:srgbClr val="B2B2B2"/>
        </a:lt2>
        <a:accent1>
          <a:srgbClr val="058089"/>
        </a:accent1>
        <a:accent2>
          <a:srgbClr val="66BE0E"/>
        </a:accent2>
        <a:accent3>
          <a:srgbClr val="FFFFFF"/>
        </a:accent3>
        <a:accent4>
          <a:srgbClr val="6C6C6C"/>
        </a:accent4>
        <a:accent5>
          <a:srgbClr val="AAC0C4"/>
        </a:accent5>
        <a:accent6>
          <a:srgbClr val="5CAC0C"/>
        </a:accent6>
        <a:hlink>
          <a:srgbClr val="2CA9D0"/>
        </a:hlink>
        <a:folHlink>
          <a:srgbClr val="4841D9"/>
        </a:folHlink>
      </a:clrScheme>
      <a:clrMap bg1="lt1" tx1="dk1" bg2="lt2" tx2="dk2" accent1="accent1" accent2="accent2" accent3="accent3" accent4="accent4" accent5="accent5" accent6="accent6" hlink="hlink" folHlink="folHlink"/>
    </a:extraClrScheme>
    <a:extraClrScheme>
      <a:clrScheme name="ms01_1 3">
        <a:dk1>
          <a:srgbClr val="1D528D"/>
        </a:dk1>
        <a:lt1>
          <a:srgbClr val="FFFFFF"/>
        </a:lt1>
        <a:dk2>
          <a:srgbClr val="000000"/>
        </a:dk2>
        <a:lt2>
          <a:srgbClr val="CACACA"/>
        </a:lt2>
        <a:accent1>
          <a:srgbClr val="0099CC"/>
        </a:accent1>
        <a:accent2>
          <a:srgbClr val="8BC84E"/>
        </a:accent2>
        <a:accent3>
          <a:srgbClr val="FFFFFF"/>
        </a:accent3>
        <a:accent4>
          <a:srgbClr val="174578"/>
        </a:accent4>
        <a:accent5>
          <a:srgbClr val="AACAE2"/>
        </a:accent5>
        <a:accent6>
          <a:srgbClr val="7DB546"/>
        </a:accent6>
        <a:hlink>
          <a:srgbClr val="6E81E0"/>
        </a:hlink>
        <a:folHlink>
          <a:srgbClr val="0099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电路与模拟电子技术</Template>
  <TotalTime>1231</TotalTime>
  <Words>5206</Words>
  <Application>Microsoft Office PowerPoint</Application>
  <PresentationFormat>全屏显示(4:3)</PresentationFormat>
  <Paragraphs>738</Paragraphs>
  <Slides>67</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vt:i4>
      </vt:variant>
      <vt:variant>
        <vt:lpstr>幻灯片标题</vt:lpstr>
      </vt:variant>
      <vt:variant>
        <vt:i4>67</vt:i4>
      </vt:variant>
    </vt:vector>
  </HeadingPairs>
  <TitlesOfParts>
    <vt:vector size="89" baseType="lpstr">
      <vt:lpstr>楷体_GB2312</vt:lpstr>
      <vt:lpstr>隶书</vt:lpstr>
      <vt:lpstr>经典繁方篆</vt:lpstr>
      <vt:lpstr>Wingdings</vt:lpstr>
      <vt:lpstr>华文新魏</vt:lpstr>
      <vt:lpstr>Cambria Math</vt:lpstr>
      <vt:lpstr>华文中宋</vt:lpstr>
      <vt:lpstr>Calibri</vt:lpstr>
      <vt:lpstr>宋体</vt:lpstr>
      <vt:lpstr>Symbol</vt:lpstr>
      <vt:lpstr>Wingdings 2</vt:lpstr>
      <vt:lpstr>黑体</vt:lpstr>
      <vt:lpstr>Arial Unicode MS</vt:lpstr>
      <vt:lpstr>Times New Roman</vt:lpstr>
      <vt:lpstr>Arial</vt:lpstr>
      <vt:lpstr>电路与模拟电子技术</vt:lpstr>
      <vt:lpstr>Bitmap Image</vt:lpstr>
      <vt:lpstr>BMP 图象</vt:lpstr>
      <vt:lpstr>Equation</vt:lpstr>
      <vt:lpstr>文档</vt:lpstr>
      <vt:lpstr>公式</vt:lpstr>
      <vt:lpstr>Visio</vt:lpstr>
      <vt:lpstr>第5章   半导体器件基础 与二极管电路</vt:lpstr>
      <vt:lpstr>本章教学内容</vt:lpstr>
      <vt:lpstr>本章内容概述</vt:lpstr>
      <vt:lpstr>5.1 半导体二极管的工作原理与特性</vt:lpstr>
      <vt:lpstr>5.1 半导体二极管的工作原理与特性（续1）</vt:lpstr>
      <vt:lpstr>5.1 半导体二极管的工作原理与特性（续2）</vt:lpstr>
      <vt:lpstr>5.1 半导体二极管的工作原理与特性（续3）</vt:lpstr>
      <vt:lpstr>5.1 半导体二极管的工作原理与特性（续4）</vt:lpstr>
      <vt:lpstr>5.1 半导体二极管的工作原理与特性（续5）</vt:lpstr>
      <vt:lpstr>5.1 半导体二极管的工作原理与特性（续6）</vt:lpstr>
      <vt:lpstr>5.1 半导体二极管的工作原理与特性（续7）</vt:lpstr>
      <vt:lpstr>5.1 半导体二极管的工作原理与特性（续8）</vt:lpstr>
      <vt:lpstr>5.1 半导体二极管的工作原理与特性（续9）</vt:lpstr>
      <vt:lpstr>5.1 半导体二极管的工作原理与特性（续10）</vt:lpstr>
      <vt:lpstr>5.1 半导体二极管的工作原理与特性（续11）</vt:lpstr>
      <vt:lpstr>5.1 半导体二极管的工作原理与特性（续12）</vt:lpstr>
      <vt:lpstr>5.1 半导体二极管的工作原理与特性（续13）</vt:lpstr>
      <vt:lpstr>5.1 半导体二极管的工作原理与特性（续14）</vt:lpstr>
      <vt:lpstr>5.1 半导体二极管的工作原理与特性（续15）</vt:lpstr>
      <vt:lpstr>5.1 半导体二极管的工作原理与特性（续16）</vt:lpstr>
      <vt:lpstr>5.1 半导体二极管的工作原理与特性（续17）</vt:lpstr>
      <vt:lpstr>5.1 半导体二极管的工作原理与特性（续18）</vt:lpstr>
      <vt:lpstr>5.1 半导体二极管的工作原理与特性（续19）</vt:lpstr>
      <vt:lpstr>5.1 半导体二极管的工作原理与特性（续20）</vt:lpstr>
      <vt:lpstr>5.1 半导体二极管的工作原理与特性（续21）</vt:lpstr>
      <vt:lpstr>5.1 半导体二极管的工作原理与特性（续22）</vt:lpstr>
      <vt:lpstr>5.1 半导体二极管的工作原理与特性（续23）</vt:lpstr>
      <vt:lpstr>5.1 半导体二极管的工作原理与特性（续24）</vt:lpstr>
      <vt:lpstr>5.1 半导体二极管的工作原理与特性</vt:lpstr>
      <vt:lpstr>5.1 半导体二极管的工作原理与特性（续25）</vt:lpstr>
      <vt:lpstr>5.1 半导体二极管的工作原理与特性（续26）</vt:lpstr>
      <vt:lpstr>5.1 半导体二极管的工作原理与特性（续27）</vt:lpstr>
      <vt:lpstr>5.1 半导体二极管的工作原理与特性（续28）</vt:lpstr>
      <vt:lpstr>5.1 半导体二极管的工作原理与特性（续29）</vt:lpstr>
      <vt:lpstr>5.1 半导体二极管的工作原理与特性（续30）</vt:lpstr>
      <vt:lpstr>5.1 半导体二极管的工作原理与特性（续31）</vt:lpstr>
      <vt:lpstr>5.1 半导体二极管的工作原理与特性（续32）</vt:lpstr>
      <vt:lpstr>5.2  二极管整流电路</vt:lpstr>
      <vt:lpstr>5.2  二极管整流电路（续1）</vt:lpstr>
      <vt:lpstr>5.2  二极管整流电路（续2）</vt:lpstr>
      <vt:lpstr>5.2  二极管整流电路（续3）</vt:lpstr>
      <vt:lpstr>5.2  二极管整流电路（续4）</vt:lpstr>
      <vt:lpstr>5.2  二极管整流电路（续5）</vt:lpstr>
      <vt:lpstr>5.2  二极管整流电路（续6）</vt:lpstr>
      <vt:lpstr>5.2  二极管整流电路（续7）</vt:lpstr>
      <vt:lpstr>5.2  二极管整流电路（续8）</vt:lpstr>
      <vt:lpstr>三相整流电路仿真</vt:lpstr>
      <vt:lpstr>5.2  二极管整流电路（续9）</vt:lpstr>
      <vt:lpstr>5.3 二极管峰值采样电路</vt:lpstr>
      <vt:lpstr>5.3 二极管峰值采样电路（续1）</vt:lpstr>
      <vt:lpstr>二极管峰值采样电路</vt:lpstr>
      <vt:lpstr>5.3 二极管峰值采样电路（续2）</vt:lpstr>
      <vt:lpstr>5.3 二极管峰值采样电路（续3）</vt:lpstr>
      <vt:lpstr>5.4 二极管检波电路</vt:lpstr>
      <vt:lpstr>5.4 二极管检波电路（续1）</vt:lpstr>
      <vt:lpstr>5.4 二极管检波电路（续2）</vt:lpstr>
      <vt:lpstr>5.4 二极管检波电路（续3）</vt:lpstr>
      <vt:lpstr>二极管小信号平方律检波电路</vt:lpstr>
      <vt:lpstr>5.4 二极管检波电路（续4）</vt:lpstr>
      <vt:lpstr>5.4 二极管检波电路（续5）</vt:lpstr>
      <vt:lpstr>5.4 二极管检波电路（续6）</vt:lpstr>
      <vt:lpstr>5.4 二极管检波电路（续7）</vt:lpstr>
      <vt:lpstr>二极管大信号包络检波电路</vt:lpstr>
      <vt:lpstr>5.4 二极管检波电路（续8）</vt:lpstr>
      <vt:lpstr>5.4 二极管检波电路（续8）</vt:lpstr>
      <vt:lpstr>5.4 二极管检波电路（续9）</vt:lpstr>
      <vt:lpstr>收音机用包络检波电路</vt:lpstr>
    </vt:vector>
  </TitlesOfParts>
  <Company>South China University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电路与模拟电子技术</dc:title>
  <dc:creator>Professor Rui-Xiang Yin</dc:creator>
  <cp:lastModifiedBy>殷瑞祥</cp:lastModifiedBy>
  <cp:revision>55</cp:revision>
  <dcterms:created xsi:type="dcterms:W3CDTF">2009-01-09T02:50:56Z</dcterms:created>
  <dcterms:modified xsi:type="dcterms:W3CDTF">2015-11-01T12:46:39Z</dcterms:modified>
</cp:coreProperties>
</file>